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6"/>
  </p:notesMasterIdLst>
  <p:sldIdLst>
    <p:sldId id="426" r:id="rId2"/>
    <p:sldId id="390" r:id="rId3"/>
    <p:sldId id="392" r:id="rId4"/>
    <p:sldId id="328" r:id="rId5"/>
    <p:sldId id="386" r:id="rId6"/>
    <p:sldId id="412" r:id="rId7"/>
    <p:sldId id="387" r:id="rId8"/>
    <p:sldId id="414" r:id="rId9"/>
    <p:sldId id="413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05" r:id="rId21"/>
    <p:sldId id="406" r:id="rId22"/>
    <p:sldId id="404" r:id="rId23"/>
    <p:sldId id="425" r:id="rId24"/>
    <p:sldId id="381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9900"/>
    <a:srgbClr val="F69200"/>
    <a:srgbClr val="CC3300"/>
    <a:srgbClr val="BC0000"/>
    <a:srgbClr val="FFC50D"/>
    <a:srgbClr val="E024C5"/>
    <a:srgbClr val="FFC000"/>
    <a:srgbClr val="9FFF81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7" autoAdjust="0"/>
    <p:restoredTop sz="89640" autoAdjust="0"/>
  </p:normalViewPr>
  <p:slideViewPr>
    <p:cSldViewPr snapToGrid="0">
      <p:cViewPr varScale="1">
        <p:scale>
          <a:sx n="102" d="100"/>
          <a:sy n="102" d="100"/>
        </p:scale>
        <p:origin x="12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332728261187178E-2"/>
          <c:y val="0.11226852962081675"/>
          <c:w val="0.92666687511969759"/>
          <c:h val="0.843462046221380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'19,20_1 (2)'!$B$7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(2)'!$C$7:$E$7</c:f>
              <c:numCache>
                <c:formatCode>#\ ##0.0</c:formatCode>
                <c:ptCount val="2"/>
                <c:pt idx="0">
                  <c:v>83410</c:v>
                </c:pt>
                <c:pt idx="1">
                  <c:v>100435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5-4737-8987-92FEF1D640C4}"/>
            </c:ext>
          </c:extLst>
        </c:ser>
        <c:ser>
          <c:idx val="1"/>
          <c:order val="1"/>
          <c:tx>
            <c:strRef>
              <c:f>'19,20_1 (2)'!$B$8</c:f>
              <c:strCache>
                <c:ptCount val="1"/>
                <c:pt idx="0">
                  <c:v>Налоги на прибыль, доходы, в том числе: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(2)'!$C$8:$E$8</c:f>
            </c:numRef>
          </c:val>
          <c:extLst>
            <c:ext xmlns:c16="http://schemas.microsoft.com/office/drawing/2014/chart" uri="{C3380CC4-5D6E-409C-BE32-E72D297353CC}">
              <c16:uniqueId val="{00000001-8EC5-4737-8987-92FEF1D640C4}"/>
            </c:ext>
          </c:extLst>
        </c:ser>
        <c:ser>
          <c:idx val="2"/>
          <c:order val="2"/>
          <c:tx>
            <c:strRef>
              <c:f>'19,20_1 (2)'!$B$9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(2)'!$C$9:$E$9</c:f>
            </c:numRef>
          </c:val>
          <c:extLst>
            <c:ext xmlns:c16="http://schemas.microsoft.com/office/drawing/2014/chart" uri="{C3380CC4-5D6E-409C-BE32-E72D297353CC}">
              <c16:uniqueId val="{00000002-8EC5-4737-8987-92FEF1D640C4}"/>
            </c:ext>
          </c:extLst>
        </c:ser>
        <c:ser>
          <c:idx val="3"/>
          <c:order val="3"/>
          <c:tx>
            <c:strRef>
              <c:f>'19,20_1 (2)'!$B$10</c:f>
              <c:strCache>
                <c:ptCount val="1"/>
                <c:pt idx="0">
                  <c:v>Акцизы по подакцизным товарам (продукции), производимым на территории Российской Федерации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(2)'!$C$10:$E$10</c:f>
            </c:numRef>
          </c:val>
          <c:extLst>
            <c:ext xmlns:c16="http://schemas.microsoft.com/office/drawing/2014/chart" uri="{C3380CC4-5D6E-409C-BE32-E72D297353CC}">
              <c16:uniqueId val="{00000003-8EC5-4737-8987-92FEF1D640C4}"/>
            </c:ext>
          </c:extLst>
        </c:ser>
        <c:ser>
          <c:idx val="4"/>
          <c:order val="4"/>
          <c:tx>
            <c:strRef>
              <c:f>'19,20_1 (2)'!$B$11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(2)'!$C$11:$E$11</c:f>
            </c:numRef>
          </c:val>
          <c:extLst>
            <c:ext xmlns:c16="http://schemas.microsoft.com/office/drawing/2014/chart" uri="{C3380CC4-5D6E-409C-BE32-E72D297353CC}">
              <c16:uniqueId val="{00000004-8EC5-4737-8987-92FEF1D640C4}"/>
            </c:ext>
          </c:extLst>
        </c:ser>
        <c:ser>
          <c:idx val="5"/>
          <c:order val="5"/>
          <c:tx>
            <c:strRef>
              <c:f>'19,20_1 (2)'!$B$12</c:f>
              <c:strCache>
                <c:ptCount val="1"/>
                <c:pt idx="0">
                  <c:v>Налоги на имущество, в том числе: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(2)'!$C$12:$E$12</c:f>
            </c:numRef>
          </c:val>
          <c:extLst>
            <c:ext xmlns:c16="http://schemas.microsoft.com/office/drawing/2014/chart" uri="{C3380CC4-5D6E-409C-BE32-E72D297353CC}">
              <c16:uniqueId val="{00000005-8EC5-4737-8987-92FEF1D640C4}"/>
            </c:ext>
          </c:extLst>
        </c:ser>
        <c:ser>
          <c:idx val="6"/>
          <c:order val="6"/>
          <c:tx>
            <c:strRef>
              <c:f>'19,20_1 (2)'!$B$13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(2)'!$C$13:$E$13</c:f>
            </c:numRef>
          </c:val>
          <c:extLst>
            <c:ext xmlns:c16="http://schemas.microsoft.com/office/drawing/2014/chart" uri="{C3380CC4-5D6E-409C-BE32-E72D297353CC}">
              <c16:uniqueId val="{00000006-8EC5-4737-8987-92FEF1D640C4}"/>
            </c:ext>
          </c:extLst>
        </c:ser>
        <c:ser>
          <c:idx val="7"/>
          <c:order val="7"/>
          <c:tx>
            <c:strRef>
              <c:f>'19,20_1 (2)'!$B$14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(2)'!$C$14:$E$14</c:f>
            </c:numRef>
          </c:val>
          <c:extLst>
            <c:ext xmlns:c16="http://schemas.microsoft.com/office/drawing/2014/chart" uri="{C3380CC4-5D6E-409C-BE32-E72D297353CC}">
              <c16:uniqueId val="{00000007-8EC5-4737-8987-92FEF1D640C4}"/>
            </c:ext>
          </c:extLst>
        </c:ser>
        <c:ser>
          <c:idx val="8"/>
          <c:order val="8"/>
          <c:tx>
            <c:strRef>
              <c:f>'19,20_1 (2)'!$B$15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(2)'!$C$15:$E$15</c:f>
              <c:numCache>
                <c:formatCode>#\ ##0.0</c:formatCode>
                <c:ptCount val="2"/>
                <c:pt idx="0">
                  <c:v>14736</c:v>
                </c:pt>
                <c:pt idx="1">
                  <c:v>17316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C5-4737-8987-92FEF1D640C4}"/>
            </c:ext>
          </c:extLst>
        </c:ser>
        <c:ser>
          <c:idx val="9"/>
          <c:order val="9"/>
          <c:tx>
            <c:strRef>
              <c:f>'19,20_1 (2)'!$B$16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(2)'!$C$16:$E$16</c:f>
            </c:numRef>
          </c:val>
          <c:extLst>
            <c:ext xmlns:c16="http://schemas.microsoft.com/office/drawing/2014/chart" uri="{C3380CC4-5D6E-409C-BE32-E72D297353CC}">
              <c16:uniqueId val="{00000009-8EC5-4737-8987-92FEF1D640C4}"/>
            </c:ext>
          </c:extLst>
        </c:ser>
        <c:ser>
          <c:idx val="10"/>
          <c:order val="10"/>
          <c:tx>
            <c:strRef>
              <c:f>'19,20_1 (2)'!$B$17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(2)'!$C$17:$E$17</c:f>
            </c:numRef>
          </c:val>
          <c:extLst>
            <c:ext xmlns:c16="http://schemas.microsoft.com/office/drawing/2014/chart" uri="{C3380CC4-5D6E-409C-BE32-E72D297353CC}">
              <c16:uniqueId val="{0000000A-8EC5-4737-8987-92FEF1D640C4}"/>
            </c:ext>
          </c:extLst>
        </c:ser>
        <c:ser>
          <c:idx val="11"/>
          <c:order val="11"/>
          <c:tx>
            <c:strRef>
              <c:f>'19,20_1 (2)'!$B$18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(2)'!$C$18:$E$18</c:f>
            </c:numRef>
          </c:val>
          <c:extLst>
            <c:ext xmlns:c16="http://schemas.microsoft.com/office/drawing/2014/chart" uri="{C3380CC4-5D6E-409C-BE32-E72D297353CC}">
              <c16:uniqueId val="{0000000B-8EC5-4737-8987-92FEF1D640C4}"/>
            </c:ext>
          </c:extLst>
        </c:ser>
        <c:ser>
          <c:idx val="12"/>
          <c:order val="12"/>
          <c:tx>
            <c:strRef>
              <c:f>'19,20_1 (2)'!$B$19</c:f>
              <c:strCache>
                <c:ptCount val="1"/>
                <c:pt idx="0">
                  <c:v>Штрафы, санкции, возмещения ущерба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(2)'!$C$19:$E$19</c:f>
            </c:numRef>
          </c:val>
          <c:extLst>
            <c:ext xmlns:c16="http://schemas.microsoft.com/office/drawing/2014/chart" uri="{C3380CC4-5D6E-409C-BE32-E72D297353CC}">
              <c16:uniqueId val="{0000000C-8EC5-4737-8987-92FEF1D640C4}"/>
            </c:ext>
          </c:extLst>
        </c:ser>
        <c:ser>
          <c:idx val="13"/>
          <c:order val="13"/>
          <c:tx>
            <c:strRef>
              <c:f>'19,20_1 (2)'!$B$20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(2)'!$C$20:$E$20</c:f>
              <c:numCache>
                <c:formatCode>#\ ##0.0</c:formatCode>
                <c:ptCount val="2"/>
                <c:pt idx="0">
                  <c:v>298462</c:v>
                </c:pt>
                <c:pt idx="1">
                  <c:v>264550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EC5-4737-8987-92FEF1D640C4}"/>
            </c:ext>
          </c:extLst>
        </c:ser>
        <c:ser>
          <c:idx val="14"/>
          <c:order val="14"/>
          <c:tx>
            <c:strRef>
              <c:f>'19,20_1 (2)'!$B$21</c:f>
              <c:strCache>
                <c:ptCount val="1"/>
                <c:pt idx="0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(2)'!$C$21:$E$21</c:f>
            </c:numRef>
          </c:val>
          <c:extLst>
            <c:ext xmlns:c16="http://schemas.microsoft.com/office/drawing/2014/chart" uri="{C3380CC4-5D6E-409C-BE32-E72D297353CC}">
              <c16:uniqueId val="{0000000E-8EC5-4737-8987-92FEF1D640C4}"/>
            </c:ext>
          </c:extLst>
        </c:ser>
        <c:ser>
          <c:idx val="15"/>
          <c:order val="15"/>
          <c:tx>
            <c:strRef>
              <c:f>'19,20_1 (2)'!$B$22</c:f>
              <c:strCache>
                <c:ptCount val="1"/>
                <c:pt idx="0">
                  <c:v>Безвозмездные поступления от негосударственных организаций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(2)'!$C$22:$E$22</c:f>
            </c:numRef>
          </c:val>
          <c:extLst>
            <c:ext xmlns:c16="http://schemas.microsoft.com/office/drawing/2014/chart" uri="{C3380CC4-5D6E-409C-BE32-E72D297353CC}">
              <c16:uniqueId val="{0000000F-8EC5-4737-8987-92FEF1D640C4}"/>
            </c:ext>
          </c:extLst>
        </c:ser>
        <c:ser>
          <c:idx val="16"/>
          <c:order val="16"/>
          <c:tx>
            <c:strRef>
              <c:f>'19,20_1 (2)'!$B$23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(2)'!$C$23:$E$23</c:f>
            </c:numRef>
          </c:val>
          <c:extLst>
            <c:ext xmlns:c16="http://schemas.microsoft.com/office/drawing/2014/chart" uri="{C3380CC4-5D6E-409C-BE32-E72D297353CC}">
              <c16:uniqueId val="{00000010-8EC5-4737-8987-92FEF1D640C4}"/>
            </c:ext>
          </c:extLst>
        </c:ser>
        <c:ser>
          <c:idx val="17"/>
          <c:order val="17"/>
          <c:tx>
            <c:strRef>
              <c:f>'19,20_1 (2)'!$B$24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'19,20_1 (2)'!$C$24:$E$24</c:f>
              <c:numCache>
                <c:formatCode>#\ ##0.0</c:formatCode>
                <c:ptCount val="2"/>
                <c:pt idx="0">
                  <c:v>396608</c:v>
                </c:pt>
                <c:pt idx="1">
                  <c:v>382301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EC5-4737-8987-92FEF1D6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9617167"/>
        <c:axId val="1030522783"/>
        <c:axId val="0"/>
      </c:bar3DChart>
      <c:catAx>
        <c:axId val="12296171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0522783"/>
        <c:crosses val="autoZero"/>
        <c:auto val="1"/>
        <c:lblAlgn val="ctr"/>
        <c:lblOffset val="100"/>
        <c:noMultiLvlLbl val="0"/>
      </c:catAx>
      <c:valAx>
        <c:axId val="103052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961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4.7885695713174485E-3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3951066799681601E-3"/>
                  <c:y val="-4.1045959333355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95-4A63-B1DC-3649F993D074}"/>
                </c:ext>
              </c:extLst>
            </c:dLbl>
            <c:dLbl>
              <c:idx val="1"/>
              <c:layout>
                <c:manualLayout>
                  <c:x val="4.9125983006897264E-3"/>
                  <c:y val="-6.2617145567613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95-4A63-B1DC-3649F993D074}"/>
                </c:ext>
              </c:extLst>
            </c:dLbl>
            <c:dLbl>
              <c:idx val="2"/>
              <c:layout>
                <c:manualLayout>
                  <c:x val="-5.3934075731036462E-4"/>
                  <c:y val="-2.379646500701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D95-4A63-B1DC-3649F993D074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D95-4A63-B1DC-3649F993D0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145</c:v>
                </c:pt>
                <c:pt idx="1">
                  <c:v>144.5</c:v>
                </c:pt>
                <c:pt idx="2">
                  <c:v>99.655172413793096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D95-4A63-B1DC-3649F993D0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04198000988395E-2"/>
                  <c:y val="-5.521016495017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95-4A63-B1DC-3649F993D074}"/>
                </c:ext>
              </c:extLst>
            </c:dLbl>
            <c:dLbl>
              <c:idx val="1"/>
              <c:layout>
                <c:manualLayout>
                  <c:x val="2.9817568162924427E-2"/>
                  <c:y val="-4.86457498514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95-4A63-B1DC-3649F993D074}"/>
                </c:ext>
              </c:extLst>
            </c:dLbl>
            <c:dLbl>
              <c:idx val="2"/>
              <c:layout>
                <c:manualLayout>
                  <c:x val="4.1671253512320667E-3"/>
                  <c:y val="-1.690968232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95-4A63-B1DC-3649F993D074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95-4A63-B1DC-3649F993D0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8-ED95-4A63-B1DC-3649F993D0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Областной бюджет</c:v>
                      </c:pt>
                    </c:strCache>
                  </c:strRef>
                </c:tx>
                <c:spPr>
                  <a:solidFill>
                    <a:srgbClr val="0070C0"/>
                  </a:solidFill>
                </c:spPr>
                <c:invertIfNegative val="0"/>
                <c:dLbls>
                  <c:dLbl>
                    <c:idx val="0"/>
                    <c:layout>
                      <c:manualLayout>
                        <c:x val="2.8043736708387241E-2"/>
                        <c:y val="-1.89891291929677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ED95-4A63-B1DC-3649F993D074}"/>
                      </c:ext>
                    </c:extLst>
                  </c:dLbl>
                  <c:dLbl>
                    <c:idx val="1"/>
                    <c:layout>
                      <c:manualLayout>
                        <c:x val="2.1947272206563874E-2"/>
                        <c:y val="-1.257659354734585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ED95-4A63-B1DC-3649F993D074}"/>
                      </c:ext>
                    </c:extLst>
                  </c:dLbl>
                  <c:dLbl>
                    <c:idx val="2"/>
                    <c:layout>
                      <c:manualLayout>
                        <c:x val="4.4152151791620499E-3"/>
                        <c:y val="-6.664709673504670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ED95-4A63-B1DC-3649F993D07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Запланировано</c:v>
                      </c:pt>
                      <c:pt idx="1">
                        <c:v>Исполнено</c:v>
                      </c:pt>
                      <c:pt idx="2">
                        <c:v>Степень освоения средств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ED95-4A63-B1DC-3649F993D07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бюджет Кольского района</c:v>
                      </c:pt>
                    </c:strCache>
                  </c:strRef>
                </c:tx>
                <c:invertIfNegative val="0"/>
                <c:dLbls>
                  <c:dLbl>
                    <c:idx val="0"/>
                    <c:layout>
                      <c:manualLayout>
                        <c:x val="3.3114113843715987E-2"/>
                        <c:y val="-2.499266127564241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ED95-4A63-B1DC-3649F993D074}"/>
                      </c:ext>
                    </c:extLst>
                  </c:dLbl>
                  <c:dLbl>
                    <c:idx val="1"/>
                    <c:layout>
                      <c:manualLayout>
                        <c:x val="1.6557056921857993E-2"/>
                        <c:y val="-7.497798382692745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ED95-4A63-B1DC-3649F993D074}"/>
                      </c:ext>
                    </c:extLst>
                  </c:dLbl>
                  <c:dLbl>
                    <c:idx val="2"/>
                    <c:layout>
                      <c:manualLayout>
                        <c:x val="2.8534170455495234E-3"/>
                        <c:y val="-3.399495001002449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ED95-4A63-B1DC-3649F993D07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ru-RU" sz="14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Запланировано</c:v>
                      </c:pt>
                      <c:pt idx="1">
                        <c:v>Исполнено</c:v>
                      </c:pt>
                      <c:pt idx="2">
                        <c:v>Степень освоения средств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Лист1!$E$2:$E$4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95-4A63-B1DC-3649F993D074}"/>
                  </c:ext>
                </c:extLst>
              </c15:ser>
            </c15:filteredBarSeries>
          </c:ext>
        </c:extLst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6153002249547419E-4"/>
          <c:y val="0.91106796790074762"/>
          <c:w val="0.61243675725737956"/>
          <c:h val="8.8931891718147069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5771391426348971E-3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3951066799681601E-3"/>
                  <c:y val="-4.1045959333355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A3-4A14-9488-E5FFDF8AEBCE}"/>
                </c:ext>
              </c:extLst>
            </c:dLbl>
            <c:dLbl>
              <c:idx val="1"/>
              <c:layout>
                <c:manualLayout>
                  <c:x val="4.9125983006897264E-3"/>
                  <c:y val="-6.2617145567613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A3-4A14-9488-E5FFDF8AEBCE}"/>
                </c:ext>
              </c:extLst>
            </c:dLbl>
            <c:dLbl>
              <c:idx val="2"/>
              <c:layout>
                <c:manualLayout>
                  <c:x val="-5.3934075731036462E-4"/>
                  <c:y val="-2.379646500701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A3-4A14-9488-E5FFDF8AEBCE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A3-4A14-9488-E5FFDF8AE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2295.8000000000002</c:v>
                </c:pt>
                <c:pt idx="1">
                  <c:v>2289.3000000000002</c:v>
                </c:pt>
                <c:pt idx="2">
                  <c:v>99.716874292185736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A3-4A14-9488-E5FFDF8AEB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layout>
                <c:manualLayout>
                  <c:x val="2.8043736708387241E-2"/>
                  <c:y val="-1.89891291929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A3-4A14-9488-E5FFDF8AEBCE}"/>
                </c:ext>
              </c:extLst>
            </c:dLbl>
            <c:dLbl>
              <c:idx val="1"/>
              <c:layout>
                <c:manualLayout>
                  <c:x val="2.1947272206563874E-2"/>
                  <c:y val="-1.2576593547345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A3-4A14-9488-E5FFDF8AEBCE}"/>
                </c:ext>
              </c:extLst>
            </c:dLbl>
            <c:dLbl>
              <c:idx val="2"/>
              <c:layout>
                <c:manualLayout>
                  <c:x val="4.4152151791620499E-3"/>
                  <c:y val="-6.664709673504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A3-4A14-9488-E5FFDF8AE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37.4</c:v>
                </c:pt>
                <c:pt idx="1">
                  <c:v>30.3</c:v>
                </c:pt>
                <c:pt idx="2">
                  <c:v>81.016042780748663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A3-4A14-9488-E5FFDF8AEB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04198000988395E-2"/>
                  <c:y val="-5.521016495017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A3-4A14-9488-E5FFDF8AEBCE}"/>
                </c:ext>
              </c:extLst>
            </c:dLbl>
            <c:dLbl>
              <c:idx val="1"/>
              <c:layout>
                <c:manualLayout>
                  <c:x val="2.9817568162924427E-2"/>
                  <c:y val="-4.86457498514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A3-4A14-9488-E5FFDF8AEBCE}"/>
                </c:ext>
              </c:extLst>
            </c:dLbl>
            <c:dLbl>
              <c:idx val="2"/>
              <c:layout>
                <c:manualLayout>
                  <c:x val="4.1671253512320667E-3"/>
                  <c:y val="-1.690968232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A3-4A14-9488-E5FFDF8AEBCE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A3-4A14-9488-E5FFDF8AE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D-D6A3-4A14-9488-E5FFDF8AEB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бюджет Кольского района</c:v>
                      </c:pt>
                    </c:strCache>
                  </c:strRef>
                </c:tx>
                <c:invertIfNegative val="0"/>
                <c:dLbls>
                  <c:dLbl>
                    <c:idx val="0"/>
                    <c:layout>
                      <c:manualLayout>
                        <c:x val="3.3114113843715987E-2"/>
                        <c:y val="-2.499266127564241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D6A3-4A14-9488-E5FFDF8AEBCE}"/>
                      </c:ext>
                    </c:extLst>
                  </c:dLbl>
                  <c:dLbl>
                    <c:idx val="1"/>
                    <c:layout>
                      <c:manualLayout>
                        <c:x val="1.6557056921857993E-2"/>
                        <c:y val="-7.497798382692745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F-D6A3-4A14-9488-E5FFDF8AEBCE}"/>
                      </c:ext>
                    </c:extLst>
                  </c:dLbl>
                  <c:dLbl>
                    <c:idx val="2"/>
                    <c:layout>
                      <c:manualLayout>
                        <c:x val="2.8534170455495234E-3"/>
                        <c:y val="-3.399495001002449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D6A3-4A14-9488-E5FFDF8AEBC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ru-RU" sz="14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Запланировано</c:v>
                      </c:pt>
                      <c:pt idx="1">
                        <c:v>Исполнено</c:v>
                      </c:pt>
                      <c:pt idx="2">
                        <c:v>Степень освоения средств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Лист1!$E$2:$E$4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D6A3-4A14-9488-E5FFDF8AEBCE}"/>
                  </c:ext>
                </c:extLst>
              </c15:ser>
            </c15:filteredBarSeries>
          </c:ext>
        </c:extLst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001618680462533E-3"/>
          <c:y val="0.90934978082223228"/>
          <c:w val="0.61243675725737956"/>
          <c:h val="8.8931891718147069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5771391426348971E-3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3951066799681601E-3"/>
                  <c:y val="-4.1045959333355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1E-445C-9438-EA1705DC882B}"/>
                </c:ext>
              </c:extLst>
            </c:dLbl>
            <c:dLbl>
              <c:idx val="1"/>
              <c:layout>
                <c:manualLayout>
                  <c:x val="4.9125983006897264E-3"/>
                  <c:y val="-6.2617145567613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1E-445C-9438-EA1705DC882B}"/>
                </c:ext>
              </c:extLst>
            </c:dLbl>
            <c:dLbl>
              <c:idx val="2"/>
              <c:layout>
                <c:manualLayout>
                  <c:x val="-5.393690956101327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1E-445C-9438-EA1705DC882B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1E-445C-9438-EA1705DC8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267.89999999999998</c:v>
                </c:pt>
                <c:pt idx="1">
                  <c:v>87.7</c:v>
                </c:pt>
                <c:pt idx="2">
                  <c:v>32.736095558044049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A1E-445C-9438-EA1705DC88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Лист1!$C$2:$C$4</c:f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A1E-445C-9438-EA1705DC88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rgbClr val="0082C8"/>
            </a:solidFill>
          </c:spPr>
          <c:invertIfNegative val="0"/>
          <c:dLbls>
            <c:dLbl>
              <c:idx val="0"/>
              <c:layout>
                <c:manualLayout>
                  <c:x val="3.3114113843715987E-2"/>
                  <c:y val="-2.499266127564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1E-445C-9438-EA1705DC882B}"/>
                </c:ext>
              </c:extLst>
            </c:dLbl>
            <c:dLbl>
              <c:idx val="1"/>
              <c:layout>
                <c:manualLayout>
                  <c:x val="1.6557056921857993E-2"/>
                  <c:y val="-7.4977983826927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1E-445C-9438-EA1705DC882B}"/>
                </c:ext>
              </c:extLst>
            </c:dLbl>
            <c:dLbl>
              <c:idx val="2"/>
              <c:layout>
                <c:manualLayout>
                  <c:x val="2.8534170455495234E-3"/>
                  <c:y val="-3.3994950010024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1E-445C-9438-EA1705DC882B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1E-445C-9438-EA1705DC8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5000</c:v>
                </c:pt>
                <c:pt idx="1">
                  <c:v>4629.6000000000004</c:v>
                </c:pt>
                <c:pt idx="2">
                  <c:v>92.592000000000013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A1E-445C-9438-EA1705DC88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/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001618680462533E-3"/>
          <c:y val="0.90934978082223228"/>
          <c:w val="0.61243675725737956"/>
          <c:h val="8.8931891718147069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cat>
            <c:strRef>
              <c:f>TDSheet!$D$20:$D$38</c:f>
              <c:strCache>
                <c:ptCount val="5"/>
                <c:pt idx="0">
                  <c:v>Расходы на содержание представительного органа местного самоуправления</c:v>
                </c:pt>
                <c:pt idx="1">
                  <c:v>Финансово-бюджетный надзор</c:v>
                </c:pt>
                <c:pt idx="4">
                  <c:v>Выплата по судебным актам Российской Федерации</c:v>
                </c:pt>
                <c:pt idx="6">
                  <c:v>Расходы на компенсационные выплаты  и выплаты, работникам, уволенным по сокращению штатной численности</c:v>
                </c:pt>
                <c:pt idx="7">
                  <c:v>Расходы на осуществление деятельности ликвидационной комиссии</c:v>
                </c:pt>
                <c:pt idx="8">
                  <c:v>Удовлетворение требований кредиторов ликвидируемых учреждений</c:v>
                </c:pt>
                <c:pt idx="9">
                  <c:v>Иные межбюджетные трансферты для организации проведения дезинфекции </c:v>
                </c:pt>
                <c:pt idx="10">
                  <c:v>Организация и проведение временных общественно-полезных работ</c:v>
                </c:pt>
                <c:pt idx="11">
                  <c:v>Резервный фонд администрации Кольского района</c:v>
                </c:pt>
              </c:strCache>
            </c:strRef>
          </c:cat>
          <c:val>
            <c:numRef>
              <c:f>TDSheet!$E$20:$E$38</c:f>
            </c:numRef>
          </c:val>
          <c:extLst>
            <c:ext xmlns:c16="http://schemas.microsoft.com/office/drawing/2014/chart" uri="{C3380CC4-5D6E-409C-BE32-E72D297353CC}">
              <c16:uniqueId val="{00000000-0A8D-4924-9CE6-7F6CE0A4CDD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A8D-4924-9CE6-7F6CE0A4CDD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0A8D-4924-9CE6-7F6CE0A4CDD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964-42D2-B3BC-92578FD1099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964-42D2-B3BC-92578FD1099A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964-42D2-B3BC-92578FD1099A}"/>
              </c:ext>
            </c:extLst>
          </c:dPt>
          <c:cat>
            <c:strRef>
              <c:f>TDSheet!$D$20:$D$38</c:f>
              <c:strCache>
                <c:ptCount val="5"/>
                <c:pt idx="0">
                  <c:v>Расходы на содержание представительного органа местного самоуправления</c:v>
                </c:pt>
                <c:pt idx="1">
                  <c:v>Финансово-бюджетный надзор</c:v>
                </c:pt>
                <c:pt idx="2">
                  <c:v>Выплата по судебным актам Российской Федерации</c:v>
                </c:pt>
                <c:pt idx="3">
                  <c:v>Организация и проведение временных общественно-полезных работ</c:v>
                </c:pt>
                <c:pt idx="4">
                  <c:v>Резервный фонд администрации Кольского района</c:v>
                </c:pt>
              </c:strCache>
            </c:strRef>
          </c:cat>
          <c:val>
            <c:numRef>
              <c:f>TDSheet!$F$20:$F$38</c:f>
              <c:numCache>
                <c:formatCode>#,##0.00</c:formatCode>
                <c:ptCount val="5"/>
                <c:pt idx="0">
                  <c:v>4315</c:v>
                </c:pt>
                <c:pt idx="1">
                  <c:v>362</c:v>
                </c:pt>
                <c:pt idx="2">
                  <c:v>452</c:v>
                </c:pt>
                <c:pt idx="3">
                  <c:v>1482</c:v>
                </c:pt>
                <c:pt idx="4">
                  <c:v>7521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19-0A8D-4924-9CE6-7F6CE0A4C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7339067581912411E-3"/>
          <c:y val="0.10237266939013788"/>
          <c:w val="0.33057764547978113"/>
          <c:h val="0.825975351685384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274268398591398E-2"/>
          <c:y val="5.8403676702295564E-2"/>
          <c:w val="0.85087072951837317"/>
          <c:h val="0.82994122991742647"/>
        </c:manualLayout>
      </c:layout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Лист3!$B$4:$B$26</c:f>
              <c:strCache>
                <c:ptCount val="10"/>
                <c:pt idx="0">
                  <c:v>Муниципальная программа 1 «Развитие и повышение качества человеческого потенциала»</c:v>
                </c:pt>
                <c:pt idx="1">
                  <c:v>Муниципальная программа 2 «Экологическая безопасность города Колы»</c:v>
                </c:pt>
                <c:pt idx="2">
                  <c:v>Муниципальная программа 3 «Обеспечение комфортных условий проживания населения города Колы»</c:v>
                </c:pt>
                <c:pt idx="3">
                  <c:v>Муниципальная программа 4 «Обеспечение эффективного функционирования городского хозяйства»</c:v>
                </c:pt>
                <c:pt idx="4">
                  <c:v>Муниципальная программа 5 «Управление муниципальным имуществом города Кола»</c:v>
                </c:pt>
                <c:pt idx="5">
                  <c:v>Муниципальная программа 6 «Обеспечение жильем молодых семей города Кола»</c:v>
                </c:pt>
                <c:pt idx="6">
                  <c:v>Муниципальная программа 7 «Управление земельными ресурсами города Кола»</c:v>
                </c:pt>
                <c:pt idx="7">
                  <c:v>Муниципальная программа 8 «Управление муниципальными финансами города Кола»</c:v>
                </c:pt>
                <c:pt idx="8">
                  <c:v>Муниципальная программа 9 «Муниципальное управление города Кола»</c:v>
                </c:pt>
                <c:pt idx="9">
                  <c:v>Муниципальная программа 10 «Обеспечение первичных мер пожарной безопасности на территории городского поселения Кола Кольского района"</c:v>
                </c:pt>
              </c:strCache>
            </c:strRef>
          </c:cat>
          <c:val>
            <c:numRef>
              <c:f>Лист3!$C$4:$C$26</c:f>
            </c:numRef>
          </c:val>
          <c:extLst>
            <c:ext xmlns:c16="http://schemas.microsoft.com/office/drawing/2014/chart" uri="{C3380CC4-5D6E-409C-BE32-E72D297353CC}">
              <c16:uniqueId val="{00000000-4964-47B1-B00C-E958B5E62006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Лист3!$B$4:$B$26</c:f>
              <c:strCache>
                <c:ptCount val="10"/>
                <c:pt idx="0">
                  <c:v>Муниципальная программа 1 «Развитие и повышение качества человеческого потенциала»</c:v>
                </c:pt>
                <c:pt idx="1">
                  <c:v>Муниципальная программа 2 «Экологическая безопасность города Колы»</c:v>
                </c:pt>
                <c:pt idx="2">
                  <c:v>Муниципальная программа 3 «Обеспечение комфортных условий проживания населения города Колы»</c:v>
                </c:pt>
                <c:pt idx="3">
                  <c:v>Муниципальная программа 4 «Обеспечение эффективного функционирования городского хозяйства»</c:v>
                </c:pt>
                <c:pt idx="4">
                  <c:v>Муниципальная программа 5 «Управление муниципальным имуществом города Кола»</c:v>
                </c:pt>
                <c:pt idx="5">
                  <c:v>Муниципальная программа 6 «Обеспечение жильем молодых семей города Кола»</c:v>
                </c:pt>
                <c:pt idx="6">
                  <c:v>Муниципальная программа 7 «Управление земельными ресурсами города Кола»</c:v>
                </c:pt>
                <c:pt idx="7">
                  <c:v>Муниципальная программа 8 «Управление муниципальными финансами города Кола»</c:v>
                </c:pt>
                <c:pt idx="8">
                  <c:v>Муниципальная программа 9 «Муниципальное управление города Кола»</c:v>
                </c:pt>
                <c:pt idx="9">
                  <c:v>Муниципальная программа 10 «Обеспечение первичных мер пожарной безопасности на территории городского поселения Кола Кольского района"</c:v>
                </c:pt>
              </c:strCache>
            </c:strRef>
          </c:cat>
          <c:val>
            <c:numRef>
              <c:f>Лист3!$D$4:$D$26</c:f>
            </c:numRef>
          </c:val>
          <c:extLst>
            <c:ext xmlns:c16="http://schemas.microsoft.com/office/drawing/2014/chart" uri="{C3380CC4-5D6E-409C-BE32-E72D297353CC}">
              <c16:uniqueId val="{00000001-4964-47B1-B00C-E958B5E62006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64-47B1-B00C-E958B5E620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64-47B1-B00C-E958B5E620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964-47B1-B00C-E958B5E620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964-47B1-B00C-E958B5E620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964-47B1-B00C-E958B5E620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964-47B1-B00C-E958B5E620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964-47B1-B00C-E958B5E6200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964-47B1-B00C-E958B5E6200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4964-47B1-B00C-E958B5E6200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3808-4C7F-BFF6-0421A3D8D940}"/>
              </c:ext>
            </c:extLst>
          </c:dPt>
          <c:dLbls>
            <c:delete val="1"/>
          </c:dLbls>
          <c:cat>
            <c:strRef>
              <c:f>Лист3!$B$4:$B$26</c:f>
              <c:strCache>
                <c:ptCount val="10"/>
                <c:pt idx="0">
                  <c:v>Муниципальная программа 1 «Развитие и повышение качества человеческого потенциала»</c:v>
                </c:pt>
                <c:pt idx="1">
                  <c:v>Муниципальная программа 2 «Экологическая безопасность города Колы»</c:v>
                </c:pt>
                <c:pt idx="2">
                  <c:v>Муниципальная программа 3 «Обеспечение комфортных условий проживания населения города Колы»</c:v>
                </c:pt>
                <c:pt idx="3">
                  <c:v>Муниципальная программа 4 «Обеспечение эффективного функционирования городского хозяйства»</c:v>
                </c:pt>
                <c:pt idx="4">
                  <c:v>Муниципальная программа 5 «Управление муниципальным имуществом города Кола»</c:v>
                </c:pt>
                <c:pt idx="5">
                  <c:v>Муниципальная программа 6 «Обеспечение жильем молодых семей города Кола»</c:v>
                </c:pt>
                <c:pt idx="6">
                  <c:v>Муниципальная программа 7 «Управление земельными ресурсами города Кола»</c:v>
                </c:pt>
                <c:pt idx="7">
                  <c:v>Муниципальная программа 8 «Управление муниципальными финансами города Кола»</c:v>
                </c:pt>
                <c:pt idx="8">
                  <c:v>Муниципальная программа 9 «Муниципальное управление города Кола»</c:v>
                </c:pt>
                <c:pt idx="9">
                  <c:v>Муниципальная программа 10 «Обеспечение первичных мер пожарной безопасности на территории городского поселения Кола Кольского района"</c:v>
                </c:pt>
              </c:strCache>
            </c:strRef>
          </c:cat>
          <c:val>
            <c:numRef>
              <c:f>Лист3!$E$4:$E$26</c:f>
              <c:numCache>
                <c:formatCode>#,##0.00</c:formatCode>
                <c:ptCount val="10"/>
                <c:pt idx="0">
                  <c:v>14071</c:v>
                </c:pt>
                <c:pt idx="1">
                  <c:v>2216</c:v>
                </c:pt>
                <c:pt idx="2">
                  <c:v>246965</c:v>
                </c:pt>
                <c:pt idx="3">
                  <c:v>57294</c:v>
                </c:pt>
                <c:pt idx="4">
                  <c:v>22776</c:v>
                </c:pt>
                <c:pt idx="5">
                  <c:v>3184</c:v>
                </c:pt>
                <c:pt idx="6">
                  <c:v>145</c:v>
                </c:pt>
                <c:pt idx="7">
                  <c:v>0</c:v>
                </c:pt>
                <c:pt idx="8">
                  <c:v>2320</c:v>
                </c:pt>
                <c:pt idx="9">
                  <c:v>4717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964-47B1-B00C-E958B5E62006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17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3.792324760282003E-2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4368742783250142E-2"/>
                  <c:y val="1.026111278061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CB-4EA6-A969-F5876DAC9D52}"/>
                </c:ext>
              </c:extLst>
            </c:dLbl>
            <c:dLbl>
              <c:idx val="1"/>
              <c:layout>
                <c:manualLayout>
                  <c:x val="1.2228355702877669E-2"/>
                  <c:y val="8.1039941571910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CB-4EA6-A969-F5876DAC9D52}"/>
                </c:ext>
              </c:extLst>
            </c:dLbl>
            <c:dLbl>
              <c:idx val="2"/>
              <c:layout>
                <c:manualLayout>
                  <c:x val="-5.3934075731036462E-4"/>
                  <c:y val="-2.379646500701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CB-4EA6-A969-F5876DAC9D52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CB-4EA6-A969-F5876DAC9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13366.3</c:v>
                </c:pt>
                <c:pt idx="1">
                  <c:v>13092.3</c:v>
                </c:pt>
                <c:pt idx="2">
                  <c:v>97.950068455743178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CB-4EA6-A969-F5876DAC9D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layout>
                <c:manualLayout>
                  <c:x val="1.9508686405834634E-2"/>
                  <c:y val="-3.8143407478237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CB-4EA6-A969-F5876DAC9D52}"/>
                </c:ext>
              </c:extLst>
            </c:dLbl>
            <c:dLbl>
              <c:idx val="1"/>
              <c:layout>
                <c:manualLayout>
                  <c:x val="1.2192929003646645E-2"/>
                  <c:y val="-3.6519441403933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CB-4EA6-A969-F5876DAC9D52}"/>
                </c:ext>
              </c:extLst>
            </c:dLbl>
            <c:dLbl>
              <c:idx val="2"/>
              <c:layout>
                <c:manualLayout>
                  <c:x val="4.4152151791620499E-3"/>
                  <c:y val="-6.664709673504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CB-4EA6-A969-F5876DAC9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979.1</c:v>
                </c:pt>
                <c:pt idx="1">
                  <c:v>979.1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CB-4EA6-A969-F5876DAC9D5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04198000988395E-2"/>
                  <c:y val="-5.521016495017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CB-4EA6-A969-F5876DAC9D52}"/>
                </c:ext>
              </c:extLst>
            </c:dLbl>
            <c:dLbl>
              <c:idx val="1"/>
              <c:layout>
                <c:manualLayout>
                  <c:x val="2.9817568162924427E-2"/>
                  <c:y val="-4.86457498514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CB-4EA6-A969-F5876DAC9D52}"/>
                </c:ext>
              </c:extLst>
            </c:dLbl>
            <c:dLbl>
              <c:idx val="2"/>
              <c:layout>
                <c:manualLayout>
                  <c:x val="4.1671253512320667E-3"/>
                  <c:y val="-1.690968232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CB-4EA6-A969-F5876DAC9D52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DCB-4EA6-A969-F5876DAC9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D-4DCB-4EA6-A969-F5876DAC9D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invertIfNegative val="0"/>
                <c:dLbls>
                  <c:dLbl>
                    <c:idx val="0"/>
                    <c:layout>
                      <c:manualLayout>
                        <c:x val="3.3114113843715987E-2"/>
                        <c:y val="-2.499266127564241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4DCB-4EA6-A969-F5876DAC9D52}"/>
                      </c:ext>
                    </c:extLst>
                  </c:dLbl>
                  <c:dLbl>
                    <c:idx val="1"/>
                    <c:layout>
                      <c:manualLayout>
                        <c:x val="1.6557056921857993E-2"/>
                        <c:y val="-7.497798382692745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F-4DCB-4EA6-A969-F5876DAC9D52}"/>
                      </c:ext>
                    </c:extLst>
                  </c:dLbl>
                  <c:dLbl>
                    <c:idx val="2"/>
                    <c:layout>
                      <c:manualLayout>
                        <c:x val="2.8534170455495234E-3"/>
                        <c:y val="-3.399495001002449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4DCB-4EA6-A969-F5876DAC9D5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ru-RU" sz="14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Запланировано</c:v>
                      </c:pt>
                      <c:pt idx="1">
                        <c:v>Исполнено</c:v>
                      </c:pt>
                      <c:pt idx="2">
                        <c:v>Степень освоения средств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Лист1!$E$2:$E$4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4DCB-4EA6-A969-F5876DAC9D52}"/>
                  </c:ext>
                </c:extLst>
              </c15:ser>
            </c15:filteredBarSeries>
          </c:ext>
        </c:extLst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001618680462533E-3"/>
          <c:y val="0.90934978082223228"/>
          <c:w val="0.61243675725737956"/>
          <c:h val="8.8931891718147069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4.497597985633537E-2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9.4915711817914836E-3"/>
                  <c:y val="-2.8047443789922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77-43FD-AF79-48DFC87F75F1}"/>
                </c:ext>
              </c:extLst>
            </c:dLbl>
            <c:dLbl>
              <c:idx val="1"/>
              <c:layout>
                <c:manualLayout>
                  <c:x val="9.789769902148384E-3"/>
                  <c:y val="3.3154245858735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77-43FD-AF79-48DFC87F75F1}"/>
                </c:ext>
              </c:extLst>
            </c:dLbl>
            <c:dLbl>
              <c:idx val="2"/>
              <c:layout>
                <c:manualLayout>
                  <c:x val="-5.3934075731036462E-4"/>
                  <c:y val="-2.379646500701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77-43FD-AF79-48DFC87F75F1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77-43FD-AF79-48DFC87F7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1011.6</c:v>
                </c:pt>
                <c:pt idx="1">
                  <c:v>1011.6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77-43FD-AF79-48DFC87F75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5605150907657956E-2"/>
                  <c:y val="-4.6234204790153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77-43FD-AF79-48DFC87F75F1}"/>
                </c:ext>
              </c:extLst>
            </c:dLbl>
            <c:dLbl>
              <c:idx val="1"/>
              <c:layout>
                <c:manualLayout>
                  <c:x val="1.8289393505469969E-2"/>
                  <c:y val="-7.78802397602849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77-43FD-AF79-48DFC87F75F1}"/>
                </c:ext>
              </c:extLst>
            </c:dLbl>
            <c:dLbl>
              <c:idx val="2"/>
              <c:layout>
                <c:manualLayout>
                  <c:x val="6.8537702024591765E-3"/>
                  <c:y val="-5.7069945919328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77-43FD-AF79-48DFC87F7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1205</c:v>
                </c:pt>
                <c:pt idx="1">
                  <c:v>1204</c:v>
                </c:pt>
                <c:pt idx="2">
                  <c:v>99.91701244813278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77-43FD-AF79-48DFC87F75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04198000988395E-2"/>
                  <c:y val="-5.521016495017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77-43FD-AF79-48DFC87F75F1}"/>
                </c:ext>
              </c:extLst>
            </c:dLbl>
            <c:dLbl>
              <c:idx val="1"/>
              <c:layout>
                <c:manualLayout>
                  <c:x val="2.9817568162924427E-2"/>
                  <c:y val="-4.86457498514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77-43FD-AF79-48DFC87F75F1}"/>
                </c:ext>
              </c:extLst>
            </c:dLbl>
            <c:dLbl>
              <c:idx val="2"/>
              <c:layout>
                <c:manualLayout>
                  <c:x val="4.1671253512320667E-3"/>
                  <c:y val="-1.690968232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77-43FD-AF79-48DFC87F75F1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F77-43FD-AF79-48DFC87F7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D-1F77-43FD-AF79-48DFC87F75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invertIfNegative val="0"/>
                <c:dLbls>
                  <c:dLbl>
                    <c:idx val="0"/>
                    <c:layout>
                      <c:manualLayout>
                        <c:x val="3.3114113843715987E-2"/>
                        <c:y val="-2.499266127564241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1F77-43FD-AF79-48DFC87F75F1}"/>
                      </c:ext>
                    </c:extLst>
                  </c:dLbl>
                  <c:dLbl>
                    <c:idx val="1"/>
                    <c:layout>
                      <c:manualLayout>
                        <c:x val="1.6557056921857993E-2"/>
                        <c:y val="-7.497798382692745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F-1F77-43FD-AF79-48DFC87F75F1}"/>
                      </c:ext>
                    </c:extLst>
                  </c:dLbl>
                  <c:dLbl>
                    <c:idx val="2"/>
                    <c:layout>
                      <c:manualLayout>
                        <c:x val="2.8534170455495234E-3"/>
                        <c:y val="-3.399495001002449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1F77-43FD-AF79-48DFC87F75F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ru-RU" sz="1400" b="1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Запланировано</c:v>
                      </c:pt>
                      <c:pt idx="1">
                        <c:v>Исполнено</c:v>
                      </c:pt>
                      <c:pt idx="2">
                        <c:v>Степень освоения средств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Лист1!$E$2:$E$4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1F77-43FD-AF79-48DFC87F75F1}"/>
                  </c:ext>
                </c:extLst>
              </c15:ser>
            </c15:filteredBarSeries>
          </c:ext>
        </c:extLst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001618680462533E-3"/>
          <c:y val="0.90934978082223228"/>
          <c:w val="0.61243675725737956"/>
          <c:h val="8.8931891718147069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5.1399436225844919E-3"/>
                  <c:y val="-1.3681735075970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3C-4F34-86B5-150AAD294D31}"/>
                </c:ext>
              </c:extLst>
            </c:dLbl>
            <c:dLbl>
              <c:idx val="1"/>
              <c:layout>
                <c:manualLayout>
                  <c:x val="1.2547195995957325E-3"/>
                  <c:y val="-1.5838853699396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3C-4F34-86B5-150AAD294D31}"/>
                </c:ext>
              </c:extLst>
            </c:dLbl>
            <c:dLbl>
              <c:idx val="2"/>
              <c:layout>
                <c:manualLayout>
                  <c:x val="-5.3934075731036462E-4"/>
                  <c:y val="-2.379646500701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3C-4F34-86B5-150AAD294D31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3C-4F34-86B5-150AAD294D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53320.6</c:v>
                </c:pt>
                <c:pt idx="1">
                  <c:v>48827.7</c:v>
                </c:pt>
                <c:pt idx="2">
                  <c:v>91.573800744927851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3C-4F34-86B5-150AAD294D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7874135112127104E-17"/>
                  <c:y val="-1.8989007308525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3C-4F34-86B5-150AAD294D31}"/>
                </c:ext>
              </c:extLst>
            </c:dLbl>
            <c:dLbl>
              <c:idx val="1"/>
              <c:layout>
                <c:manualLayout>
                  <c:x val="7.3157574021878984E-3"/>
                  <c:y val="-1.2576593547345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3C-4F34-86B5-150AAD294D31}"/>
                </c:ext>
              </c:extLst>
            </c:dLbl>
            <c:dLbl>
              <c:idx val="2"/>
              <c:layout>
                <c:manualLayout>
                  <c:x val="4.4152151791620499E-3"/>
                  <c:y val="-6.664709673504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3C-4F34-86B5-150AAD294D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107133.8</c:v>
                </c:pt>
                <c:pt idx="1">
                  <c:v>103662.6</c:v>
                </c:pt>
                <c:pt idx="2">
                  <c:v>96.759939440214012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3C-4F34-86B5-150AAD294D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04198000988395E-2"/>
                  <c:y val="-5.521016495017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3C-4F34-86B5-150AAD294D31}"/>
                </c:ext>
              </c:extLst>
            </c:dLbl>
            <c:dLbl>
              <c:idx val="1"/>
              <c:layout>
                <c:manualLayout>
                  <c:x val="2.9817568162924427E-2"/>
                  <c:y val="-4.86457498514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3C-4F34-86B5-150AAD294D31}"/>
                </c:ext>
              </c:extLst>
            </c:dLbl>
            <c:dLbl>
              <c:idx val="2"/>
              <c:layout>
                <c:manualLayout>
                  <c:x val="4.1671253512320667E-3"/>
                  <c:y val="-1.690968232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3C-4F34-86B5-150AAD294D31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3C-4F34-86B5-150AAD294D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D-673C-4F34-86B5-150AAD294D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114075027604502E-2"/>
                  <c:y val="-1.541542349242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3C-4F34-86B5-150AAD294D31}"/>
                </c:ext>
              </c:extLst>
            </c:dLbl>
            <c:dLbl>
              <c:idx val="1"/>
              <c:layout>
                <c:manualLayout>
                  <c:x val="2.1434209115260911E-2"/>
                  <c:y val="-2.7092369244714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3C-4F34-86B5-150AAD294D31}"/>
                </c:ext>
              </c:extLst>
            </c:dLbl>
            <c:dLbl>
              <c:idx val="2"/>
              <c:layout>
                <c:manualLayout>
                  <c:x val="2.8534170455495234E-3"/>
                  <c:y val="-3.3994950010024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73C-4F34-86B5-150AAD294D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Лист1!$E$2:$E$4</c:f>
              <c:numCache>
                <c:formatCode>#\ ##0.0</c:formatCode>
                <c:ptCount val="3"/>
                <c:pt idx="0">
                  <c:v>105139</c:v>
                </c:pt>
                <c:pt idx="1">
                  <c:v>94474.5</c:v>
                </c:pt>
                <c:pt idx="2">
                  <c:v>89.856761049658076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673C-4F34-86B5-150AAD294D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/>
      </c:bar3DChart>
      <c:catAx>
        <c:axId val="134699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001618680462533E-3"/>
          <c:y val="0.90934978082223228"/>
          <c:w val="0.94774225837815029"/>
          <c:h val="8.8931891718147069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3951066799681601E-3"/>
                  <c:y val="-4.1045959333355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8D-4690-B623-A82244A812FB}"/>
                </c:ext>
              </c:extLst>
            </c:dLbl>
            <c:dLbl>
              <c:idx val="1"/>
              <c:layout>
                <c:manualLayout>
                  <c:x val="4.9125983006897264E-3"/>
                  <c:y val="-6.2617145567613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8D-4690-B623-A82244A812FB}"/>
                </c:ext>
              </c:extLst>
            </c:dLbl>
            <c:dLbl>
              <c:idx val="2"/>
              <c:layout>
                <c:manualLayout>
                  <c:x val="-5.3934075731036462E-4"/>
                  <c:y val="-2.379646500701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8D-4690-B623-A82244A812FB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8D-4690-B623-A82244A812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33400.6</c:v>
                </c:pt>
                <c:pt idx="1">
                  <c:v>32522.3</c:v>
                </c:pt>
                <c:pt idx="2">
                  <c:v>97.370406519643353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8D-4690-B623-A82244A812FB}"/>
            </c:ext>
          </c:extLst>
        </c:ser>
        <c:ser>
          <c:idx val="1"/>
          <c:order val="1"/>
          <c:tx>
            <c:strRef>
              <c:f>Лист1!$C$1:$C$4</c:f>
              <c:strCache>
                <c:ptCount val="4"/>
                <c:pt idx="0">
                  <c:v>бюджет Кольского района</c:v>
                </c:pt>
                <c:pt idx="1">
                  <c:v>19 953,3</c:v>
                </c:pt>
                <c:pt idx="2">
                  <c:v>18 734,7</c:v>
                </c:pt>
                <c:pt idx="3">
                  <c:v>93,9</c:v>
                </c:pt>
              </c:strCache>
            </c:strRef>
          </c:tx>
          <c:spPr>
            <a:solidFill>
              <a:srgbClr val="0082C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2C8"/>
              </a:solidFill>
              <a:ln>
                <a:solidFill>
                  <a:srgbClr val="0082C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D8D-4690-B623-A82244A812FB}"/>
              </c:ext>
            </c:extLst>
          </c:dPt>
          <c:dLbls>
            <c:dLbl>
              <c:idx val="0"/>
              <c:layout>
                <c:manualLayout>
                  <c:x val="3.2920908309845946E-2"/>
                  <c:y val="-4.7885695713174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8D-4690-B623-A82244A812FB}"/>
                </c:ext>
              </c:extLst>
            </c:dLbl>
            <c:dLbl>
              <c:idx val="1"/>
              <c:layout>
                <c:manualLayout>
                  <c:x val="2.6824443808022621E-2"/>
                  <c:y val="-9.5771391426349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8D-4690-B623-A82244A812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19953.3</c:v>
                </c:pt>
                <c:pt idx="1">
                  <c:v>18734.7</c:v>
                </c:pt>
                <c:pt idx="2">
                  <c:v>93.892739546841881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8D-4690-B623-A82244A812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50D"/>
            </a:solidFill>
          </c:spPr>
          <c:invertIfNegative val="0"/>
          <c:dLbls>
            <c:dLbl>
              <c:idx val="0"/>
              <c:layout>
                <c:manualLayout>
                  <c:x val="2.8043736708387241E-2"/>
                  <c:y val="-1.8989129192967708E-2"/>
                </c:manualLayout>
              </c:layout>
              <c:tx>
                <c:rich>
                  <a:bodyPr/>
                  <a:lstStyle/>
                  <a:p>
                    <a:fld id="{F774DB05-AA39-4AFA-9F76-934C20F2A73E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D8D-4690-B623-A82244A812FB}"/>
                </c:ext>
              </c:extLst>
            </c:dLbl>
            <c:dLbl>
              <c:idx val="1"/>
              <c:layout>
                <c:manualLayout>
                  <c:x val="9.754343202917317E-3"/>
                  <c:y val="-2.9994544047110476E-3"/>
                </c:manualLayout>
              </c:layout>
              <c:tx>
                <c:rich>
                  <a:bodyPr/>
                  <a:lstStyle/>
                  <a:p>
                    <a:fld id="{7B8EF160-B7E0-49E4-8AC9-E1F0377ACE1A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D8D-4690-B623-A82244A812FB}"/>
                </c:ext>
              </c:extLst>
            </c:dLbl>
            <c:dLbl>
              <c:idx val="2"/>
              <c:layout>
                <c:manualLayout>
                  <c:x val="4.4152151791620499E-3"/>
                  <c:y val="-6.6647096735046707E-2"/>
                </c:manualLayout>
              </c:layout>
              <c:tx>
                <c:rich>
                  <a:bodyPr/>
                  <a:lstStyle/>
                  <a:p>
                    <a:fld id="{0038A5FB-E1EC-46E3-8D93-E8A057695014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D8D-4690-B623-A82244A812FB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8D-4690-B623-A82244A812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6036.9</c:v>
                </c:pt>
                <c:pt idx="1">
                  <c:v>6036.9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D8D-4690-B623-A82244A812F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Лист1!$E$2:$E$4</c:f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8D8D-4690-B623-A82244A812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/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001618680462533E-3"/>
          <c:y val="0.90934978082223228"/>
          <c:w val="0.86201348653156584"/>
          <c:h val="9.0650261354094361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5771391426348971E-3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3951066799681601E-3"/>
                  <c:y val="-4.1045959333355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81-4D4A-A05C-CF8FC74976D8}"/>
                </c:ext>
              </c:extLst>
            </c:dLbl>
            <c:dLbl>
              <c:idx val="1"/>
              <c:layout>
                <c:manualLayout>
                  <c:x val="4.9125983006897264E-3"/>
                  <c:y val="-6.2617145567613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81-4D4A-A05C-CF8FC74976D8}"/>
                </c:ext>
              </c:extLst>
            </c:dLbl>
            <c:dLbl>
              <c:idx val="2"/>
              <c:layout>
                <c:manualLayout>
                  <c:x val="-5.3934075731036462E-4"/>
                  <c:y val="-2.379646500701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81-4D4A-A05C-CF8FC74976D8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81-4D4A-A05C-CF8FC7497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10253.700000000001</c:v>
                </c:pt>
                <c:pt idx="1">
                  <c:v>9406</c:v>
                </c:pt>
                <c:pt idx="2">
                  <c:v>91.732740376644514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81-4D4A-A05C-CF8FC74976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Кольского района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8043736708387241E-2"/>
                  <c:y val="-1.89891291929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81-4D4A-A05C-CF8FC74976D8}"/>
                </c:ext>
              </c:extLst>
            </c:dLbl>
            <c:dLbl>
              <c:idx val="1"/>
              <c:layout>
                <c:manualLayout>
                  <c:x val="2.1947272206563874E-2"/>
                  <c:y val="-1.2576593547345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81-4D4A-A05C-CF8FC74976D8}"/>
                </c:ext>
              </c:extLst>
            </c:dLbl>
            <c:dLbl>
              <c:idx val="2"/>
              <c:layout>
                <c:manualLayout>
                  <c:x val="4.4152151791620499E-3"/>
                  <c:y val="-6.664709673504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81-4D4A-A05C-CF8FC7497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14058.1</c:v>
                </c:pt>
                <c:pt idx="1">
                  <c:v>13340.1</c:v>
                </c:pt>
                <c:pt idx="2">
                  <c:v>94.892624181077096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81-4D4A-A05C-CF8FC74976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304198000988395E-2"/>
                  <c:y val="-5.521016495017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81-4D4A-A05C-CF8FC74976D8}"/>
                </c:ext>
              </c:extLst>
            </c:dLbl>
            <c:dLbl>
              <c:idx val="1"/>
              <c:layout>
                <c:manualLayout>
                  <c:x val="2.9817568162924427E-2"/>
                  <c:y val="-4.86457498514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81-4D4A-A05C-CF8FC74976D8}"/>
                </c:ext>
              </c:extLst>
            </c:dLbl>
            <c:dLbl>
              <c:idx val="2"/>
              <c:layout>
                <c:manualLayout>
                  <c:x val="4.1671253512320667E-3"/>
                  <c:y val="-1.690968232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81-4D4A-A05C-CF8FC74976D8}"/>
                </c:ext>
              </c:extLst>
            </c:dLbl>
            <c:dLbl>
              <c:idx val="3"/>
              <c:layout>
                <c:manualLayout>
                  <c:x val="7.2924693646561163E-3"/>
                  <c:y val="-1.12731215495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81-4D4A-A05C-CF8FC7497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D-7981-4D4A-A05C-CF8FC74976D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114113843715987E-2"/>
                  <c:y val="-2.499266127564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81-4D4A-A05C-CF8FC74976D8}"/>
                </c:ext>
              </c:extLst>
            </c:dLbl>
            <c:dLbl>
              <c:idx val="1"/>
              <c:layout>
                <c:manualLayout>
                  <c:x val="1.6557056921857993E-2"/>
                  <c:y val="-7.4977983826927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981-4D4A-A05C-CF8FC74976D8}"/>
                </c:ext>
              </c:extLst>
            </c:dLbl>
            <c:dLbl>
              <c:idx val="2"/>
              <c:layout>
                <c:manualLayout>
                  <c:x val="2.8534170455495234E-3"/>
                  <c:y val="-3.3994950010024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981-4D4A-A05C-CF8FC7497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Лист1!$E$2:$E$4</c:f>
              <c:numCache>
                <c:formatCode>#\ ##0.0</c:formatCode>
                <c:ptCount val="3"/>
                <c:pt idx="0">
                  <c:v>33.4</c:v>
                </c:pt>
                <c:pt idx="1">
                  <c:v>30.3</c:v>
                </c:pt>
                <c:pt idx="2">
                  <c:v>90.718562874251504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7981-4D4A-A05C-CF8FC74976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/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5771391426348971E-3"/>
          <c:w val="1"/>
          <c:h val="0.8476167601912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города Колы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8026621484344134E-2"/>
                  <c:y val="-8.8931655046531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F2-4542-A2D6-1C95D29C5D0B}"/>
                </c:ext>
              </c:extLst>
            </c:dLbl>
            <c:dLbl>
              <c:idx val="1"/>
              <c:layout>
                <c:manualLayout>
                  <c:x val="1.7105527304336326E-2"/>
                  <c:y val="-3.0204562413348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F2-4542-A2D6-1C95D29C5D0B}"/>
                </c:ext>
              </c:extLst>
            </c:dLbl>
            <c:dLbl>
              <c:idx val="2"/>
              <c:layout>
                <c:manualLayout>
                  <c:x val="-5.3934075731036462E-4"/>
                  <c:y val="-2.379646500701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F2-4542-A2D6-1C95D29C5D0B}"/>
                </c:ext>
              </c:extLst>
            </c:dLbl>
            <c:dLbl>
              <c:idx val="3"/>
              <c:layout>
                <c:manualLayout>
                  <c:x val="-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F2-4542-A2D6-1C95D29C5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263.3</c:v>
                </c:pt>
                <c:pt idx="1">
                  <c:v>263.3</c:v>
                </c:pt>
                <c:pt idx="2">
                  <c:v>100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D2F2-4542-A2D6-1C95D29C5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layout>
                <c:manualLayout>
                  <c:x val="2.8043736708387241E-2"/>
                  <c:y val="-1.89891291929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F2-4542-A2D6-1C95D29C5D0B}"/>
                </c:ext>
              </c:extLst>
            </c:dLbl>
            <c:dLbl>
              <c:idx val="1"/>
              <c:layout>
                <c:manualLayout>
                  <c:x val="2.1947272206563874E-2"/>
                  <c:y val="-1.2576593547345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F2-4542-A2D6-1C95D29C5D0B}"/>
                </c:ext>
              </c:extLst>
            </c:dLbl>
            <c:dLbl>
              <c:idx val="2"/>
              <c:layout>
                <c:manualLayout>
                  <c:x val="4.4152151791620499E-3"/>
                  <c:y val="-6.664709673504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F2-4542-A2D6-1C95D29C5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Запланировано</c:v>
                </c:pt>
                <c:pt idx="1">
                  <c:v>Исполнено</c:v>
                </c:pt>
                <c:pt idx="2">
                  <c:v>Степень освоения средств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2921.1</c:v>
                </c:pt>
                <c:pt idx="1">
                  <c:v>2921.1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F2-4542-A2D6-1C95D29C5D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699648"/>
        <c:axId val="134717824"/>
        <c:axId val="0"/>
        <c:extLst/>
      </c:bar3DChart>
      <c:catAx>
        <c:axId val="134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99648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 algn="ctr"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001618680462533E-3"/>
          <c:y val="0.90934978082223228"/>
          <c:w val="0.61243675725737956"/>
          <c:h val="8.8931891718147069E-2"/>
        </c:manualLayout>
      </c:layout>
      <c:overlay val="0"/>
      <c:txPr>
        <a:bodyPr/>
        <a:lstStyle/>
        <a:p>
          <a:pPr algn="ctr"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FE0D5-7807-44C8-8BAB-F8B38DDF662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F6DB0D-E0DA-415B-8984-F65B761734C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ДОХОДЫ</a:t>
          </a:r>
        </a:p>
      </dgm:t>
    </dgm:pt>
    <dgm:pt modelId="{92F65BC9-9E3A-47B1-88C0-6A2BFFDA95CF}" type="parTrans" cxnId="{AAB69EF2-891F-4368-9910-511D8D080B98}">
      <dgm:prSet/>
      <dgm:spPr/>
      <dgm:t>
        <a:bodyPr/>
        <a:lstStyle/>
        <a:p>
          <a:endParaRPr lang="ru-RU"/>
        </a:p>
      </dgm:t>
    </dgm:pt>
    <dgm:pt modelId="{CA9E7CEC-233D-4DA5-A67C-C4C5DCAA86A4}" type="sibTrans" cxnId="{AAB69EF2-891F-4368-9910-511D8D080B98}">
      <dgm:prSet/>
      <dgm:spPr/>
      <dgm:t>
        <a:bodyPr/>
        <a:lstStyle/>
        <a:p>
          <a:endParaRPr lang="ru-RU"/>
        </a:p>
      </dgm:t>
    </dgm:pt>
    <dgm:pt modelId="{68773843-2E30-4ED6-8B7E-43D7C0930E2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РАСХОДЫ</a:t>
          </a:r>
        </a:p>
      </dgm:t>
    </dgm:pt>
    <dgm:pt modelId="{ED2A6C93-6E52-40F2-83F9-074A07E953DE}" type="parTrans" cxnId="{C70E83BB-380D-403C-BC71-7CB33BA6C524}">
      <dgm:prSet/>
      <dgm:spPr/>
      <dgm:t>
        <a:bodyPr/>
        <a:lstStyle/>
        <a:p>
          <a:endParaRPr lang="ru-RU"/>
        </a:p>
      </dgm:t>
    </dgm:pt>
    <dgm:pt modelId="{C7F79242-1299-4F2D-97FA-E2EA6C70082D}" type="sibTrans" cxnId="{C70E83BB-380D-403C-BC71-7CB33BA6C524}">
      <dgm:prSet/>
      <dgm:spPr/>
      <dgm:t>
        <a:bodyPr/>
        <a:lstStyle/>
        <a:p>
          <a:endParaRPr lang="ru-RU"/>
        </a:p>
      </dgm:t>
    </dgm:pt>
    <dgm:pt modelId="{24847B03-500E-440F-AF2F-95FBC52CF2CA}" type="pres">
      <dgm:prSet presAssocID="{DADFE0D5-7807-44C8-8BAB-F8B38DDF662E}" presName="Name0" presStyleCnt="0">
        <dgm:presLayoutVars>
          <dgm:dir/>
          <dgm:animOne val="branch"/>
          <dgm:animLvl val="lvl"/>
        </dgm:presLayoutVars>
      </dgm:prSet>
      <dgm:spPr/>
    </dgm:pt>
    <dgm:pt modelId="{7E670FBA-D13B-4B38-854B-1E9BA58A947E}" type="pres">
      <dgm:prSet presAssocID="{9FF6DB0D-E0DA-415B-8984-F65B761734CC}" presName="chaos" presStyleCnt="0"/>
      <dgm:spPr/>
    </dgm:pt>
    <dgm:pt modelId="{89FEC7AF-1368-48AC-A532-913BDAB149E1}" type="pres">
      <dgm:prSet presAssocID="{9FF6DB0D-E0DA-415B-8984-F65B761734CC}" presName="parTx1" presStyleLbl="revTx" presStyleIdx="0" presStyleCnt="1"/>
      <dgm:spPr/>
    </dgm:pt>
    <dgm:pt modelId="{00B2A39C-444F-4915-8169-91C01B1DD8CA}" type="pres">
      <dgm:prSet presAssocID="{9FF6DB0D-E0DA-415B-8984-F65B761734CC}" presName="c1" presStyleLbl="node1" presStyleIdx="0" presStyleCnt="19"/>
      <dgm:spPr>
        <a:solidFill>
          <a:schemeClr val="accent2">
            <a:lumMod val="60000"/>
            <a:lumOff val="40000"/>
          </a:schemeClr>
        </a:solidFill>
      </dgm:spPr>
    </dgm:pt>
    <dgm:pt modelId="{D726600D-0332-4B45-88C5-586E54CB78A0}" type="pres">
      <dgm:prSet presAssocID="{9FF6DB0D-E0DA-415B-8984-F65B761734CC}" presName="c2" presStyleLbl="node1" presStyleIdx="1" presStyleCnt="19"/>
      <dgm:spPr>
        <a:solidFill>
          <a:schemeClr val="accent2">
            <a:lumMod val="60000"/>
            <a:lumOff val="40000"/>
          </a:schemeClr>
        </a:solidFill>
      </dgm:spPr>
    </dgm:pt>
    <dgm:pt modelId="{15A495C0-B87E-48ED-8AAD-1D26560B347D}" type="pres">
      <dgm:prSet presAssocID="{9FF6DB0D-E0DA-415B-8984-F65B761734CC}" presName="c3" presStyleLbl="node1" presStyleIdx="2" presStyleCnt="19"/>
      <dgm:spPr>
        <a:solidFill>
          <a:schemeClr val="accent2">
            <a:lumMod val="75000"/>
          </a:schemeClr>
        </a:solidFill>
      </dgm:spPr>
    </dgm:pt>
    <dgm:pt modelId="{2EE4AD12-9EF4-4A9F-83B6-DD3B57FFCB0F}" type="pres">
      <dgm:prSet presAssocID="{9FF6DB0D-E0DA-415B-8984-F65B761734CC}" presName="c4" presStyleLbl="node1" presStyleIdx="3" presStyleCnt="19"/>
      <dgm:spPr>
        <a:solidFill>
          <a:schemeClr val="accent2">
            <a:lumMod val="60000"/>
            <a:lumOff val="40000"/>
          </a:schemeClr>
        </a:solidFill>
      </dgm:spPr>
    </dgm:pt>
    <dgm:pt modelId="{A3E492E3-F366-47DD-B53C-E0526429EED7}" type="pres">
      <dgm:prSet presAssocID="{9FF6DB0D-E0DA-415B-8984-F65B761734CC}" presName="c5" presStyleLbl="node1" presStyleIdx="4" presStyleCnt="19"/>
      <dgm:spPr>
        <a:solidFill>
          <a:schemeClr val="accent2">
            <a:lumMod val="60000"/>
            <a:lumOff val="40000"/>
          </a:schemeClr>
        </a:solidFill>
      </dgm:spPr>
    </dgm:pt>
    <dgm:pt modelId="{CB829E97-50F1-42FB-9080-A92FAC707D45}" type="pres">
      <dgm:prSet presAssocID="{9FF6DB0D-E0DA-415B-8984-F65B761734CC}" presName="c6" presStyleLbl="node1" presStyleIdx="5" presStyleCnt="19"/>
      <dgm:spPr>
        <a:solidFill>
          <a:schemeClr val="accent2">
            <a:lumMod val="75000"/>
          </a:schemeClr>
        </a:solidFill>
      </dgm:spPr>
    </dgm:pt>
    <dgm:pt modelId="{3EC4AEEC-9FCB-4757-9FFB-475ADA1E9C4E}" type="pres">
      <dgm:prSet presAssocID="{9FF6DB0D-E0DA-415B-8984-F65B761734CC}" presName="c7" presStyleLbl="node1" presStyleIdx="6" presStyleCnt="19"/>
      <dgm:spPr>
        <a:solidFill>
          <a:schemeClr val="accent2">
            <a:lumMod val="60000"/>
            <a:lumOff val="40000"/>
          </a:schemeClr>
        </a:solidFill>
      </dgm:spPr>
    </dgm:pt>
    <dgm:pt modelId="{9E4D66B6-270A-48F8-85A8-38AA6A86E481}" type="pres">
      <dgm:prSet presAssocID="{9FF6DB0D-E0DA-415B-8984-F65B761734CC}" presName="c8" presStyleLbl="node1" presStyleIdx="7" presStyleCnt="19"/>
      <dgm:spPr>
        <a:solidFill>
          <a:schemeClr val="accent2">
            <a:lumMod val="60000"/>
            <a:lumOff val="40000"/>
          </a:schemeClr>
        </a:solidFill>
      </dgm:spPr>
    </dgm:pt>
    <dgm:pt modelId="{3D2043EE-E504-4AE5-AF1E-64E580EAAFEE}" type="pres">
      <dgm:prSet presAssocID="{9FF6DB0D-E0DA-415B-8984-F65B761734CC}" presName="c9" presStyleLbl="node1" presStyleIdx="8" presStyleCnt="19"/>
      <dgm:spPr>
        <a:solidFill>
          <a:schemeClr val="accent2">
            <a:lumMod val="75000"/>
          </a:schemeClr>
        </a:solidFill>
      </dgm:spPr>
    </dgm:pt>
    <dgm:pt modelId="{30D45EE2-AFF8-4A96-9885-D31ACDEBF733}" type="pres">
      <dgm:prSet presAssocID="{9FF6DB0D-E0DA-415B-8984-F65B761734CC}" presName="c10" presStyleLbl="node1" presStyleIdx="9" presStyleCnt="19"/>
      <dgm:spPr>
        <a:solidFill>
          <a:schemeClr val="accent2">
            <a:lumMod val="60000"/>
            <a:lumOff val="40000"/>
          </a:schemeClr>
        </a:solidFill>
      </dgm:spPr>
    </dgm:pt>
    <dgm:pt modelId="{ADD86729-49FC-4021-8002-835B47ADB460}" type="pres">
      <dgm:prSet presAssocID="{9FF6DB0D-E0DA-415B-8984-F65B761734CC}" presName="c11" presStyleLbl="node1" presStyleIdx="10" presStyleCnt="19"/>
      <dgm:spPr>
        <a:solidFill>
          <a:schemeClr val="accent2">
            <a:lumMod val="75000"/>
          </a:schemeClr>
        </a:solidFill>
      </dgm:spPr>
    </dgm:pt>
    <dgm:pt modelId="{E3AD30DC-3972-4ED1-86E1-6573BD6827CF}" type="pres">
      <dgm:prSet presAssocID="{9FF6DB0D-E0DA-415B-8984-F65B761734CC}" presName="c12" presStyleLbl="node1" presStyleIdx="11" presStyleCnt="19"/>
      <dgm:spPr>
        <a:solidFill>
          <a:schemeClr val="accent2">
            <a:lumMod val="60000"/>
            <a:lumOff val="40000"/>
          </a:schemeClr>
        </a:solidFill>
      </dgm:spPr>
    </dgm:pt>
    <dgm:pt modelId="{7FF169D2-7F96-4A0F-A8B3-13E5EC54ACFA}" type="pres">
      <dgm:prSet presAssocID="{9FF6DB0D-E0DA-415B-8984-F65B761734CC}" presName="c13" presStyleLbl="node1" presStyleIdx="12" presStyleCnt="19"/>
      <dgm:spPr>
        <a:solidFill>
          <a:schemeClr val="accent2">
            <a:lumMod val="75000"/>
          </a:schemeClr>
        </a:solidFill>
      </dgm:spPr>
    </dgm:pt>
    <dgm:pt modelId="{E861C614-5CE3-46F9-A7FC-88E3E680167A}" type="pres">
      <dgm:prSet presAssocID="{9FF6DB0D-E0DA-415B-8984-F65B761734CC}" presName="c14" presStyleLbl="node1" presStyleIdx="13" presStyleCnt="19"/>
      <dgm:spPr>
        <a:solidFill>
          <a:schemeClr val="accent2">
            <a:lumMod val="60000"/>
            <a:lumOff val="40000"/>
          </a:schemeClr>
        </a:solidFill>
      </dgm:spPr>
    </dgm:pt>
    <dgm:pt modelId="{03544BD5-CDF7-47EC-A596-CAE640F28355}" type="pres">
      <dgm:prSet presAssocID="{9FF6DB0D-E0DA-415B-8984-F65B761734CC}" presName="c15" presStyleLbl="node1" presStyleIdx="14" presStyleCnt="19"/>
      <dgm:spPr>
        <a:solidFill>
          <a:schemeClr val="accent2">
            <a:lumMod val="60000"/>
            <a:lumOff val="40000"/>
          </a:schemeClr>
        </a:solidFill>
      </dgm:spPr>
    </dgm:pt>
    <dgm:pt modelId="{CABA080A-B954-43EC-B479-375700BD8425}" type="pres">
      <dgm:prSet presAssocID="{9FF6DB0D-E0DA-415B-8984-F65B761734CC}" presName="c16" presStyleLbl="node1" presStyleIdx="15" presStyleCnt="19"/>
      <dgm:spPr>
        <a:solidFill>
          <a:schemeClr val="accent2">
            <a:lumMod val="60000"/>
            <a:lumOff val="40000"/>
          </a:schemeClr>
        </a:solidFill>
      </dgm:spPr>
    </dgm:pt>
    <dgm:pt modelId="{99E97BCB-78B0-4A65-9DA2-4731EBAAD79D}" type="pres">
      <dgm:prSet presAssocID="{9FF6DB0D-E0DA-415B-8984-F65B761734CC}" presName="c17" presStyleLbl="node1" presStyleIdx="16" presStyleCnt="19"/>
      <dgm:spPr>
        <a:solidFill>
          <a:schemeClr val="accent2">
            <a:lumMod val="75000"/>
          </a:schemeClr>
        </a:solidFill>
      </dgm:spPr>
    </dgm:pt>
    <dgm:pt modelId="{D656FD18-7F61-4AC6-A511-10CE60D0FC4A}" type="pres">
      <dgm:prSet presAssocID="{9FF6DB0D-E0DA-415B-8984-F65B761734CC}" presName="c18" presStyleLbl="node1" presStyleIdx="17" presStyleCnt="19"/>
      <dgm:spPr>
        <a:solidFill>
          <a:schemeClr val="accent2">
            <a:lumMod val="60000"/>
            <a:lumOff val="40000"/>
          </a:schemeClr>
        </a:solidFill>
      </dgm:spPr>
    </dgm:pt>
    <dgm:pt modelId="{1FC47157-AB97-4C1E-99C6-69E627C6C68D}" type="pres">
      <dgm:prSet presAssocID="{CA9E7CEC-233D-4DA5-A67C-C4C5DCAA86A4}" presName="chevronComposite1" presStyleCnt="0"/>
      <dgm:spPr/>
    </dgm:pt>
    <dgm:pt modelId="{970C41F6-D7A9-460A-B038-73DB9CD07ADB}" type="pres">
      <dgm:prSet presAssocID="{CA9E7CEC-233D-4DA5-A67C-C4C5DCAA86A4}" presName="chevron1" presStyleLbl="sibTrans2D1" presStyleIdx="0" presStyleCnt="2" custAng="5400000" custLinFactY="8156" custLinFactNeighborX="73997" custLinFactNeighborY="100000"/>
      <dgm:spPr>
        <a:solidFill>
          <a:schemeClr val="accent2">
            <a:lumMod val="60000"/>
            <a:lumOff val="40000"/>
          </a:schemeClr>
        </a:solidFill>
      </dgm:spPr>
    </dgm:pt>
    <dgm:pt modelId="{A47F07F4-DFEE-48AD-A29D-4B7B1E98112B}" type="pres">
      <dgm:prSet presAssocID="{CA9E7CEC-233D-4DA5-A67C-C4C5DCAA86A4}" presName="spChevron1" presStyleCnt="0"/>
      <dgm:spPr/>
    </dgm:pt>
    <dgm:pt modelId="{1D94F773-2C8E-47DB-B0B9-76AD3589D1D2}" type="pres">
      <dgm:prSet presAssocID="{CA9E7CEC-233D-4DA5-A67C-C4C5DCAA86A4}" presName="overlap" presStyleCnt="0"/>
      <dgm:spPr/>
    </dgm:pt>
    <dgm:pt modelId="{DE2FA3F3-956C-4382-9B32-69F910BED2DE}" type="pres">
      <dgm:prSet presAssocID="{CA9E7CEC-233D-4DA5-A67C-C4C5DCAA86A4}" presName="chevronComposite2" presStyleCnt="0"/>
      <dgm:spPr/>
    </dgm:pt>
    <dgm:pt modelId="{34416E3C-A69D-4F22-BCBF-96441A2DB651}" type="pres">
      <dgm:prSet presAssocID="{CA9E7CEC-233D-4DA5-A67C-C4C5DCAA86A4}" presName="chevron2" presStyleLbl="sibTrans2D1" presStyleIdx="1" presStyleCnt="2" custAng="5400000" custLinFactNeighborX="-13383" custLinFactNeighborY="71052"/>
      <dgm:spPr>
        <a:solidFill>
          <a:schemeClr val="accent6">
            <a:lumMod val="75000"/>
          </a:schemeClr>
        </a:solidFill>
      </dgm:spPr>
    </dgm:pt>
    <dgm:pt modelId="{E0D096FB-21EA-402E-B69D-7EC29641A274}" type="pres">
      <dgm:prSet presAssocID="{CA9E7CEC-233D-4DA5-A67C-C4C5DCAA86A4}" presName="spChevron2" presStyleCnt="0"/>
      <dgm:spPr/>
    </dgm:pt>
    <dgm:pt modelId="{5FE51C85-4DCE-4B5B-B16C-892F206F367D}" type="pres">
      <dgm:prSet presAssocID="{68773843-2E30-4ED6-8B7E-43D7C0930E22}" presName="last" presStyleCnt="0"/>
      <dgm:spPr/>
    </dgm:pt>
    <dgm:pt modelId="{597B9629-118F-48EF-8542-7CE702F951E9}" type="pres">
      <dgm:prSet presAssocID="{68773843-2E30-4ED6-8B7E-43D7C0930E22}" presName="circleTx" presStyleLbl="node1" presStyleIdx="18" presStyleCnt="19" custLinFactNeighborX="2677" custLinFactNeighborY="-3179"/>
      <dgm:spPr/>
    </dgm:pt>
    <dgm:pt modelId="{D060EA88-4FC1-4B64-B12A-D59D1F19C3EC}" type="pres">
      <dgm:prSet presAssocID="{68773843-2E30-4ED6-8B7E-43D7C0930E22}" presName="spN" presStyleCnt="0"/>
      <dgm:spPr/>
    </dgm:pt>
  </dgm:ptLst>
  <dgm:cxnLst>
    <dgm:cxn modelId="{C4977E4B-D5ED-49BA-A3DF-4E9E3B4E7FFC}" type="presOf" srcId="{68773843-2E30-4ED6-8B7E-43D7C0930E22}" destId="{597B9629-118F-48EF-8542-7CE702F951E9}" srcOrd="0" destOrd="0" presId="urn:microsoft.com/office/officeart/2009/3/layout/RandomtoResultProcess"/>
    <dgm:cxn modelId="{52D5367B-3DB9-4ED4-90A6-6C8B7D1107C7}" type="presOf" srcId="{9FF6DB0D-E0DA-415B-8984-F65B761734CC}" destId="{89FEC7AF-1368-48AC-A532-913BDAB149E1}" srcOrd="0" destOrd="0" presId="urn:microsoft.com/office/officeart/2009/3/layout/RandomtoResultProcess"/>
    <dgm:cxn modelId="{90AD6F9A-BA78-4FF3-8068-936893C0F0D7}" type="presOf" srcId="{DADFE0D5-7807-44C8-8BAB-F8B38DDF662E}" destId="{24847B03-500E-440F-AF2F-95FBC52CF2CA}" srcOrd="0" destOrd="0" presId="urn:microsoft.com/office/officeart/2009/3/layout/RandomtoResultProcess"/>
    <dgm:cxn modelId="{C70E83BB-380D-403C-BC71-7CB33BA6C524}" srcId="{DADFE0D5-7807-44C8-8BAB-F8B38DDF662E}" destId="{68773843-2E30-4ED6-8B7E-43D7C0930E22}" srcOrd="1" destOrd="0" parTransId="{ED2A6C93-6E52-40F2-83F9-074A07E953DE}" sibTransId="{C7F79242-1299-4F2D-97FA-E2EA6C70082D}"/>
    <dgm:cxn modelId="{AAB69EF2-891F-4368-9910-511D8D080B98}" srcId="{DADFE0D5-7807-44C8-8BAB-F8B38DDF662E}" destId="{9FF6DB0D-E0DA-415B-8984-F65B761734CC}" srcOrd="0" destOrd="0" parTransId="{92F65BC9-9E3A-47B1-88C0-6A2BFFDA95CF}" sibTransId="{CA9E7CEC-233D-4DA5-A67C-C4C5DCAA86A4}"/>
    <dgm:cxn modelId="{693C979F-CE78-4443-811C-03CEE16779FC}" type="presParOf" srcId="{24847B03-500E-440F-AF2F-95FBC52CF2CA}" destId="{7E670FBA-D13B-4B38-854B-1E9BA58A947E}" srcOrd="0" destOrd="0" presId="urn:microsoft.com/office/officeart/2009/3/layout/RandomtoResultProcess"/>
    <dgm:cxn modelId="{8034C1F8-0576-451F-97EE-60C68A90F162}" type="presParOf" srcId="{7E670FBA-D13B-4B38-854B-1E9BA58A947E}" destId="{89FEC7AF-1368-48AC-A532-913BDAB149E1}" srcOrd="0" destOrd="0" presId="urn:microsoft.com/office/officeart/2009/3/layout/RandomtoResultProcess"/>
    <dgm:cxn modelId="{65C96C93-8187-4975-8F28-A5CDDF6A807F}" type="presParOf" srcId="{7E670FBA-D13B-4B38-854B-1E9BA58A947E}" destId="{00B2A39C-444F-4915-8169-91C01B1DD8CA}" srcOrd="1" destOrd="0" presId="urn:microsoft.com/office/officeart/2009/3/layout/RandomtoResultProcess"/>
    <dgm:cxn modelId="{548AAC27-A94A-48F5-8EE8-ADE8580A5CB2}" type="presParOf" srcId="{7E670FBA-D13B-4B38-854B-1E9BA58A947E}" destId="{D726600D-0332-4B45-88C5-586E54CB78A0}" srcOrd="2" destOrd="0" presId="urn:microsoft.com/office/officeart/2009/3/layout/RandomtoResultProcess"/>
    <dgm:cxn modelId="{13EEE296-DDA7-4AB4-9FE8-F6FD4B5F6F32}" type="presParOf" srcId="{7E670FBA-D13B-4B38-854B-1E9BA58A947E}" destId="{15A495C0-B87E-48ED-8AAD-1D26560B347D}" srcOrd="3" destOrd="0" presId="urn:microsoft.com/office/officeart/2009/3/layout/RandomtoResultProcess"/>
    <dgm:cxn modelId="{E2562D02-4FB9-4A0D-B13E-3AB84733BA9C}" type="presParOf" srcId="{7E670FBA-D13B-4B38-854B-1E9BA58A947E}" destId="{2EE4AD12-9EF4-4A9F-83B6-DD3B57FFCB0F}" srcOrd="4" destOrd="0" presId="urn:microsoft.com/office/officeart/2009/3/layout/RandomtoResultProcess"/>
    <dgm:cxn modelId="{1A7EFC83-A029-4805-9403-F2D80AAE22FE}" type="presParOf" srcId="{7E670FBA-D13B-4B38-854B-1E9BA58A947E}" destId="{A3E492E3-F366-47DD-B53C-E0526429EED7}" srcOrd="5" destOrd="0" presId="urn:microsoft.com/office/officeart/2009/3/layout/RandomtoResultProcess"/>
    <dgm:cxn modelId="{B4EBE91C-31A1-4FDB-9F06-BC99FE856786}" type="presParOf" srcId="{7E670FBA-D13B-4B38-854B-1E9BA58A947E}" destId="{CB829E97-50F1-42FB-9080-A92FAC707D45}" srcOrd="6" destOrd="0" presId="urn:microsoft.com/office/officeart/2009/3/layout/RandomtoResultProcess"/>
    <dgm:cxn modelId="{5CE3C945-D650-4292-9735-C1856711F484}" type="presParOf" srcId="{7E670FBA-D13B-4B38-854B-1E9BA58A947E}" destId="{3EC4AEEC-9FCB-4757-9FFB-475ADA1E9C4E}" srcOrd="7" destOrd="0" presId="urn:microsoft.com/office/officeart/2009/3/layout/RandomtoResultProcess"/>
    <dgm:cxn modelId="{998D88F0-0A50-41A7-AF42-3EDEEEACB5A5}" type="presParOf" srcId="{7E670FBA-D13B-4B38-854B-1E9BA58A947E}" destId="{9E4D66B6-270A-48F8-85A8-38AA6A86E481}" srcOrd="8" destOrd="0" presId="urn:microsoft.com/office/officeart/2009/3/layout/RandomtoResultProcess"/>
    <dgm:cxn modelId="{183B1FAE-C25F-48B8-BB7D-C8AB098F0672}" type="presParOf" srcId="{7E670FBA-D13B-4B38-854B-1E9BA58A947E}" destId="{3D2043EE-E504-4AE5-AF1E-64E580EAAFEE}" srcOrd="9" destOrd="0" presId="urn:microsoft.com/office/officeart/2009/3/layout/RandomtoResultProcess"/>
    <dgm:cxn modelId="{204544A6-5166-48AD-83CE-0442996B8F30}" type="presParOf" srcId="{7E670FBA-D13B-4B38-854B-1E9BA58A947E}" destId="{30D45EE2-AFF8-4A96-9885-D31ACDEBF733}" srcOrd="10" destOrd="0" presId="urn:microsoft.com/office/officeart/2009/3/layout/RandomtoResultProcess"/>
    <dgm:cxn modelId="{E07D8537-E792-44D9-87DC-61F9B69284C4}" type="presParOf" srcId="{7E670FBA-D13B-4B38-854B-1E9BA58A947E}" destId="{ADD86729-49FC-4021-8002-835B47ADB460}" srcOrd="11" destOrd="0" presId="urn:microsoft.com/office/officeart/2009/3/layout/RandomtoResultProcess"/>
    <dgm:cxn modelId="{182E5E66-C132-4727-B71F-AD80D4A51E25}" type="presParOf" srcId="{7E670FBA-D13B-4B38-854B-1E9BA58A947E}" destId="{E3AD30DC-3972-4ED1-86E1-6573BD6827CF}" srcOrd="12" destOrd="0" presId="urn:microsoft.com/office/officeart/2009/3/layout/RandomtoResultProcess"/>
    <dgm:cxn modelId="{9C1A89F0-BAA9-43BB-8332-1D4212B88133}" type="presParOf" srcId="{7E670FBA-D13B-4B38-854B-1E9BA58A947E}" destId="{7FF169D2-7F96-4A0F-A8B3-13E5EC54ACFA}" srcOrd="13" destOrd="0" presId="urn:microsoft.com/office/officeart/2009/3/layout/RandomtoResultProcess"/>
    <dgm:cxn modelId="{3552538B-23C3-4F05-969C-4A734395A3F5}" type="presParOf" srcId="{7E670FBA-D13B-4B38-854B-1E9BA58A947E}" destId="{E861C614-5CE3-46F9-A7FC-88E3E680167A}" srcOrd="14" destOrd="0" presId="urn:microsoft.com/office/officeart/2009/3/layout/RandomtoResultProcess"/>
    <dgm:cxn modelId="{B7F68404-75C9-41EB-825C-B4C9B64608C1}" type="presParOf" srcId="{7E670FBA-D13B-4B38-854B-1E9BA58A947E}" destId="{03544BD5-CDF7-47EC-A596-CAE640F28355}" srcOrd="15" destOrd="0" presId="urn:microsoft.com/office/officeart/2009/3/layout/RandomtoResultProcess"/>
    <dgm:cxn modelId="{73FFB87A-81B0-44D2-856C-D693165A92CF}" type="presParOf" srcId="{7E670FBA-D13B-4B38-854B-1E9BA58A947E}" destId="{CABA080A-B954-43EC-B479-375700BD8425}" srcOrd="16" destOrd="0" presId="urn:microsoft.com/office/officeart/2009/3/layout/RandomtoResultProcess"/>
    <dgm:cxn modelId="{C3B7C180-53B3-40DC-BA5A-CD759C8F641D}" type="presParOf" srcId="{7E670FBA-D13B-4B38-854B-1E9BA58A947E}" destId="{99E97BCB-78B0-4A65-9DA2-4731EBAAD79D}" srcOrd="17" destOrd="0" presId="urn:microsoft.com/office/officeart/2009/3/layout/RandomtoResultProcess"/>
    <dgm:cxn modelId="{2A1AB3FD-DCB5-4A26-9FD8-4B1F77D16D68}" type="presParOf" srcId="{7E670FBA-D13B-4B38-854B-1E9BA58A947E}" destId="{D656FD18-7F61-4AC6-A511-10CE60D0FC4A}" srcOrd="18" destOrd="0" presId="urn:microsoft.com/office/officeart/2009/3/layout/RandomtoResultProcess"/>
    <dgm:cxn modelId="{C15B555F-81BE-4DA3-A148-0202BE021034}" type="presParOf" srcId="{24847B03-500E-440F-AF2F-95FBC52CF2CA}" destId="{1FC47157-AB97-4C1E-99C6-69E627C6C68D}" srcOrd="1" destOrd="0" presId="urn:microsoft.com/office/officeart/2009/3/layout/RandomtoResultProcess"/>
    <dgm:cxn modelId="{FB9E76E1-AEF9-4EBA-BC01-F45BBE6A53BE}" type="presParOf" srcId="{1FC47157-AB97-4C1E-99C6-69E627C6C68D}" destId="{970C41F6-D7A9-460A-B038-73DB9CD07ADB}" srcOrd="0" destOrd="0" presId="urn:microsoft.com/office/officeart/2009/3/layout/RandomtoResultProcess"/>
    <dgm:cxn modelId="{04776929-17A6-4802-A280-0B4E33782855}" type="presParOf" srcId="{1FC47157-AB97-4C1E-99C6-69E627C6C68D}" destId="{A47F07F4-DFEE-48AD-A29D-4B7B1E98112B}" srcOrd="1" destOrd="0" presId="urn:microsoft.com/office/officeart/2009/3/layout/RandomtoResultProcess"/>
    <dgm:cxn modelId="{DCE20CB7-ED7C-405F-B4D3-9137408F52C6}" type="presParOf" srcId="{24847B03-500E-440F-AF2F-95FBC52CF2CA}" destId="{1D94F773-2C8E-47DB-B0B9-76AD3589D1D2}" srcOrd="2" destOrd="0" presId="urn:microsoft.com/office/officeart/2009/3/layout/RandomtoResultProcess"/>
    <dgm:cxn modelId="{84D7968A-0D0F-4C28-B821-EA7A36BBDAE2}" type="presParOf" srcId="{24847B03-500E-440F-AF2F-95FBC52CF2CA}" destId="{DE2FA3F3-956C-4382-9B32-69F910BED2DE}" srcOrd="3" destOrd="0" presId="urn:microsoft.com/office/officeart/2009/3/layout/RandomtoResultProcess"/>
    <dgm:cxn modelId="{4ACB0215-5AD1-4289-AFDC-FA972BA5AED6}" type="presParOf" srcId="{DE2FA3F3-956C-4382-9B32-69F910BED2DE}" destId="{34416E3C-A69D-4F22-BCBF-96441A2DB651}" srcOrd="0" destOrd="0" presId="urn:microsoft.com/office/officeart/2009/3/layout/RandomtoResultProcess"/>
    <dgm:cxn modelId="{8C1613C7-0536-44DF-985A-58050B2D30DB}" type="presParOf" srcId="{DE2FA3F3-956C-4382-9B32-69F910BED2DE}" destId="{E0D096FB-21EA-402E-B69D-7EC29641A274}" srcOrd="1" destOrd="0" presId="urn:microsoft.com/office/officeart/2009/3/layout/RandomtoResultProcess"/>
    <dgm:cxn modelId="{14944474-1BA3-4EFD-A600-270A6F060E08}" type="presParOf" srcId="{24847B03-500E-440F-AF2F-95FBC52CF2CA}" destId="{5FE51C85-4DCE-4B5B-B16C-892F206F367D}" srcOrd="4" destOrd="0" presId="urn:microsoft.com/office/officeart/2009/3/layout/RandomtoResultProcess"/>
    <dgm:cxn modelId="{8359A0B2-D8C0-4B64-A22B-AF67A6D931C2}" type="presParOf" srcId="{5FE51C85-4DCE-4B5B-B16C-892F206F367D}" destId="{597B9629-118F-48EF-8542-7CE702F951E9}" srcOrd="0" destOrd="0" presId="urn:microsoft.com/office/officeart/2009/3/layout/RandomtoResultProcess"/>
    <dgm:cxn modelId="{9161B9BE-29A6-4C71-8BED-120641AA312D}" type="presParOf" srcId="{5FE51C85-4DCE-4B5B-B16C-892F206F367D}" destId="{D060EA88-4FC1-4B64-B12A-D59D1F19C3EC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739840-DF6C-4B41-9436-58C9BE5DD97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11A64A-ED8C-4237-AA10-5B1ADC92F54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/>
            <a:t>Расходование</a:t>
          </a:r>
        </a:p>
      </dgm:t>
    </dgm:pt>
    <dgm:pt modelId="{16D3332B-6150-4D58-82D0-1A04E7ABDECA}" type="parTrans" cxnId="{ED64B79B-B761-4D81-AB97-8C42FD4A4814}">
      <dgm:prSet/>
      <dgm:spPr/>
      <dgm:t>
        <a:bodyPr/>
        <a:lstStyle/>
        <a:p>
          <a:endParaRPr lang="ru-RU" sz="2000"/>
        </a:p>
      </dgm:t>
    </dgm:pt>
    <dgm:pt modelId="{051429D0-398F-44BA-8861-04FC2C43BBCA}" type="sibTrans" cxnId="{ED64B79B-B761-4D81-AB97-8C42FD4A4814}">
      <dgm:prSet/>
      <dgm:spPr/>
      <dgm:t>
        <a:bodyPr/>
        <a:lstStyle/>
        <a:p>
          <a:endParaRPr lang="ru-RU" sz="2000"/>
        </a:p>
      </dgm:t>
    </dgm:pt>
    <dgm:pt modelId="{36798921-B0C0-4DD3-AF36-E75AB081AED9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gm:spPr>
      <dgm:t>
        <a:bodyPr/>
        <a:lstStyle/>
        <a:p>
          <a:r>
            <a:rPr lang="ru-RU" sz="2000" b="1" dirty="0"/>
            <a:t>Утверждено</a:t>
          </a:r>
        </a:p>
      </dgm:t>
    </dgm:pt>
    <dgm:pt modelId="{D72A87C3-C686-4056-8C0F-8097574F65D2}" type="parTrans" cxnId="{4B4B2ABF-12F5-4B1F-A553-89FD50F91202}">
      <dgm:prSet/>
      <dgm:spPr/>
      <dgm:t>
        <a:bodyPr/>
        <a:lstStyle/>
        <a:p>
          <a:endParaRPr lang="ru-RU" sz="2000"/>
        </a:p>
      </dgm:t>
    </dgm:pt>
    <dgm:pt modelId="{32146673-D010-4055-BD77-DBBA9998CD99}" type="sibTrans" cxnId="{4B4B2ABF-12F5-4B1F-A553-89FD50F91202}">
      <dgm:prSet/>
      <dgm:spPr/>
      <dgm:t>
        <a:bodyPr/>
        <a:lstStyle/>
        <a:p>
          <a:endParaRPr lang="ru-RU" sz="2000"/>
        </a:p>
      </dgm:t>
    </dgm:pt>
    <dgm:pt modelId="{AD416173-8EB5-4972-B1F0-4623C1F8C653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flat" dir="t">
            <a:rot lat="0" lon="0" rev="6000000"/>
          </a:lightRig>
        </a:scene3d>
        <a:sp3d>
          <a:bevelB h="6350"/>
        </a:sp3d>
      </dgm:spPr>
      <dgm:t>
        <a:bodyPr/>
        <a:lstStyle/>
        <a:p>
          <a:r>
            <a:rPr lang="ru-RU" sz="2000" b="1" dirty="0"/>
            <a:t>Исполнено</a:t>
          </a:r>
        </a:p>
      </dgm:t>
    </dgm:pt>
    <dgm:pt modelId="{60687F45-EE98-4354-91C7-A6E6F71C5913}" type="parTrans" cxnId="{9A9AF63F-1208-4D60-8F0A-BAD35D3FD375}">
      <dgm:prSet/>
      <dgm:spPr/>
      <dgm:t>
        <a:bodyPr/>
        <a:lstStyle/>
        <a:p>
          <a:endParaRPr lang="ru-RU" sz="2000"/>
        </a:p>
      </dgm:t>
    </dgm:pt>
    <dgm:pt modelId="{B4AF9056-EB18-4AC0-AE16-0D3A3A73AE8D}" type="sibTrans" cxnId="{9A9AF63F-1208-4D60-8F0A-BAD35D3FD375}">
      <dgm:prSet/>
      <dgm:spPr/>
      <dgm:t>
        <a:bodyPr/>
        <a:lstStyle/>
        <a:p>
          <a:endParaRPr lang="ru-RU" sz="2000"/>
        </a:p>
      </dgm:t>
    </dgm:pt>
    <dgm:pt modelId="{ED81EB62-8DCC-4DC3-B5A5-BA78A59D3214}">
      <dgm:prSet phldrT="[Текст]" custT="1"/>
      <dgm:spPr>
        <a:solidFill>
          <a:srgbClr val="FF9900"/>
        </a:solidFill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gm:spPr>
      <dgm:t>
        <a:bodyPr/>
        <a:lstStyle/>
        <a:p>
          <a:r>
            <a:rPr lang="ru-RU" sz="2400" b="1" dirty="0"/>
            <a:t>30 896</a:t>
          </a:r>
        </a:p>
      </dgm:t>
    </dgm:pt>
    <dgm:pt modelId="{550EAA0B-75C2-4B48-BA71-F907685906EB}" type="parTrans" cxnId="{E1E83152-F8C0-408B-BB42-4E224BE571A3}">
      <dgm:prSet/>
      <dgm:spPr/>
      <dgm:t>
        <a:bodyPr/>
        <a:lstStyle/>
        <a:p>
          <a:endParaRPr lang="ru-RU" sz="2000"/>
        </a:p>
      </dgm:t>
    </dgm:pt>
    <dgm:pt modelId="{3F63C353-DF79-43AE-AA7B-26605033164E}" type="sibTrans" cxnId="{E1E83152-F8C0-408B-BB42-4E224BE571A3}">
      <dgm:prSet/>
      <dgm:spPr/>
      <dgm:t>
        <a:bodyPr/>
        <a:lstStyle/>
        <a:p>
          <a:endParaRPr lang="ru-RU" sz="2000"/>
        </a:p>
      </dgm:t>
    </dgm:pt>
    <dgm:pt modelId="{657EDD0F-667F-435B-9470-8747D9DAF398}">
      <dgm:prSet phldrT="[Текст]" custT="1"/>
      <dgm:spPr>
        <a:solidFill>
          <a:srgbClr val="FF9900"/>
        </a:solidFill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gm:spPr>
      <dgm:t>
        <a:bodyPr/>
        <a:lstStyle/>
        <a:p>
          <a:r>
            <a:rPr lang="ru-RU" sz="2400" b="1" dirty="0"/>
            <a:t>28 787</a:t>
          </a:r>
        </a:p>
      </dgm:t>
    </dgm:pt>
    <dgm:pt modelId="{E612D7AE-7766-48DA-B1AD-455C662C2F51}" type="parTrans" cxnId="{CBCABE9F-1815-412A-8BC7-574007076E42}">
      <dgm:prSet/>
      <dgm:spPr/>
      <dgm:t>
        <a:bodyPr/>
        <a:lstStyle/>
        <a:p>
          <a:endParaRPr lang="ru-RU" sz="2000"/>
        </a:p>
      </dgm:t>
    </dgm:pt>
    <dgm:pt modelId="{3D9DA03A-C14E-4EF1-A400-9B293D148A4D}" type="sibTrans" cxnId="{CBCABE9F-1815-412A-8BC7-574007076E42}">
      <dgm:prSet/>
      <dgm:spPr/>
      <dgm:t>
        <a:bodyPr/>
        <a:lstStyle/>
        <a:p>
          <a:endParaRPr lang="ru-RU" sz="2000"/>
        </a:p>
      </dgm:t>
    </dgm:pt>
    <dgm:pt modelId="{71BBE609-A322-477C-91EF-85D2A870C58A}" type="pres">
      <dgm:prSet presAssocID="{78739840-DF6C-4B41-9436-58C9BE5DD97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D45279-BEF9-4C66-AB23-83792DA35FB0}" type="pres">
      <dgm:prSet presAssocID="{78739840-DF6C-4B41-9436-58C9BE5DD971}" presName="matrix" presStyleCnt="0"/>
      <dgm:spPr/>
    </dgm:pt>
    <dgm:pt modelId="{2090A04A-408E-4A3A-AF24-D84579AB82F3}" type="pres">
      <dgm:prSet presAssocID="{78739840-DF6C-4B41-9436-58C9BE5DD971}" presName="tile1" presStyleLbl="node1" presStyleIdx="0" presStyleCnt="4"/>
      <dgm:spPr/>
    </dgm:pt>
    <dgm:pt modelId="{735D6287-C148-463C-83BC-27708EA53AE8}" type="pres">
      <dgm:prSet presAssocID="{78739840-DF6C-4B41-9436-58C9BE5DD97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26AC80C-516E-4E37-9FA1-35E24FD017D9}" type="pres">
      <dgm:prSet presAssocID="{78739840-DF6C-4B41-9436-58C9BE5DD971}" presName="tile2" presStyleLbl="node1" presStyleIdx="1" presStyleCnt="4"/>
      <dgm:spPr/>
    </dgm:pt>
    <dgm:pt modelId="{9DF9458C-C00C-495F-A93F-7893DAB1ABDA}" type="pres">
      <dgm:prSet presAssocID="{78739840-DF6C-4B41-9436-58C9BE5DD97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230E1F4-FB8E-417B-AB6B-DE85D82839E7}" type="pres">
      <dgm:prSet presAssocID="{78739840-DF6C-4B41-9436-58C9BE5DD971}" presName="tile3" presStyleLbl="node1" presStyleIdx="2" presStyleCnt="4"/>
      <dgm:spPr/>
    </dgm:pt>
    <dgm:pt modelId="{4D798209-9C3D-402C-B9DB-49644D891C0E}" type="pres">
      <dgm:prSet presAssocID="{78739840-DF6C-4B41-9436-58C9BE5DD97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C0BFBAD-EBAA-48D0-809D-22FCBA3F4ECE}" type="pres">
      <dgm:prSet presAssocID="{78739840-DF6C-4B41-9436-58C9BE5DD971}" presName="tile4" presStyleLbl="node1" presStyleIdx="3" presStyleCnt="4"/>
      <dgm:spPr/>
    </dgm:pt>
    <dgm:pt modelId="{7A964ADD-8E6E-4095-9C9B-E58F2BDF8806}" type="pres">
      <dgm:prSet presAssocID="{78739840-DF6C-4B41-9436-58C9BE5DD97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7B57E4A-B3CC-41AE-B250-F9CF45E63CA6}" type="pres">
      <dgm:prSet presAssocID="{78739840-DF6C-4B41-9436-58C9BE5DD971}" presName="centerTile" presStyleLbl="fgShp" presStyleIdx="0" presStyleCnt="1" custScaleX="226297" custScaleY="163589">
        <dgm:presLayoutVars>
          <dgm:chMax val="0"/>
          <dgm:chPref val="0"/>
        </dgm:presLayoutVars>
      </dgm:prSet>
      <dgm:spPr/>
    </dgm:pt>
  </dgm:ptLst>
  <dgm:cxnLst>
    <dgm:cxn modelId="{E2604C0F-DF93-4B06-BAD7-2038650B2D96}" type="presOf" srcId="{657EDD0F-667F-435B-9470-8747D9DAF398}" destId="{7A964ADD-8E6E-4095-9C9B-E58F2BDF8806}" srcOrd="1" destOrd="0" presId="urn:microsoft.com/office/officeart/2005/8/layout/matrix1"/>
    <dgm:cxn modelId="{0AA92A25-A531-42CF-A79C-6C668FAAC447}" type="presOf" srcId="{657EDD0F-667F-435B-9470-8747D9DAF398}" destId="{AC0BFBAD-EBAA-48D0-809D-22FCBA3F4ECE}" srcOrd="0" destOrd="0" presId="urn:microsoft.com/office/officeart/2005/8/layout/matrix1"/>
    <dgm:cxn modelId="{1BFF9726-AAC7-4961-9FE9-83F111632D14}" type="presOf" srcId="{36798921-B0C0-4DD3-AF36-E75AB081AED9}" destId="{735D6287-C148-463C-83BC-27708EA53AE8}" srcOrd="1" destOrd="0" presId="urn:microsoft.com/office/officeart/2005/8/layout/matrix1"/>
    <dgm:cxn modelId="{9A9AF63F-1208-4D60-8F0A-BAD35D3FD375}" srcId="{BB11A64A-ED8C-4237-AA10-5B1ADC92F549}" destId="{AD416173-8EB5-4972-B1F0-4623C1F8C653}" srcOrd="1" destOrd="0" parTransId="{60687F45-EE98-4354-91C7-A6E6F71C5913}" sibTransId="{B4AF9056-EB18-4AC0-AE16-0D3A3A73AE8D}"/>
    <dgm:cxn modelId="{53194348-12EB-45ED-8CDC-97C2E3E215D8}" type="presOf" srcId="{AD416173-8EB5-4972-B1F0-4623C1F8C653}" destId="{426AC80C-516E-4E37-9FA1-35E24FD017D9}" srcOrd="0" destOrd="0" presId="urn:microsoft.com/office/officeart/2005/8/layout/matrix1"/>
    <dgm:cxn modelId="{E1E83152-F8C0-408B-BB42-4E224BE571A3}" srcId="{BB11A64A-ED8C-4237-AA10-5B1ADC92F549}" destId="{ED81EB62-8DCC-4DC3-B5A5-BA78A59D3214}" srcOrd="2" destOrd="0" parTransId="{550EAA0B-75C2-4B48-BA71-F907685906EB}" sibTransId="{3F63C353-DF79-43AE-AA7B-26605033164E}"/>
    <dgm:cxn modelId="{307E4275-94CF-4563-B165-AD4F72704A27}" type="presOf" srcId="{BB11A64A-ED8C-4237-AA10-5B1ADC92F549}" destId="{87B57E4A-B3CC-41AE-B250-F9CF45E63CA6}" srcOrd="0" destOrd="0" presId="urn:microsoft.com/office/officeart/2005/8/layout/matrix1"/>
    <dgm:cxn modelId="{DB14727A-3DCD-423A-AEA5-BA3C738249EB}" type="presOf" srcId="{ED81EB62-8DCC-4DC3-B5A5-BA78A59D3214}" destId="{0230E1F4-FB8E-417B-AB6B-DE85D82839E7}" srcOrd="0" destOrd="0" presId="urn:microsoft.com/office/officeart/2005/8/layout/matrix1"/>
    <dgm:cxn modelId="{ED64B79B-B761-4D81-AB97-8C42FD4A4814}" srcId="{78739840-DF6C-4B41-9436-58C9BE5DD971}" destId="{BB11A64A-ED8C-4237-AA10-5B1ADC92F549}" srcOrd="0" destOrd="0" parTransId="{16D3332B-6150-4D58-82D0-1A04E7ABDECA}" sibTransId="{051429D0-398F-44BA-8861-04FC2C43BBCA}"/>
    <dgm:cxn modelId="{CBCABE9F-1815-412A-8BC7-574007076E42}" srcId="{BB11A64A-ED8C-4237-AA10-5B1ADC92F549}" destId="{657EDD0F-667F-435B-9470-8747D9DAF398}" srcOrd="3" destOrd="0" parTransId="{E612D7AE-7766-48DA-B1AD-455C662C2F51}" sibTransId="{3D9DA03A-C14E-4EF1-A400-9B293D148A4D}"/>
    <dgm:cxn modelId="{5166FBBB-6DFF-45D6-A2DB-ECB1DD8D1706}" type="presOf" srcId="{36798921-B0C0-4DD3-AF36-E75AB081AED9}" destId="{2090A04A-408E-4A3A-AF24-D84579AB82F3}" srcOrd="0" destOrd="0" presId="urn:microsoft.com/office/officeart/2005/8/layout/matrix1"/>
    <dgm:cxn modelId="{4B4B2ABF-12F5-4B1F-A553-89FD50F91202}" srcId="{BB11A64A-ED8C-4237-AA10-5B1ADC92F549}" destId="{36798921-B0C0-4DD3-AF36-E75AB081AED9}" srcOrd="0" destOrd="0" parTransId="{D72A87C3-C686-4056-8C0F-8097574F65D2}" sibTransId="{32146673-D010-4055-BD77-DBBA9998CD99}"/>
    <dgm:cxn modelId="{463969D6-AC7E-4C2F-82A1-463902426B4F}" type="presOf" srcId="{AD416173-8EB5-4972-B1F0-4623C1F8C653}" destId="{9DF9458C-C00C-495F-A93F-7893DAB1ABDA}" srcOrd="1" destOrd="0" presId="urn:microsoft.com/office/officeart/2005/8/layout/matrix1"/>
    <dgm:cxn modelId="{105816DD-3386-4A40-90C6-159FA8D28FE5}" type="presOf" srcId="{ED81EB62-8DCC-4DC3-B5A5-BA78A59D3214}" destId="{4D798209-9C3D-402C-B9DB-49644D891C0E}" srcOrd="1" destOrd="0" presId="urn:microsoft.com/office/officeart/2005/8/layout/matrix1"/>
    <dgm:cxn modelId="{A0976AE8-51CF-43EA-8AC3-D6D8B92DA4F4}" type="presOf" srcId="{78739840-DF6C-4B41-9436-58C9BE5DD971}" destId="{71BBE609-A322-477C-91EF-85D2A870C58A}" srcOrd="0" destOrd="0" presId="urn:microsoft.com/office/officeart/2005/8/layout/matrix1"/>
    <dgm:cxn modelId="{4EB1E0FF-E64B-44C6-B67C-C1E1BD82E916}" type="presParOf" srcId="{71BBE609-A322-477C-91EF-85D2A870C58A}" destId="{07D45279-BEF9-4C66-AB23-83792DA35FB0}" srcOrd="0" destOrd="0" presId="urn:microsoft.com/office/officeart/2005/8/layout/matrix1"/>
    <dgm:cxn modelId="{D1734901-2FAF-41F8-8989-E8C5AACE5F6D}" type="presParOf" srcId="{07D45279-BEF9-4C66-AB23-83792DA35FB0}" destId="{2090A04A-408E-4A3A-AF24-D84579AB82F3}" srcOrd="0" destOrd="0" presId="urn:microsoft.com/office/officeart/2005/8/layout/matrix1"/>
    <dgm:cxn modelId="{CE7F6DBB-293D-4CFB-BBF3-13B7D75AA8BD}" type="presParOf" srcId="{07D45279-BEF9-4C66-AB23-83792DA35FB0}" destId="{735D6287-C148-463C-83BC-27708EA53AE8}" srcOrd="1" destOrd="0" presId="urn:microsoft.com/office/officeart/2005/8/layout/matrix1"/>
    <dgm:cxn modelId="{3BDE95CB-C192-4DD9-B2E8-CF7A60DB7FA5}" type="presParOf" srcId="{07D45279-BEF9-4C66-AB23-83792DA35FB0}" destId="{426AC80C-516E-4E37-9FA1-35E24FD017D9}" srcOrd="2" destOrd="0" presId="urn:microsoft.com/office/officeart/2005/8/layout/matrix1"/>
    <dgm:cxn modelId="{560B3FAD-F3BF-4647-8389-F9904757EE41}" type="presParOf" srcId="{07D45279-BEF9-4C66-AB23-83792DA35FB0}" destId="{9DF9458C-C00C-495F-A93F-7893DAB1ABDA}" srcOrd="3" destOrd="0" presId="urn:microsoft.com/office/officeart/2005/8/layout/matrix1"/>
    <dgm:cxn modelId="{CC9985BA-91FF-4AEB-A1AD-B0B1902144B0}" type="presParOf" srcId="{07D45279-BEF9-4C66-AB23-83792DA35FB0}" destId="{0230E1F4-FB8E-417B-AB6B-DE85D82839E7}" srcOrd="4" destOrd="0" presId="urn:microsoft.com/office/officeart/2005/8/layout/matrix1"/>
    <dgm:cxn modelId="{05EB8923-B893-40C8-9F39-759AC8412119}" type="presParOf" srcId="{07D45279-BEF9-4C66-AB23-83792DA35FB0}" destId="{4D798209-9C3D-402C-B9DB-49644D891C0E}" srcOrd="5" destOrd="0" presId="urn:microsoft.com/office/officeart/2005/8/layout/matrix1"/>
    <dgm:cxn modelId="{36A5C738-B6F2-4F96-82A6-3917C8A46E6C}" type="presParOf" srcId="{07D45279-BEF9-4C66-AB23-83792DA35FB0}" destId="{AC0BFBAD-EBAA-48D0-809D-22FCBA3F4ECE}" srcOrd="6" destOrd="0" presId="urn:microsoft.com/office/officeart/2005/8/layout/matrix1"/>
    <dgm:cxn modelId="{42DDD8B4-005F-4AC4-8011-6D2F61F42AE8}" type="presParOf" srcId="{07D45279-BEF9-4C66-AB23-83792DA35FB0}" destId="{7A964ADD-8E6E-4095-9C9B-E58F2BDF8806}" srcOrd="7" destOrd="0" presId="urn:microsoft.com/office/officeart/2005/8/layout/matrix1"/>
    <dgm:cxn modelId="{F87A9D48-5A4D-4A39-9330-55DCAD1E2B03}" type="presParOf" srcId="{71BBE609-A322-477C-91EF-85D2A870C58A}" destId="{87B57E4A-B3CC-41AE-B250-F9CF45E63CA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F66C6-CCF9-47BC-9ECE-36626D07AFEE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E759092-2828-400D-8F40-FD2FA075F511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2021</a:t>
          </a:r>
        </a:p>
      </dgm:t>
    </dgm:pt>
    <dgm:pt modelId="{15E4166A-3D5E-4722-809A-09461A3B89CF}" type="parTrans" cxnId="{AD81A1CC-B138-45BC-A62F-52B17AB64AE8}">
      <dgm:prSet/>
      <dgm:spPr/>
      <dgm:t>
        <a:bodyPr/>
        <a:lstStyle/>
        <a:p>
          <a:endParaRPr lang="ru-RU"/>
        </a:p>
      </dgm:t>
    </dgm:pt>
    <dgm:pt modelId="{F8D8ADAB-50F5-4FE3-950E-E502B5992F12}" type="sibTrans" cxnId="{AD81A1CC-B138-45BC-A62F-52B17AB64AE8}">
      <dgm:prSet/>
      <dgm:spPr/>
      <dgm:t>
        <a:bodyPr/>
        <a:lstStyle/>
        <a:p>
          <a:endParaRPr lang="ru-RU"/>
        </a:p>
      </dgm:t>
    </dgm:pt>
    <dgm:pt modelId="{28748349-5443-4F47-8ECD-B17980DA4939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/>
            <a:t>396 608,1</a:t>
          </a:r>
        </a:p>
      </dgm:t>
    </dgm:pt>
    <dgm:pt modelId="{6ABDDE76-BF1C-4209-B7F9-BD9A12F4870D}" type="parTrans" cxnId="{10664574-A475-487F-829D-A5FAB4A1C1DD}">
      <dgm:prSet/>
      <dgm:spPr/>
      <dgm:t>
        <a:bodyPr/>
        <a:lstStyle/>
        <a:p>
          <a:endParaRPr lang="ru-RU"/>
        </a:p>
      </dgm:t>
    </dgm:pt>
    <dgm:pt modelId="{8B7932AE-FC87-4779-A7B5-258C6E13A469}" type="sibTrans" cxnId="{10664574-A475-487F-829D-A5FAB4A1C1DD}">
      <dgm:prSet/>
      <dgm:spPr/>
      <dgm:t>
        <a:bodyPr/>
        <a:lstStyle/>
        <a:p>
          <a:endParaRPr lang="ru-RU"/>
        </a:p>
      </dgm:t>
    </dgm:pt>
    <dgm:pt modelId="{0A2A06CF-12B7-4E4D-89FE-BA3A7E5CB2F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2022</a:t>
          </a:r>
        </a:p>
      </dgm:t>
    </dgm:pt>
    <dgm:pt modelId="{D74A38E9-D495-4DB6-85EC-378FCE5BF7F7}" type="parTrans" cxnId="{567BC827-2F9F-4DB4-AEBF-EB6C72BCAC57}">
      <dgm:prSet/>
      <dgm:spPr/>
      <dgm:t>
        <a:bodyPr/>
        <a:lstStyle/>
        <a:p>
          <a:endParaRPr lang="ru-RU"/>
        </a:p>
      </dgm:t>
    </dgm:pt>
    <dgm:pt modelId="{C49047DB-03A6-40E2-AE5A-015EF4481127}" type="sibTrans" cxnId="{567BC827-2F9F-4DB4-AEBF-EB6C72BCAC57}">
      <dgm:prSet/>
      <dgm:spPr/>
      <dgm:t>
        <a:bodyPr/>
        <a:lstStyle/>
        <a:p>
          <a:endParaRPr lang="ru-RU"/>
        </a:p>
      </dgm:t>
    </dgm:pt>
    <dgm:pt modelId="{29649C0B-C245-4915-B959-BDAC2B173D8E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/>
            <a:t>382 300,9</a:t>
          </a:r>
        </a:p>
      </dgm:t>
    </dgm:pt>
    <dgm:pt modelId="{CDB1EB58-3E44-4925-A8FB-6F8893835AA4}" type="parTrans" cxnId="{60487608-F2DA-4462-BB08-F1DE1CB826F9}">
      <dgm:prSet/>
      <dgm:spPr/>
      <dgm:t>
        <a:bodyPr/>
        <a:lstStyle/>
        <a:p>
          <a:endParaRPr lang="ru-RU"/>
        </a:p>
      </dgm:t>
    </dgm:pt>
    <dgm:pt modelId="{546BDED8-942C-4738-BB16-EE41CE9EDDE0}" type="sibTrans" cxnId="{60487608-F2DA-4462-BB08-F1DE1CB826F9}">
      <dgm:prSet/>
      <dgm:spPr/>
      <dgm:t>
        <a:bodyPr/>
        <a:lstStyle/>
        <a:p>
          <a:endParaRPr lang="ru-RU"/>
        </a:p>
      </dgm:t>
    </dgm:pt>
    <dgm:pt modelId="{30F0BE0F-35AF-48B2-B3E5-F534103C4556}" type="pres">
      <dgm:prSet presAssocID="{E61F66C6-CCF9-47BC-9ECE-36626D07AFE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83DAA10-B292-4604-9570-B205BBBB4585}" type="pres">
      <dgm:prSet presAssocID="{9E759092-2828-400D-8F40-FD2FA075F511}" presName="horFlow" presStyleCnt="0"/>
      <dgm:spPr/>
    </dgm:pt>
    <dgm:pt modelId="{FA1A440C-F5AA-488A-A32D-311D5ABEDFBC}" type="pres">
      <dgm:prSet presAssocID="{9E759092-2828-400D-8F40-FD2FA075F511}" presName="bigChev" presStyleLbl="node1" presStyleIdx="0" presStyleCnt="2"/>
      <dgm:spPr/>
    </dgm:pt>
    <dgm:pt modelId="{50E2B2C4-7AEE-48A5-A68A-D2B3E40F1056}" type="pres">
      <dgm:prSet presAssocID="{6ABDDE76-BF1C-4209-B7F9-BD9A12F4870D}" presName="parTrans" presStyleCnt="0"/>
      <dgm:spPr/>
    </dgm:pt>
    <dgm:pt modelId="{4E6382F2-D834-49BB-94CA-202A2EFC8B3D}" type="pres">
      <dgm:prSet presAssocID="{28748349-5443-4F47-8ECD-B17980DA4939}" presName="node" presStyleLbl="alignAccFollowNode1" presStyleIdx="0" presStyleCnt="2" custScaleX="190169">
        <dgm:presLayoutVars>
          <dgm:bulletEnabled val="1"/>
        </dgm:presLayoutVars>
      </dgm:prSet>
      <dgm:spPr/>
    </dgm:pt>
    <dgm:pt modelId="{C609C330-9871-42ED-A2DF-508F817D07DC}" type="pres">
      <dgm:prSet presAssocID="{9E759092-2828-400D-8F40-FD2FA075F511}" presName="vSp" presStyleCnt="0"/>
      <dgm:spPr/>
    </dgm:pt>
    <dgm:pt modelId="{D3320DE6-F966-4C21-80E8-8DC034BE3FCF}" type="pres">
      <dgm:prSet presAssocID="{0A2A06CF-12B7-4E4D-89FE-BA3A7E5CB2F2}" presName="horFlow" presStyleCnt="0"/>
      <dgm:spPr/>
    </dgm:pt>
    <dgm:pt modelId="{3A7F38E3-2C46-44E0-B874-5DC2289099DD}" type="pres">
      <dgm:prSet presAssocID="{0A2A06CF-12B7-4E4D-89FE-BA3A7E5CB2F2}" presName="bigChev" presStyleLbl="node1" presStyleIdx="1" presStyleCnt="2"/>
      <dgm:spPr/>
    </dgm:pt>
    <dgm:pt modelId="{F3C8E531-2E1B-46E4-99AB-8B3469D0EC60}" type="pres">
      <dgm:prSet presAssocID="{CDB1EB58-3E44-4925-A8FB-6F8893835AA4}" presName="parTrans" presStyleCnt="0"/>
      <dgm:spPr/>
    </dgm:pt>
    <dgm:pt modelId="{283AF0D3-E20F-46C6-82EB-700190FDF2B6}" type="pres">
      <dgm:prSet presAssocID="{29649C0B-C245-4915-B959-BDAC2B173D8E}" presName="node" presStyleLbl="alignAccFollowNode1" presStyleIdx="1" presStyleCnt="2" custScaleX="224561">
        <dgm:presLayoutVars>
          <dgm:bulletEnabled val="1"/>
        </dgm:presLayoutVars>
      </dgm:prSet>
      <dgm:spPr/>
    </dgm:pt>
  </dgm:ptLst>
  <dgm:cxnLst>
    <dgm:cxn modelId="{60487608-F2DA-4462-BB08-F1DE1CB826F9}" srcId="{0A2A06CF-12B7-4E4D-89FE-BA3A7E5CB2F2}" destId="{29649C0B-C245-4915-B959-BDAC2B173D8E}" srcOrd="0" destOrd="0" parTransId="{CDB1EB58-3E44-4925-A8FB-6F8893835AA4}" sibTransId="{546BDED8-942C-4738-BB16-EE41CE9EDDE0}"/>
    <dgm:cxn modelId="{567BC827-2F9F-4DB4-AEBF-EB6C72BCAC57}" srcId="{E61F66C6-CCF9-47BC-9ECE-36626D07AFEE}" destId="{0A2A06CF-12B7-4E4D-89FE-BA3A7E5CB2F2}" srcOrd="1" destOrd="0" parTransId="{D74A38E9-D495-4DB6-85EC-378FCE5BF7F7}" sibTransId="{C49047DB-03A6-40E2-AE5A-015EF4481127}"/>
    <dgm:cxn modelId="{0A44592E-8877-46E5-B110-1C4E606EC98E}" type="presOf" srcId="{28748349-5443-4F47-8ECD-B17980DA4939}" destId="{4E6382F2-D834-49BB-94CA-202A2EFC8B3D}" srcOrd="0" destOrd="0" presId="urn:microsoft.com/office/officeart/2005/8/layout/lProcess3"/>
    <dgm:cxn modelId="{10664574-A475-487F-829D-A5FAB4A1C1DD}" srcId="{9E759092-2828-400D-8F40-FD2FA075F511}" destId="{28748349-5443-4F47-8ECD-B17980DA4939}" srcOrd="0" destOrd="0" parTransId="{6ABDDE76-BF1C-4209-B7F9-BD9A12F4870D}" sibTransId="{8B7932AE-FC87-4779-A7B5-258C6E13A469}"/>
    <dgm:cxn modelId="{42C3EB90-5E7F-41DA-9F49-26645981536F}" type="presOf" srcId="{29649C0B-C245-4915-B959-BDAC2B173D8E}" destId="{283AF0D3-E20F-46C6-82EB-700190FDF2B6}" srcOrd="0" destOrd="0" presId="urn:microsoft.com/office/officeart/2005/8/layout/lProcess3"/>
    <dgm:cxn modelId="{AD81A1CC-B138-45BC-A62F-52B17AB64AE8}" srcId="{E61F66C6-CCF9-47BC-9ECE-36626D07AFEE}" destId="{9E759092-2828-400D-8F40-FD2FA075F511}" srcOrd="0" destOrd="0" parTransId="{15E4166A-3D5E-4722-809A-09461A3B89CF}" sibTransId="{F8D8ADAB-50F5-4FE3-950E-E502B5992F12}"/>
    <dgm:cxn modelId="{9216A9EE-0CC2-4033-AC38-A0248340A7C8}" type="presOf" srcId="{E61F66C6-CCF9-47BC-9ECE-36626D07AFEE}" destId="{30F0BE0F-35AF-48B2-B3E5-F534103C4556}" srcOrd="0" destOrd="0" presId="urn:microsoft.com/office/officeart/2005/8/layout/lProcess3"/>
    <dgm:cxn modelId="{C425B9F4-9063-4152-AE09-429FF8DEBD62}" type="presOf" srcId="{0A2A06CF-12B7-4E4D-89FE-BA3A7E5CB2F2}" destId="{3A7F38E3-2C46-44E0-B874-5DC2289099DD}" srcOrd="0" destOrd="0" presId="urn:microsoft.com/office/officeart/2005/8/layout/lProcess3"/>
    <dgm:cxn modelId="{F3D09AFE-0CA2-46C4-AB0A-C2CF513426F9}" type="presOf" srcId="{9E759092-2828-400D-8F40-FD2FA075F511}" destId="{FA1A440C-F5AA-488A-A32D-311D5ABEDFBC}" srcOrd="0" destOrd="0" presId="urn:microsoft.com/office/officeart/2005/8/layout/lProcess3"/>
    <dgm:cxn modelId="{7E963F2C-A67D-4E05-A951-9B26C2C8CCFB}" type="presParOf" srcId="{30F0BE0F-35AF-48B2-B3E5-F534103C4556}" destId="{883DAA10-B292-4604-9570-B205BBBB4585}" srcOrd="0" destOrd="0" presId="urn:microsoft.com/office/officeart/2005/8/layout/lProcess3"/>
    <dgm:cxn modelId="{F70F1631-93AA-4758-B959-FD1D46137FA9}" type="presParOf" srcId="{883DAA10-B292-4604-9570-B205BBBB4585}" destId="{FA1A440C-F5AA-488A-A32D-311D5ABEDFBC}" srcOrd="0" destOrd="0" presId="urn:microsoft.com/office/officeart/2005/8/layout/lProcess3"/>
    <dgm:cxn modelId="{A50B27D8-B9EF-4CD9-9815-5B2FD12F66F7}" type="presParOf" srcId="{883DAA10-B292-4604-9570-B205BBBB4585}" destId="{50E2B2C4-7AEE-48A5-A68A-D2B3E40F1056}" srcOrd="1" destOrd="0" presId="urn:microsoft.com/office/officeart/2005/8/layout/lProcess3"/>
    <dgm:cxn modelId="{2D8ADF1B-2E82-48DA-8242-F8DE8FEFAD7B}" type="presParOf" srcId="{883DAA10-B292-4604-9570-B205BBBB4585}" destId="{4E6382F2-D834-49BB-94CA-202A2EFC8B3D}" srcOrd="2" destOrd="0" presId="urn:microsoft.com/office/officeart/2005/8/layout/lProcess3"/>
    <dgm:cxn modelId="{0228C4FF-7A83-4985-80EB-11DB19B0304F}" type="presParOf" srcId="{30F0BE0F-35AF-48B2-B3E5-F534103C4556}" destId="{C609C330-9871-42ED-A2DF-508F817D07DC}" srcOrd="1" destOrd="0" presId="urn:microsoft.com/office/officeart/2005/8/layout/lProcess3"/>
    <dgm:cxn modelId="{62132E6E-E054-4F56-8E5D-8F82DAA408E1}" type="presParOf" srcId="{30F0BE0F-35AF-48B2-B3E5-F534103C4556}" destId="{D3320DE6-F966-4C21-80E8-8DC034BE3FCF}" srcOrd="2" destOrd="0" presId="urn:microsoft.com/office/officeart/2005/8/layout/lProcess3"/>
    <dgm:cxn modelId="{CE5568B1-1044-4FCE-9D2C-6D35585CEEE7}" type="presParOf" srcId="{D3320DE6-F966-4C21-80E8-8DC034BE3FCF}" destId="{3A7F38E3-2C46-44E0-B874-5DC2289099DD}" srcOrd="0" destOrd="0" presId="urn:microsoft.com/office/officeart/2005/8/layout/lProcess3"/>
    <dgm:cxn modelId="{353563B4-A74E-43A8-98F7-BA8573F203A2}" type="presParOf" srcId="{D3320DE6-F966-4C21-80E8-8DC034BE3FCF}" destId="{F3C8E531-2E1B-46E4-99AB-8B3469D0EC60}" srcOrd="1" destOrd="0" presId="urn:microsoft.com/office/officeart/2005/8/layout/lProcess3"/>
    <dgm:cxn modelId="{0F8E2CD4-99E9-44CD-B670-1D23B78FCEB5}" type="presParOf" srcId="{D3320DE6-F966-4C21-80E8-8DC034BE3FCF}" destId="{283AF0D3-E20F-46C6-82EB-700190FDF2B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F66C6-CCF9-47BC-9ECE-36626D07AFEE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E759092-2828-400D-8F40-FD2FA075F511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2021</a:t>
          </a:r>
        </a:p>
      </dgm:t>
    </dgm:pt>
    <dgm:pt modelId="{15E4166A-3D5E-4722-809A-09461A3B89CF}" type="parTrans" cxnId="{AD81A1CC-B138-45BC-A62F-52B17AB64AE8}">
      <dgm:prSet/>
      <dgm:spPr/>
      <dgm:t>
        <a:bodyPr/>
        <a:lstStyle/>
        <a:p>
          <a:endParaRPr lang="ru-RU"/>
        </a:p>
      </dgm:t>
    </dgm:pt>
    <dgm:pt modelId="{F8D8ADAB-50F5-4FE3-950E-E502B5992F12}" type="sibTrans" cxnId="{AD81A1CC-B138-45BC-A62F-52B17AB64AE8}">
      <dgm:prSet/>
      <dgm:spPr/>
      <dgm:t>
        <a:bodyPr/>
        <a:lstStyle/>
        <a:p>
          <a:endParaRPr lang="ru-RU"/>
        </a:p>
      </dgm:t>
    </dgm:pt>
    <dgm:pt modelId="{28748349-5443-4F47-8ECD-B17980DA4939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/>
            <a:t>418 106,3</a:t>
          </a:r>
        </a:p>
      </dgm:t>
    </dgm:pt>
    <dgm:pt modelId="{6ABDDE76-BF1C-4209-B7F9-BD9A12F4870D}" type="parTrans" cxnId="{10664574-A475-487F-829D-A5FAB4A1C1DD}">
      <dgm:prSet/>
      <dgm:spPr/>
      <dgm:t>
        <a:bodyPr/>
        <a:lstStyle/>
        <a:p>
          <a:endParaRPr lang="ru-RU"/>
        </a:p>
      </dgm:t>
    </dgm:pt>
    <dgm:pt modelId="{8B7932AE-FC87-4779-A7B5-258C6E13A469}" type="sibTrans" cxnId="{10664574-A475-487F-829D-A5FAB4A1C1DD}">
      <dgm:prSet/>
      <dgm:spPr/>
      <dgm:t>
        <a:bodyPr/>
        <a:lstStyle/>
        <a:p>
          <a:endParaRPr lang="ru-RU"/>
        </a:p>
      </dgm:t>
    </dgm:pt>
    <dgm:pt modelId="{0A2A06CF-12B7-4E4D-89FE-BA3A7E5CB2F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202</a:t>
          </a:r>
          <a:r>
            <a:rPr lang="ru-RU" dirty="0"/>
            <a:t>2</a:t>
          </a:r>
        </a:p>
      </dgm:t>
    </dgm:pt>
    <dgm:pt modelId="{D74A38E9-D495-4DB6-85EC-378FCE5BF7F7}" type="parTrans" cxnId="{567BC827-2F9F-4DB4-AEBF-EB6C72BCAC57}">
      <dgm:prSet/>
      <dgm:spPr/>
      <dgm:t>
        <a:bodyPr/>
        <a:lstStyle/>
        <a:p>
          <a:endParaRPr lang="ru-RU"/>
        </a:p>
      </dgm:t>
    </dgm:pt>
    <dgm:pt modelId="{C49047DB-03A6-40E2-AE5A-015EF4481127}" type="sibTrans" cxnId="{567BC827-2F9F-4DB4-AEBF-EB6C72BCAC57}">
      <dgm:prSet/>
      <dgm:spPr/>
      <dgm:t>
        <a:bodyPr/>
        <a:lstStyle/>
        <a:p>
          <a:endParaRPr lang="ru-RU"/>
        </a:p>
      </dgm:t>
    </dgm:pt>
    <dgm:pt modelId="{29649C0B-C245-4915-B959-BDAC2B173D8E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/>
            <a:t>367 819,6</a:t>
          </a:r>
        </a:p>
      </dgm:t>
    </dgm:pt>
    <dgm:pt modelId="{CDB1EB58-3E44-4925-A8FB-6F8893835AA4}" type="parTrans" cxnId="{60487608-F2DA-4462-BB08-F1DE1CB826F9}">
      <dgm:prSet/>
      <dgm:spPr/>
      <dgm:t>
        <a:bodyPr/>
        <a:lstStyle/>
        <a:p>
          <a:endParaRPr lang="ru-RU"/>
        </a:p>
      </dgm:t>
    </dgm:pt>
    <dgm:pt modelId="{546BDED8-942C-4738-BB16-EE41CE9EDDE0}" type="sibTrans" cxnId="{60487608-F2DA-4462-BB08-F1DE1CB826F9}">
      <dgm:prSet/>
      <dgm:spPr/>
      <dgm:t>
        <a:bodyPr/>
        <a:lstStyle/>
        <a:p>
          <a:endParaRPr lang="ru-RU"/>
        </a:p>
      </dgm:t>
    </dgm:pt>
    <dgm:pt modelId="{30F0BE0F-35AF-48B2-B3E5-F534103C4556}" type="pres">
      <dgm:prSet presAssocID="{E61F66C6-CCF9-47BC-9ECE-36626D07AFE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83DAA10-B292-4604-9570-B205BBBB4585}" type="pres">
      <dgm:prSet presAssocID="{9E759092-2828-400D-8F40-FD2FA075F511}" presName="horFlow" presStyleCnt="0"/>
      <dgm:spPr/>
    </dgm:pt>
    <dgm:pt modelId="{FA1A440C-F5AA-488A-A32D-311D5ABEDFBC}" type="pres">
      <dgm:prSet presAssocID="{9E759092-2828-400D-8F40-FD2FA075F511}" presName="bigChev" presStyleLbl="node1" presStyleIdx="0" presStyleCnt="2"/>
      <dgm:spPr/>
    </dgm:pt>
    <dgm:pt modelId="{50E2B2C4-7AEE-48A5-A68A-D2B3E40F1056}" type="pres">
      <dgm:prSet presAssocID="{6ABDDE76-BF1C-4209-B7F9-BD9A12F4870D}" presName="parTrans" presStyleCnt="0"/>
      <dgm:spPr/>
    </dgm:pt>
    <dgm:pt modelId="{4E6382F2-D834-49BB-94CA-202A2EFC8B3D}" type="pres">
      <dgm:prSet presAssocID="{28748349-5443-4F47-8ECD-B17980DA4939}" presName="node" presStyleLbl="alignAccFollowNode1" presStyleIdx="0" presStyleCnt="2" custScaleX="190169">
        <dgm:presLayoutVars>
          <dgm:bulletEnabled val="1"/>
        </dgm:presLayoutVars>
      </dgm:prSet>
      <dgm:spPr/>
    </dgm:pt>
    <dgm:pt modelId="{C609C330-9871-42ED-A2DF-508F817D07DC}" type="pres">
      <dgm:prSet presAssocID="{9E759092-2828-400D-8F40-FD2FA075F511}" presName="vSp" presStyleCnt="0"/>
      <dgm:spPr/>
    </dgm:pt>
    <dgm:pt modelId="{D3320DE6-F966-4C21-80E8-8DC034BE3FCF}" type="pres">
      <dgm:prSet presAssocID="{0A2A06CF-12B7-4E4D-89FE-BA3A7E5CB2F2}" presName="horFlow" presStyleCnt="0"/>
      <dgm:spPr/>
    </dgm:pt>
    <dgm:pt modelId="{3A7F38E3-2C46-44E0-B874-5DC2289099DD}" type="pres">
      <dgm:prSet presAssocID="{0A2A06CF-12B7-4E4D-89FE-BA3A7E5CB2F2}" presName="bigChev" presStyleLbl="node1" presStyleIdx="1" presStyleCnt="2"/>
      <dgm:spPr/>
    </dgm:pt>
    <dgm:pt modelId="{F3C8E531-2E1B-46E4-99AB-8B3469D0EC60}" type="pres">
      <dgm:prSet presAssocID="{CDB1EB58-3E44-4925-A8FB-6F8893835AA4}" presName="parTrans" presStyleCnt="0"/>
      <dgm:spPr/>
    </dgm:pt>
    <dgm:pt modelId="{283AF0D3-E20F-46C6-82EB-700190FDF2B6}" type="pres">
      <dgm:prSet presAssocID="{29649C0B-C245-4915-B959-BDAC2B173D8E}" presName="node" presStyleLbl="alignAccFollowNode1" presStyleIdx="1" presStyleCnt="2" custScaleX="224561">
        <dgm:presLayoutVars>
          <dgm:bulletEnabled val="1"/>
        </dgm:presLayoutVars>
      </dgm:prSet>
      <dgm:spPr/>
    </dgm:pt>
  </dgm:ptLst>
  <dgm:cxnLst>
    <dgm:cxn modelId="{60487608-F2DA-4462-BB08-F1DE1CB826F9}" srcId="{0A2A06CF-12B7-4E4D-89FE-BA3A7E5CB2F2}" destId="{29649C0B-C245-4915-B959-BDAC2B173D8E}" srcOrd="0" destOrd="0" parTransId="{CDB1EB58-3E44-4925-A8FB-6F8893835AA4}" sibTransId="{546BDED8-942C-4738-BB16-EE41CE9EDDE0}"/>
    <dgm:cxn modelId="{E3B11A15-B387-4569-A555-AAC3B53E3EB9}" type="presOf" srcId="{E61F66C6-CCF9-47BC-9ECE-36626D07AFEE}" destId="{30F0BE0F-35AF-48B2-B3E5-F534103C4556}" srcOrd="0" destOrd="0" presId="urn:microsoft.com/office/officeart/2005/8/layout/lProcess3"/>
    <dgm:cxn modelId="{567BC827-2F9F-4DB4-AEBF-EB6C72BCAC57}" srcId="{E61F66C6-CCF9-47BC-9ECE-36626D07AFEE}" destId="{0A2A06CF-12B7-4E4D-89FE-BA3A7E5CB2F2}" srcOrd="1" destOrd="0" parTransId="{D74A38E9-D495-4DB6-85EC-378FCE5BF7F7}" sibTransId="{C49047DB-03A6-40E2-AE5A-015EF4481127}"/>
    <dgm:cxn modelId="{10664574-A475-487F-829D-A5FAB4A1C1DD}" srcId="{9E759092-2828-400D-8F40-FD2FA075F511}" destId="{28748349-5443-4F47-8ECD-B17980DA4939}" srcOrd="0" destOrd="0" parTransId="{6ABDDE76-BF1C-4209-B7F9-BD9A12F4870D}" sibTransId="{8B7932AE-FC87-4779-A7B5-258C6E13A469}"/>
    <dgm:cxn modelId="{F009EF59-2D90-4445-AAAE-A816482070A1}" type="presOf" srcId="{0A2A06CF-12B7-4E4D-89FE-BA3A7E5CB2F2}" destId="{3A7F38E3-2C46-44E0-B874-5DC2289099DD}" srcOrd="0" destOrd="0" presId="urn:microsoft.com/office/officeart/2005/8/layout/lProcess3"/>
    <dgm:cxn modelId="{C60DB29E-ACD2-47D0-8003-28E47DF5EEBA}" type="presOf" srcId="{9E759092-2828-400D-8F40-FD2FA075F511}" destId="{FA1A440C-F5AA-488A-A32D-311D5ABEDFBC}" srcOrd="0" destOrd="0" presId="urn:microsoft.com/office/officeart/2005/8/layout/lProcess3"/>
    <dgm:cxn modelId="{60AD42B1-221C-4FCD-8C0F-F2B3C3D6CFEF}" type="presOf" srcId="{28748349-5443-4F47-8ECD-B17980DA4939}" destId="{4E6382F2-D834-49BB-94CA-202A2EFC8B3D}" srcOrd="0" destOrd="0" presId="urn:microsoft.com/office/officeart/2005/8/layout/lProcess3"/>
    <dgm:cxn modelId="{AD81A1CC-B138-45BC-A62F-52B17AB64AE8}" srcId="{E61F66C6-CCF9-47BC-9ECE-36626D07AFEE}" destId="{9E759092-2828-400D-8F40-FD2FA075F511}" srcOrd="0" destOrd="0" parTransId="{15E4166A-3D5E-4722-809A-09461A3B89CF}" sibTransId="{F8D8ADAB-50F5-4FE3-950E-E502B5992F12}"/>
    <dgm:cxn modelId="{B1B5CEDD-3166-40AC-B1F6-89877E881BFD}" type="presOf" srcId="{29649C0B-C245-4915-B959-BDAC2B173D8E}" destId="{283AF0D3-E20F-46C6-82EB-700190FDF2B6}" srcOrd="0" destOrd="0" presId="urn:microsoft.com/office/officeart/2005/8/layout/lProcess3"/>
    <dgm:cxn modelId="{79187070-501C-4D2C-B47F-8C7A973AA832}" type="presParOf" srcId="{30F0BE0F-35AF-48B2-B3E5-F534103C4556}" destId="{883DAA10-B292-4604-9570-B205BBBB4585}" srcOrd="0" destOrd="0" presId="urn:microsoft.com/office/officeart/2005/8/layout/lProcess3"/>
    <dgm:cxn modelId="{DAE950EF-6032-4E66-BE63-C34BD9CCA68B}" type="presParOf" srcId="{883DAA10-B292-4604-9570-B205BBBB4585}" destId="{FA1A440C-F5AA-488A-A32D-311D5ABEDFBC}" srcOrd="0" destOrd="0" presId="urn:microsoft.com/office/officeart/2005/8/layout/lProcess3"/>
    <dgm:cxn modelId="{DE747E5A-135F-4D20-BBA8-EC958A02FFF9}" type="presParOf" srcId="{883DAA10-B292-4604-9570-B205BBBB4585}" destId="{50E2B2C4-7AEE-48A5-A68A-D2B3E40F1056}" srcOrd="1" destOrd="0" presId="urn:microsoft.com/office/officeart/2005/8/layout/lProcess3"/>
    <dgm:cxn modelId="{38EAFDC9-0E0C-49D0-9A26-34BF153FC270}" type="presParOf" srcId="{883DAA10-B292-4604-9570-B205BBBB4585}" destId="{4E6382F2-D834-49BB-94CA-202A2EFC8B3D}" srcOrd="2" destOrd="0" presId="urn:microsoft.com/office/officeart/2005/8/layout/lProcess3"/>
    <dgm:cxn modelId="{FDA24F50-3BA2-48D4-AF09-7746776EE713}" type="presParOf" srcId="{30F0BE0F-35AF-48B2-B3E5-F534103C4556}" destId="{C609C330-9871-42ED-A2DF-508F817D07DC}" srcOrd="1" destOrd="0" presId="urn:microsoft.com/office/officeart/2005/8/layout/lProcess3"/>
    <dgm:cxn modelId="{6B57E20A-3713-4C53-B7A8-0FDB5BEDB412}" type="presParOf" srcId="{30F0BE0F-35AF-48B2-B3E5-F534103C4556}" destId="{D3320DE6-F966-4C21-80E8-8DC034BE3FCF}" srcOrd="2" destOrd="0" presId="urn:microsoft.com/office/officeart/2005/8/layout/lProcess3"/>
    <dgm:cxn modelId="{162FE39F-3199-4D4C-B532-54275FC7231E}" type="presParOf" srcId="{D3320DE6-F966-4C21-80E8-8DC034BE3FCF}" destId="{3A7F38E3-2C46-44E0-B874-5DC2289099DD}" srcOrd="0" destOrd="0" presId="urn:microsoft.com/office/officeart/2005/8/layout/lProcess3"/>
    <dgm:cxn modelId="{CE363138-EE19-4568-ABD6-3FB6017820FC}" type="presParOf" srcId="{D3320DE6-F966-4C21-80E8-8DC034BE3FCF}" destId="{F3C8E531-2E1B-46E4-99AB-8B3469D0EC60}" srcOrd="1" destOrd="0" presId="urn:microsoft.com/office/officeart/2005/8/layout/lProcess3"/>
    <dgm:cxn modelId="{2A97F40E-2855-4412-8206-BB2BFE4D867B}" type="presParOf" srcId="{D3320DE6-F966-4C21-80E8-8DC034BE3FCF}" destId="{283AF0D3-E20F-46C6-82EB-700190FDF2B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Жилищно-коммунальное хозяйство (94,0%)</a:t>
          </a:r>
          <a:endParaRPr lang="ru-RU" b="1" dirty="0"/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/>
      <dgm:t>
        <a:bodyPr/>
        <a:lstStyle/>
        <a:p>
          <a:endParaRPr lang="ru-RU" b="1" dirty="0"/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2ACD6EA7-73C1-4936-A577-E17C1041A35C}">
      <dgm:prSet/>
      <dgm:spPr>
        <a:solidFill>
          <a:srgbClr val="0082C8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b="1" dirty="0">
            <a:solidFill>
              <a:schemeClr val="tx1"/>
            </a:solidFill>
          </a:endParaRPr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D8509758-83DB-4C3E-8583-8DEC1689F014}">
      <dgm:prSet phldrT="[Текст]"/>
      <dgm:spPr>
        <a:solidFill>
          <a:srgbClr val="F05A28"/>
        </a:solidFill>
      </dgm:spPr>
      <dgm:t>
        <a:bodyPr/>
        <a:lstStyle/>
        <a:p>
          <a:r>
            <a:rPr lang="ru-RU" b="1" baseline="0" dirty="0">
              <a:solidFill>
                <a:schemeClr val="tx1"/>
              </a:solidFill>
            </a:rPr>
            <a:t>Исполнено</a:t>
          </a:r>
        </a:p>
      </dgm:t>
    </dgm:pt>
    <dgm:pt modelId="{40813E8C-44F6-4698-88A9-49C0E7895961}" type="sibTrans" cxnId="{1054E234-779B-4342-9437-2AE60E2AEB28}">
      <dgm:prSet/>
      <dgm:spPr/>
      <dgm:t>
        <a:bodyPr/>
        <a:lstStyle/>
        <a:p>
          <a:endParaRPr lang="ru-RU"/>
        </a:p>
      </dgm:t>
    </dgm:pt>
    <dgm:pt modelId="{CCF78ECB-E891-4E79-B16B-AC4FAC14AC6B}" type="parTrans" cxnId="{1054E234-779B-4342-9437-2AE60E2AEB2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rgbClr val="0082C8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317 100,4</a:t>
          </a:r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rgbClr val="F05A28"/>
        </a:solidFill>
      </dgm:spPr>
      <dgm:t>
        <a:bodyPr/>
        <a:lstStyle/>
        <a:p>
          <a:r>
            <a:rPr lang="ru-RU" sz="1800" b="1" baseline="0" dirty="0">
              <a:solidFill>
                <a:schemeClr val="tx1"/>
              </a:solidFill>
            </a:rPr>
            <a:t>298 252,7</a:t>
          </a:r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582F25-CD9E-4C65-A7B9-86BBCB368D10}" type="pres">
      <dgm:prSet presAssocID="{A8A3D657-9B10-4707-AB2E-6B93683A15FF}" presName="matrix" presStyleCnt="0"/>
      <dgm:spPr/>
    </dgm:pt>
    <dgm:pt modelId="{EAF6B131-35BE-4BC3-9C12-CFACE5EA6077}" type="pres">
      <dgm:prSet presAssocID="{A8A3D657-9B10-4707-AB2E-6B93683A15FF}" presName="tile1" presStyleLbl="node1" presStyleIdx="0" presStyleCnt="4"/>
      <dgm:spPr/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7CEE2A4-B67D-4F15-BA5C-9B0DD5C10763}" type="pres">
      <dgm:prSet presAssocID="{A8A3D657-9B10-4707-AB2E-6B93683A15FF}" presName="tile2" presStyleLbl="node1" presStyleIdx="1" presStyleCnt="4" custLinFactNeighborX="18367" custLinFactNeighborY="-4482"/>
      <dgm:spPr/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34F6DE1-5F63-4B7A-BE14-3649FA327D1F}" type="pres">
      <dgm:prSet presAssocID="{A8A3D657-9B10-4707-AB2E-6B93683A15FF}" presName="tile3" presStyleLbl="node1" presStyleIdx="2" presStyleCnt="4"/>
      <dgm:spPr/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431174-138C-45D3-965C-467047916CB0}" type="pres">
      <dgm:prSet presAssocID="{A8A3D657-9B10-4707-AB2E-6B93683A15FF}" presName="tile4" presStyleLbl="node1" presStyleIdx="3" presStyleCnt="4"/>
      <dgm:spPr/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F822AB8-FE6F-4CAD-96D2-28277B105333}" type="pres">
      <dgm:prSet presAssocID="{A8A3D657-9B10-4707-AB2E-6B93683A15FF}" presName="centerTile" presStyleLbl="fgShp" presStyleIdx="0" presStyleCnt="1" custScaleX="260262" custScaleY="192583">
        <dgm:presLayoutVars>
          <dgm:chMax val="0"/>
          <dgm:chPref val="0"/>
        </dgm:presLayoutVars>
      </dgm:prSet>
      <dgm:spPr/>
    </dgm:pt>
  </dgm:ptLst>
  <dgm:cxnLst>
    <dgm:cxn modelId="{D311E201-A42F-41AA-8902-90EED2DFE9A0}" type="presOf" srcId="{D8509758-83DB-4C3E-8583-8DEC1689F014}" destId="{97CEE2A4-B67D-4F15-BA5C-9B0DD5C10763}" srcOrd="0" destOrd="0" presId="urn:microsoft.com/office/officeart/2005/8/layout/matrix1"/>
    <dgm:cxn modelId="{4EA9F421-F6F4-4DAF-B059-6A65BD2DAA74}" type="presOf" srcId="{2ACD6EA7-73C1-4936-A577-E17C1041A35C}" destId="{3F11D9CE-BDDD-4EFB-83D1-A9B6F970866B}" srcOrd="1" destOrd="0" presId="urn:microsoft.com/office/officeart/2005/8/layout/matrix1"/>
    <dgm:cxn modelId="{274F5C33-5B31-4E2D-81D7-CFCC5C31AACC}" srcId="{223D976F-F646-423D-B414-166B93246AB8}" destId="{F99A2287-B727-48DC-9DE5-ED7DF9585FD1}" srcOrd="3" destOrd="0" parTransId="{AF06DFC4-9902-454C-89CF-ACEC483C9BF0}" sibTransId="{C96463BB-EE01-4083-8643-4BF25C770176}"/>
    <dgm:cxn modelId="{1054E234-779B-4342-9437-2AE60E2AEB28}" srcId="{223D976F-F646-423D-B414-166B93246AB8}" destId="{D8509758-83DB-4C3E-8583-8DEC1689F014}" srcOrd="1" destOrd="0" parTransId="{CCF78ECB-E891-4E79-B16B-AC4FAC14AC6B}" sibTransId="{40813E8C-44F6-4698-88A9-49C0E7895961}"/>
    <dgm:cxn modelId="{09A5BC5B-E54C-4554-ABB3-14753FC8B3DC}" type="presOf" srcId="{2ACD6EA7-73C1-4936-A577-E17C1041A35C}" destId="{EAF6B131-35BE-4BC3-9C12-CFACE5EA6077}" srcOrd="0" destOrd="0" presId="urn:microsoft.com/office/officeart/2005/8/layout/matrix1"/>
    <dgm:cxn modelId="{DB395F65-E075-4C0D-87A2-7EBF974741A6}" type="presOf" srcId="{F99A2287-B727-48DC-9DE5-ED7DF9585FD1}" destId="{1F431174-138C-45D3-965C-467047916CB0}" srcOrd="0" destOrd="0" presId="urn:microsoft.com/office/officeart/2005/8/layout/matrix1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1E73167D-D26E-4418-9C56-97FFB07EA6FE}" srcId="{223D976F-F646-423D-B414-166B93246AB8}" destId="{4F62A7F1-77D3-480D-A4A4-6AF821D2FBAC}" srcOrd="2" destOrd="0" parTransId="{488F9A42-8798-4348-A04E-C957D89878E5}" sibTransId="{1F2B800B-2C22-47B8-9D04-4189A4BC70CF}"/>
    <dgm:cxn modelId="{5EDC5F92-85F1-45B0-A6E5-7DC08F684C29}" type="presOf" srcId="{4F62A7F1-77D3-480D-A4A4-6AF821D2FBAC}" destId="{34F22DB4-C49E-4890-9EC9-D1B290CDDE74}" srcOrd="1" destOrd="0" presId="urn:microsoft.com/office/officeart/2005/8/layout/matrix1"/>
    <dgm:cxn modelId="{3D1FC19C-E218-4D64-BB5B-38F742468BB8}" type="presOf" srcId="{223D976F-F646-423D-B414-166B93246AB8}" destId="{AF822AB8-FE6F-4CAD-96D2-28277B105333}" srcOrd="0" destOrd="0" presId="urn:microsoft.com/office/officeart/2005/8/layout/matrix1"/>
    <dgm:cxn modelId="{3B85F1AC-80E2-4C54-8442-C7E7F88DC6DB}" type="presOf" srcId="{A8A3D657-9B10-4707-AB2E-6B93683A15FF}" destId="{CD9E5B3A-9B25-4640-A674-3B3B62FB8162}" srcOrd="0" destOrd="0" presId="urn:microsoft.com/office/officeart/2005/8/layout/matrix1"/>
    <dgm:cxn modelId="{A1CA83D1-36F7-4F69-86DD-7E94BB235094}" type="presOf" srcId="{D8509758-83DB-4C3E-8583-8DEC1689F014}" destId="{00685865-1611-4FF2-8056-DDBD6096633C}" srcOrd="1" destOrd="0" presId="urn:microsoft.com/office/officeart/2005/8/layout/matrix1"/>
    <dgm:cxn modelId="{841BB1D9-1689-4153-8480-139208491CB7}" srcId="{223D976F-F646-423D-B414-166B93246AB8}" destId="{D4CFC1D1-8888-44F9-87DD-3C3A3FA48B97}" srcOrd="4" destOrd="0" parTransId="{AD8CF411-91B5-46F2-B757-68156C1CD2F1}" sibTransId="{D1CC585E-E71B-4302-9DE7-7B4B717D28AF}"/>
    <dgm:cxn modelId="{9ED5BEDB-AC48-4216-9450-A12E4CF6C69C}" type="presOf" srcId="{F99A2287-B727-48DC-9DE5-ED7DF9585FD1}" destId="{4DDCDBC5-E290-40B6-9972-D9F8971EF28B}" srcOrd="1" destOrd="0" presId="urn:microsoft.com/office/officeart/2005/8/layout/matrix1"/>
    <dgm:cxn modelId="{B6B29AF7-BE54-44D5-B9C5-C397D67E3283}" type="presOf" srcId="{4F62A7F1-77D3-480D-A4A4-6AF821D2FBAC}" destId="{334F6DE1-5F63-4B7A-BE14-3649FA327D1F}" srcOrd="0" destOrd="0" presId="urn:microsoft.com/office/officeart/2005/8/layout/matrix1"/>
    <dgm:cxn modelId="{37B7695E-9F32-4FB4-96EA-75E794274265}" type="presParOf" srcId="{CD9E5B3A-9B25-4640-A674-3B3B62FB8162}" destId="{BD582F25-CD9E-4C65-A7B9-86BBCB368D10}" srcOrd="0" destOrd="0" presId="urn:microsoft.com/office/officeart/2005/8/layout/matrix1"/>
    <dgm:cxn modelId="{35D585B9-D86D-4E65-BF45-48FF90235030}" type="presParOf" srcId="{BD582F25-CD9E-4C65-A7B9-86BBCB368D10}" destId="{EAF6B131-35BE-4BC3-9C12-CFACE5EA6077}" srcOrd="0" destOrd="0" presId="urn:microsoft.com/office/officeart/2005/8/layout/matrix1"/>
    <dgm:cxn modelId="{5CA48AC8-FFD6-46C8-A478-E54846667C8A}" type="presParOf" srcId="{BD582F25-CD9E-4C65-A7B9-86BBCB368D10}" destId="{3F11D9CE-BDDD-4EFB-83D1-A9B6F970866B}" srcOrd="1" destOrd="0" presId="urn:microsoft.com/office/officeart/2005/8/layout/matrix1"/>
    <dgm:cxn modelId="{2E7E8B72-B474-439F-92D0-6D36A02D5D94}" type="presParOf" srcId="{BD582F25-CD9E-4C65-A7B9-86BBCB368D10}" destId="{97CEE2A4-B67D-4F15-BA5C-9B0DD5C10763}" srcOrd="2" destOrd="0" presId="urn:microsoft.com/office/officeart/2005/8/layout/matrix1"/>
    <dgm:cxn modelId="{085FCB46-79EC-405A-A8CA-DFD28A1A8281}" type="presParOf" srcId="{BD582F25-CD9E-4C65-A7B9-86BBCB368D10}" destId="{00685865-1611-4FF2-8056-DDBD6096633C}" srcOrd="3" destOrd="0" presId="urn:microsoft.com/office/officeart/2005/8/layout/matrix1"/>
    <dgm:cxn modelId="{C770AE20-BEF4-41AA-BB47-5154433B90C0}" type="presParOf" srcId="{BD582F25-CD9E-4C65-A7B9-86BBCB368D10}" destId="{334F6DE1-5F63-4B7A-BE14-3649FA327D1F}" srcOrd="4" destOrd="0" presId="urn:microsoft.com/office/officeart/2005/8/layout/matrix1"/>
    <dgm:cxn modelId="{91CCE816-0B45-4697-9A62-9C34437EB150}" type="presParOf" srcId="{BD582F25-CD9E-4C65-A7B9-86BBCB368D10}" destId="{34F22DB4-C49E-4890-9EC9-D1B290CDDE74}" srcOrd="5" destOrd="0" presId="urn:microsoft.com/office/officeart/2005/8/layout/matrix1"/>
    <dgm:cxn modelId="{414DD41D-F3F5-4836-80F0-44A0CEE05607}" type="presParOf" srcId="{BD582F25-CD9E-4C65-A7B9-86BBCB368D10}" destId="{1F431174-138C-45D3-965C-467047916CB0}" srcOrd="6" destOrd="0" presId="urn:microsoft.com/office/officeart/2005/8/layout/matrix1"/>
    <dgm:cxn modelId="{39D12A89-327E-4309-9C43-4FB19FA56D5A}" type="presParOf" srcId="{BD582F25-CD9E-4C65-A7B9-86BBCB368D10}" destId="{4DDCDBC5-E290-40B6-9972-D9F8971EF28B}" srcOrd="7" destOrd="0" presId="urn:microsoft.com/office/officeart/2005/8/layout/matrix1"/>
    <dgm:cxn modelId="{9A356546-FD29-4ED2-BF4C-4BDB5674E7F8}" type="presParOf" srcId="{CD9E5B3A-9B25-4640-A674-3B3B62FB8162}" destId="{AF822AB8-FE6F-4CAD-96D2-28277B1053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Национальная экономика (91,2%)</a:t>
          </a:r>
          <a:endParaRPr lang="ru-RU" b="1" dirty="0"/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2ACD6EA7-73C1-4936-A577-E17C1041A35C}">
      <dgm:prSet/>
      <dgm:spPr>
        <a:solidFill>
          <a:srgbClr val="0082C8"/>
        </a:solidFill>
      </dgm:spPr>
      <dgm:t>
        <a:bodyPr/>
        <a:lstStyle/>
        <a:p>
          <a:r>
            <a:rPr lang="ru-RU" b="1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b="1" dirty="0"/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rgbClr val="F05A28"/>
        </a:solidFill>
      </dgm:spPr>
      <dgm:t>
        <a:bodyPr/>
        <a:lstStyle/>
        <a:p>
          <a:r>
            <a:rPr lang="ru-RU" sz="1800" b="1" baseline="0" dirty="0">
              <a:solidFill>
                <a:schemeClr val="tx1"/>
              </a:solidFill>
            </a:rPr>
            <a:t>Исполнено</a:t>
          </a:r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rgbClr val="0082C8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35 171,0</a:t>
          </a:r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>
        <a:solidFill>
          <a:srgbClr val="F05A28"/>
        </a:solidFill>
      </dgm:spPr>
      <dgm:t>
        <a:bodyPr/>
        <a:lstStyle/>
        <a:p>
          <a:r>
            <a:rPr lang="ru-RU" b="1" baseline="0" dirty="0">
              <a:solidFill>
                <a:schemeClr val="tx1"/>
              </a:solidFill>
            </a:rPr>
            <a:t>32 076,3</a:t>
          </a:r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582F25-CD9E-4C65-A7B9-86BBCB368D10}" type="pres">
      <dgm:prSet presAssocID="{A8A3D657-9B10-4707-AB2E-6B93683A15FF}" presName="matrix" presStyleCnt="0"/>
      <dgm:spPr/>
    </dgm:pt>
    <dgm:pt modelId="{EAF6B131-35BE-4BC3-9C12-CFACE5EA6077}" type="pres">
      <dgm:prSet presAssocID="{A8A3D657-9B10-4707-AB2E-6B93683A15FF}" presName="tile1" presStyleLbl="node1" presStyleIdx="0" presStyleCnt="4"/>
      <dgm:spPr/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7CEE2A4-B67D-4F15-BA5C-9B0DD5C10763}" type="pres">
      <dgm:prSet presAssocID="{A8A3D657-9B10-4707-AB2E-6B93683A15FF}" presName="tile2" presStyleLbl="node1" presStyleIdx="1" presStyleCnt="4" custLinFactNeighborX="7644" custLinFactNeighborY="-7640"/>
      <dgm:spPr/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34F6DE1-5F63-4B7A-BE14-3649FA327D1F}" type="pres">
      <dgm:prSet presAssocID="{A8A3D657-9B10-4707-AB2E-6B93683A15FF}" presName="tile3" presStyleLbl="node1" presStyleIdx="2" presStyleCnt="4" custScaleX="103296" custLinFactNeighborX="1901" custLinFactNeighborY="-1009"/>
      <dgm:spPr/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431174-138C-45D3-965C-467047916CB0}" type="pres">
      <dgm:prSet presAssocID="{A8A3D657-9B10-4707-AB2E-6B93683A15FF}" presName="tile4" presStyleLbl="node1" presStyleIdx="3" presStyleCnt="4"/>
      <dgm:spPr/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F822AB8-FE6F-4CAD-96D2-28277B105333}" type="pres">
      <dgm:prSet presAssocID="{A8A3D657-9B10-4707-AB2E-6B93683A15FF}" presName="centerTile" presStyleLbl="fgShp" presStyleIdx="0" presStyleCnt="1" custScaleX="260262" custScaleY="192583">
        <dgm:presLayoutVars>
          <dgm:chMax val="0"/>
          <dgm:chPref val="0"/>
        </dgm:presLayoutVars>
      </dgm:prSet>
      <dgm:spPr/>
    </dgm:pt>
  </dgm:ptLst>
  <dgm:cxnLst>
    <dgm:cxn modelId="{274F5C33-5B31-4E2D-81D7-CFCC5C31AACC}" srcId="{223D976F-F646-423D-B414-166B93246AB8}" destId="{F99A2287-B727-48DC-9DE5-ED7DF9585FD1}" srcOrd="2" destOrd="0" parTransId="{AF06DFC4-9902-454C-89CF-ACEC483C9BF0}" sibTransId="{C96463BB-EE01-4083-8643-4BF25C770176}"/>
    <dgm:cxn modelId="{F5F70838-3365-4FA0-9A4B-DD8532A514B5}" type="presOf" srcId="{223D976F-F646-423D-B414-166B93246AB8}" destId="{AF822AB8-FE6F-4CAD-96D2-28277B105333}" srcOrd="0" destOrd="0" presId="urn:microsoft.com/office/officeart/2005/8/layout/matrix1"/>
    <dgm:cxn modelId="{9BDEC73A-3E6E-40E3-BE91-3164E67160AB}" type="presOf" srcId="{2ACD6EA7-73C1-4936-A577-E17C1041A35C}" destId="{EAF6B131-35BE-4BC3-9C12-CFACE5EA6077}" srcOrd="0" destOrd="0" presId="urn:microsoft.com/office/officeart/2005/8/layout/matrix1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C86E726E-A6E1-401A-AA6E-D0673D885147}" type="presOf" srcId="{F99A2287-B727-48DC-9DE5-ED7DF9585FD1}" destId="{34F22DB4-C49E-4890-9EC9-D1B290CDDE74}" srcOrd="1" destOrd="0" presId="urn:microsoft.com/office/officeart/2005/8/layout/matrix1"/>
    <dgm:cxn modelId="{4FF3A470-B553-42CE-91E7-5B0A3F8DCB13}" type="presOf" srcId="{2ACD6EA7-73C1-4936-A577-E17C1041A35C}" destId="{3F11D9CE-BDDD-4EFB-83D1-A9B6F970866B}" srcOrd="1" destOrd="0" presId="urn:microsoft.com/office/officeart/2005/8/layout/matrix1"/>
    <dgm:cxn modelId="{1E73167D-D26E-4418-9C56-97FFB07EA6FE}" srcId="{223D976F-F646-423D-B414-166B93246AB8}" destId="{4F62A7F1-77D3-480D-A4A4-6AF821D2FBAC}" srcOrd="1" destOrd="0" parTransId="{488F9A42-8798-4348-A04E-C957D89878E5}" sibTransId="{1F2B800B-2C22-47B8-9D04-4189A4BC70CF}"/>
    <dgm:cxn modelId="{4B65208F-AA7E-4E25-848E-0BF71A303D40}" type="presOf" srcId="{4F62A7F1-77D3-480D-A4A4-6AF821D2FBAC}" destId="{00685865-1611-4FF2-8056-DDBD6096633C}" srcOrd="1" destOrd="0" presId="urn:microsoft.com/office/officeart/2005/8/layout/matrix1"/>
    <dgm:cxn modelId="{841BB1D9-1689-4153-8480-139208491CB7}" srcId="{223D976F-F646-423D-B414-166B93246AB8}" destId="{D4CFC1D1-8888-44F9-87DD-3C3A3FA48B97}" srcOrd="3" destOrd="0" parTransId="{AD8CF411-91B5-46F2-B757-68156C1CD2F1}" sibTransId="{D1CC585E-E71B-4302-9DE7-7B4B717D28AF}"/>
    <dgm:cxn modelId="{1C3D0AE1-C0B1-433D-87DF-375AEBEEE438}" type="presOf" srcId="{4F62A7F1-77D3-480D-A4A4-6AF821D2FBAC}" destId="{97CEE2A4-B67D-4F15-BA5C-9B0DD5C10763}" srcOrd="0" destOrd="0" presId="urn:microsoft.com/office/officeart/2005/8/layout/matrix1"/>
    <dgm:cxn modelId="{803B3CE7-4777-4394-801D-ADEFDDB25014}" type="presOf" srcId="{A8A3D657-9B10-4707-AB2E-6B93683A15FF}" destId="{CD9E5B3A-9B25-4640-A674-3B3B62FB8162}" srcOrd="0" destOrd="0" presId="urn:microsoft.com/office/officeart/2005/8/layout/matrix1"/>
    <dgm:cxn modelId="{1D7C62F0-E18E-46CC-8818-046EFF381D4E}" type="presOf" srcId="{F99A2287-B727-48DC-9DE5-ED7DF9585FD1}" destId="{334F6DE1-5F63-4B7A-BE14-3649FA327D1F}" srcOrd="0" destOrd="0" presId="urn:microsoft.com/office/officeart/2005/8/layout/matrix1"/>
    <dgm:cxn modelId="{FEF600F7-10C8-4C75-BD3D-03B6C534BB1F}" type="presOf" srcId="{D4CFC1D1-8888-44F9-87DD-3C3A3FA48B97}" destId="{1F431174-138C-45D3-965C-467047916CB0}" srcOrd="0" destOrd="0" presId="urn:microsoft.com/office/officeart/2005/8/layout/matrix1"/>
    <dgm:cxn modelId="{DBB83EFB-6F67-4DBD-ABF8-0CD9B8F0C2AC}" type="presOf" srcId="{D4CFC1D1-8888-44F9-87DD-3C3A3FA48B97}" destId="{4DDCDBC5-E290-40B6-9972-D9F8971EF28B}" srcOrd="1" destOrd="0" presId="urn:microsoft.com/office/officeart/2005/8/layout/matrix1"/>
    <dgm:cxn modelId="{400385ED-F363-437B-872E-0BE00DCF6224}" type="presParOf" srcId="{CD9E5B3A-9B25-4640-A674-3B3B62FB8162}" destId="{BD582F25-CD9E-4C65-A7B9-86BBCB368D10}" srcOrd="0" destOrd="0" presId="urn:microsoft.com/office/officeart/2005/8/layout/matrix1"/>
    <dgm:cxn modelId="{995A0E24-913D-41CE-A9BA-962811A9A785}" type="presParOf" srcId="{BD582F25-CD9E-4C65-A7B9-86BBCB368D10}" destId="{EAF6B131-35BE-4BC3-9C12-CFACE5EA6077}" srcOrd="0" destOrd="0" presId="urn:microsoft.com/office/officeart/2005/8/layout/matrix1"/>
    <dgm:cxn modelId="{7158E205-F11C-4601-A93C-A232E5B881C2}" type="presParOf" srcId="{BD582F25-CD9E-4C65-A7B9-86BBCB368D10}" destId="{3F11D9CE-BDDD-4EFB-83D1-A9B6F970866B}" srcOrd="1" destOrd="0" presId="urn:microsoft.com/office/officeart/2005/8/layout/matrix1"/>
    <dgm:cxn modelId="{A4E31A40-08AA-44A0-A345-FD9564F97F89}" type="presParOf" srcId="{BD582F25-CD9E-4C65-A7B9-86BBCB368D10}" destId="{97CEE2A4-B67D-4F15-BA5C-9B0DD5C10763}" srcOrd="2" destOrd="0" presId="urn:microsoft.com/office/officeart/2005/8/layout/matrix1"/>
    <dgm:cxn modelId="{9A985A03-8EBD-4806-8D48-E0849245651D}" type="presParOf" srcId="{BD582F25-CD9E-4C65-A7B9-86BBCB368D10}" destId="{00685865-1611-4FF2-8056-DDBD6096633C}" srcOrd="3" destOrd="0" presId="urn:microsoft.com/office/officeart/2005/8/layout/matrix1"/>
    <dgm:cxn modelId="{386AB424-BB8B-448E-B313-52A5AB655012}" type="presParOf" srcId="{BD582F25-CD9E-4C65-A7B9-86BBCB368D10}" destId="{334F6DE1-5F63-4B7A-BE14-3649FA327D1F}" srcOrd="4" destOrd="0" presId="urn:microsoft.com/office/officeart/2005/8/layout/matrix1"/>
    <dgm:cxn modelId="{2DD0466C-D7B8-47E3-A18E-D23F4D657D06}" type="presParOf" srcId="{BD582F25-CD9E-4C65-A7B9-86BBCB368D10}" destId="{34F22DB4-C49E-4890-9EC9-D1B290CDDE74}" srcOrd="5" destOrd="0" presId="urn:microsoft.com/office/officeart/2005/8/layout/matrix1"/>
    <dgm:cxn modelId="{99703FC9-5A03-49CF-9769-132039B62381}" type="presParOf" srcId="{BD582F25-CD9E-4C65-A7B9-86BBCB368D10}" destId="{1F431174-138C-45D3-965C-467047916CB0}" srcOrd="6" destOrd="0" presId="urn:microsoft.com/office/officeart/2005/8/layout/matrix1"/>
    <dgm:cxn modelId="{1323CA2F-AB7C-4FBF-B962-87297ECBBE12}" type="presParOf" srcId="{BD582F25-CD9E-4C65-A7B9-86BBCB368D10}" destId="{4DDCDBC5-E290-40B6-9972-D9F8971EF28B}" srcOrd="7" destOrd="0" presId="urn:microsoft.com/office/officeart/2005/8/layout/matrix1"/>
    <dgm:cxn modelId="{AACD3039-2076-4720-98D5-8457CC38292E}" type="presParOf" srcId="{CD9E5B3A-9B25-4640-A674-3B3B62FB8162}" destId="{AF822AB8-FE6F-4CAD-96D2-28277B1053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Другие расходы (94,4%)</a:t>
          </a:r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2ACD6EA7-73C1-4936-A577-E17C1041A35C}">
      <dgm:prSet/>
      <dgm:spPr>
        <a:solidFill>
          <a:srgbClr val="0082C8"/>
        </a:solidFill>
      </dgm:spPr>
      <dgm:t>
        <a:bodyPr/>
        <a:lstStyle/>
        <a:p>
          <a:r>
            <a:rPr lang="ru-RU" b="1" baseline="0" dirty="0">
              <a:solidFill>
                <a:schemeClr val="tx1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baseline="0" dirty="0">
            <a:solidFill>
              <a:schemeClr val="tx1"/>
            </a:solidFill>
          </a:endParaRPr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rgbClr val="F05A28"/>
        </a:solidFill>
      </dgm:spPr>
      <dgm:t>
        <a:bodyPr/>
        <a:lstStyle/>
        <a:p>
          <a:r>
            <a:rPr lang="ru-RU" sz="1800" b="1" baseline="0" dirty="0">
              <a:solidFill>
                <a:schemeClr val="tx1"/>
              </a:solidFill>
            </a:rPr>
            <a:t>Исполнено</a:t>
          </a:r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rgbClr val="0082C8"/>
        </a:solidFill>
      </dgm:spPr>
      <dgm:t>
        <a:bodyPr/>
        <a:lstStyle/>
        <a:p>
          <a:r>
            <a:rPr lang="ru-RU" sz="1800" b="1" baseline="0" dirty="0">
              <a:solidFill>
                <a:schemeClr val="tx1"/>
              </a:solidFill>
            </a:rPr>
            <a:t>13 585,9</a:t>
          </a:r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>
        <a:solidFill>
          <a:srgbClr val="F05A28"/>
        </a:solidFill>
      </dgm:spPr>
      <dgm:t>
        <a:bodyPr/>
        <a:lstStyle/>
        <a:p>
          <a:r>
            <a:rPr lang="ru-RU" b="1" baseline="0" dirty="0">
              <a:solidFill>
                <a:schemeClr val="tx1"/>
              </a:solidFill>
            </a:rPr>
            <a:t>12 820,9</a:t>
          </a:r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582F25-CD9E-4C65-A7B9-86BBCB368D10}" type="pres">
      <dgm:prSet presAssocID="{A8A3D657-9B10-4707-AB2E-6B93683A15FF}" presName="matrix" presStyleCnt="0"/>
      <dgm:spPr/>
    </dgm:pt>
    <dgm:pt modelId="{EAF6B131-35BE-4BC3-9C12-CFACE5EA6077}" type="pres">
      <dgm:prSet presAssocID="{A8A3D657-9B10-4707-AB2E-6B93683A15FF}" presName="tile1" presStyleLbl="node1" presStyleIdx="0" presStyleCnt="4"/>
      <dgm:spPr/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7CEE2A4-B67D-4F15-BA5C-9B0DD5C10763}" type="pres">
      <dgm:prSet presAssocID="{A8A3D657-9B10-4707-AB2E-6B93683A15FF}" presName="tile2" presStyleLbl="node1" presStyleIdx="1" presStyleCnt="4" custLinFactX="34300" custLinFactNeighborX="100000" custLinFactNeighborY="-34711"/>
      <dgm:spPr/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34F6DE1-5F63-4B7A-BE14-3649FA327D1F}" type="pres">
      <dgm:prSet presAssocID="{A8A3D657-9B10-4707-AB2E-6B93683A15FF}" presName="tile3" presStyleLbl="node1" presStyleIdx="2" presStyleCnt="4"/>
      <dgm:spPr/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431174-138C-45D3-965C-467047916CB0}" type="pres">
      <dgm:prSet presAssocID="{A8A3D657-9B10-4707-AB2E-6B93683A15FF}" presName="tile4" presStyleLbl="node1" presStyleIdx="3" presStyleCnt="4"/>
      <dgm:spPr/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F822AB8-FE6F-4CAD-96D2-28277B105333}" type="pres">
      <dgm:prSet presAssocID="{A8A3D657-9B10-4707-AB2E-6B93683A15FF}" presName="centerTile" presStyleLbl="fgShp" presStyleIdx="0" presStyleCnt="1" custScaleX="260262" custScaleY="192583">
        <dgm:presLayoutVars>
          <dgm:chMax val="0"/>
          <dgm:chPref val="0"/>
        </dgm:presLayoutVars>
      </dgm:prSet>
      <dgm:spPr/>
    </dgm:pt>
  </dgm:ptLst>
  <dgm:cxnLst>
    <dgm:cxn modelId="{3F94AF01-E25B-4456-88B7-C975919D4ADF}" type="presOf" srcId="{A8A3D657-9B10-4707-AB2E-6B93683A15FF}" destId="{CD9E5B3A-9B25-4640-A674-3B3B62FB8162}" srcOrd="0" destOrd="0" presId="urn:microsoft.com/office/officeart/2005/8/layout/matrix1"/>
    <dgm:cxn modelId="{274F5C33-5B31-4E2D-81D7-CFCC5C31AACC}" srcId="{223D976F-F646-423D-B414-166B93246AB8}" destId="{F99A2287-B727-48DC-9DE5-ED7DF9585FD1}" srcOrd="2" destOrd="0" parTransId="{AF06DFC4-9902-454C-89CF-ACEC483C9BF0}" sibTransId="{C96463BB-EE01-4083-8643-4BF25C770176}"/>
    <dgm:cxn modelId="{B3A2803B-5B52-4BDD-900F-85936EA419BC}" type="presOf" srcId="{F99A2287-B727-48DC-9DE5-ED7DF9585FD1}" destId="{334F6DE1-5F63-4B7A-BE14-3649FA327D1F}" srcOrd="0" destOrd="0" presId="urn:microsoft.com/office/officeart/2005/8/layout/matrix1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E7522753-0ECB-47B6-BAB0-BEB9215A0D4E}" type="presOf" srcId="{223D976F-F646-423D-B414-166B93246AB8}" destId="{AF822AB8-FE6F-4CAD-96D2-28277B105333}" srcOrd="0" destOrd="0" presId="urn:microsoft.com/office/officeart/2005/8/layout/matrix1"/>
    <dgm:cxn modelId="{8AB0DC54-DA31-405B-8366-86C3ACACEBFF}" type="presOf" srcId="{2ACD6EA7-73C1-4936-A577-E17C1041A35C}" destId="{3F11D9CE-BDDD-4EFB-83D1-A9B6F970866B}" srcOrd="1" destOrd="0" presId="urn:microsoft.com/office/officeart/2005/8/layout/matrix1"/>
    <dgm:cxn modelId="{6B392A76-40AE-4101-B905-8FF40AF930DF}" type="presOf" srcId="{4F62A7F1-77D3-480D-A4A4-6AF821D2FBAC}" destId="{00685865-1611-4FF2-8056-DDBD6096633C}" srcOrd="1" destOrd="0" presId="urn:microsoft.com/office/officeart/2005/8/layout/matrix1"/>
    <dgm:cxn modelId="{C0DA537C-9776-4398-9E51-A5FF0C05B4A8}" type="presOf" srcId="{D4CFC1D1-8888-44F9-87DD-3C3A3FA48B97}" destId="{4DDCDBC5-E290-40B6-9972-D9F8971EF28B}" srcOrd="1" destOrd="0" presId="urn:microsoft.com/office/officeart/2005/8/layout/matrix1"/>
    <dgm:cxn modelId="{1E73167D-D26E-4418-9C56-97FFB07EA6FE}" srcId="{223D976F-F646-423D-B414-166B93246AB8}" destId="{4F62A7F1-77D3-480D-A4A4-6AF821D2FBAC}" srcOrd="1" destOrd="0" parTransId="{488F9A42-8798-4348-A04E-C957D89878E5}" sibTransId="{1F2B800B-2C22-47B8-9D04-4189A4BC70CF}"/>
    <dgm:cxn modelId="{9D711AAD-E404-43C3-A139-EDB44D0151D5}" type="presOf" srcId="{4F62A7F1-77D3-480D-A4A4-6AF821D2FBAC}" destId="{97CEE2A4-B67D-4F15-BA5C-9B0DD5C10763}" srcOrd="0" destOrd="0" presId="urn:microsoft.com/office/officeart/2005/8/layout/matrix1"/>
    <dgm:cxn modelId="{3B5235BB-47C4-4E33-B80D-B6695A407A69}" type="presOf" srcId="{2ACD6EA7-73C1-4936-A577-E17C1041A35C}" destId="{EAF6B131-35BE-4BC3-9C12-CFACE5EA6077}" srcOrd="0" destOrd="0" presId="urn:microsoft.com/office/officeart/2005/8/layout/matrix1"/>
    <dgm:cxn modelId="{841BB1D9-1689-4153-8480-139208491CB7}" srcId="{223D976F-F646-423D-B414-166B93246AB8}" destId="{D4CFC1D1-8888-44F9-87DD-3C3A3FA48B97}" srcOrd="3" destOrd="0" parTransId="{AD8CF411-91B5-46F2-B757-68156C1CD2F1}" sibTransId="{D1CC585E-E71B-4302-9DE7-7B4B717D28AF}"/>
    <dgm:cxn modelId="{5957CCEB-ECC1-426B-B495-E63E1230E3BB}" type="presOf" srcId="{F99A2287-B727-48DC-9DE5-ED7DF9585FD1}" destId="{34F22DB4-C49E-4890-9EC9-D1B290CDDE74}" srcOrd="1" destOrd="0" presId="urn:microsoft.com/office/officeart/2005/8/layout/matrix1"/>
    <dgm:cxn modelId="{18AC99ED-9FD6-4B82-80C4-21450D60D8E1}" type="presOf" srcId="{D4CFC1D1-8888-44F9-87DD-3C3A3FA48B97}" destId="{1F431174-138C-45D3-965C-467047916CB0}" srcOrd="0" destOrd="0" presId="urn:microsoft.com/office/officeart/2005/8/layout/matrix1"/>
    <dgm:cxn modelId="{8815EA0F-AA87-4736-9306-189D7A5049F1}" type="presParOf" srcId="{CD9E5B3A-9B25-4640-A674-3B3B62FB8162}" destId="{BD582F25-CD9E-4C65-A7B9-86BBCB368D10}" srcOrd="0" destOrd="0" presId="urn:microsoft.com/office/officeart/2005/8/layout/matrix1"/>
    <dgm:cxn modelId="{844EB3B0-6C64-4002-B55C-0B4ED591BBA9}" type="presParOf" srcId="{BD582F25-CD9E-4C65-A7B9-86BBCB368D10}" destId="{EAF6B131-35BE-4BC3-9C12-CFACE5EA6077}" srcOrd="0" destOrd="0" presId="urn:microsoft.com/office/officeart/2005/8/layout/matrix1"/>
    <dgm:cxn modelId="{1C98E62F-ADB4-4285-9496-9BCE51B737F2}" type="presParOf" srcId="{BD582F25-CD9E-4C65-A7B9-86BBCB368D10}" destId="{3F11D9CE-BDDD-4EFB-83D1-A9B6F970866B}" srcOrd="1" destOrd="0" presId="urn:microsoft.com/office/officeart/2005/8/layout/matrix1"/>
    <dgm:cxn modelId="{53603A27-98AC-4FC4-ACB5-FA1F2FBE7C89}" type="presParOf" srcId="{BD582F25-CD9E-4C65-A7B9-86BBCB368D10}" destId="{97CEE2A4-B67D-4F15-BA5C-9B0DD5C10763}" srcOrd="2" destOrd="0" presId="urn:microsoft.com/office/officeart/2005/8/layout/matrix1"/>
    <dgm:cxn modelId="{0EC6CEF7-3D7D-4643-8516-6DD49A69947F}" type="presParOf" srcId="{BD582F25-CD9E-4C65-A7B9-86BBCB368D10}" destId="{00685865-1611-4FF2-8056-DDBD6096633C}" srcOrd="3" destOrd="0" presId="urn:microsoft.com/office/officeart/2005/8/layout/matrix1"/>
    <dgm:cxn modelId="{24E9B744-0AB5-4ACC-811D-8F470E4CB7E5}" type="presParOf" srcId="{BD582F25-CD9E-4C65-A7B9-86BBCB368D10}" destId="{334F6DE1-5F63-4B7A-BE14-3649FA327D1F}" srcOrd="4" destOrd="0" presId="urn:microsoft.com/office/officeart/2005/8/layout/matrix1"/>
    <dgm:cxn modelId="{791AF86C-F251-4503-8EDF-98012FAE6EA3}" type="presParOf" srcId="{BD582F25-CD9E-4C65-A7B9-86BBCB368D10}" destId="{34F22DB4-C49E-4890-9EC9-D1B290CDDE74}" srcOrd="5" destOrd="0" presId="urn:microsoft.com/office/officeart/2005/8/layout/matrix1"/>
    <dgm:cxn modelId="{7B79E153-03E5-4136-9440-76B6FFAD7E28}" type="presParOf" srcId="{BD582F25-CD9E-4C65-A7B9-86BBCB368D10}" destId="{1F431174-138C-45D3-965C-467047916CB0}" srcOrd="6" destOrd="0" presId="urn:microsoft.com/office/officeart/2005/8/layout/matrix1"/>
    <dgm:cxn modelId="{EC8D7ED6-BA1B-4493-9C2E-0C08014D465B}" type="presParOf" srcId="{BD582F25-CD9E-4C65-A7B9-86BBCB368D10}" destId="{4DDCDBC5-E290-40B6-9972-D9F8971EF28B}" srcOrd="7" destOrd="0" presId="urn:microsoft.com/office/officeart/2005/8/layout/matrix1"/>
    <dgm:cxn modelId="{70EAB3F9-D5FE-4D42-9C07-4F7E411CF028}" type="presParOf" srcId="{CD9E5B3A-9B25-4640-A674-3B3B62FB8162}" destId="{AF822AB8-FE6F-4CAD-96D2-28277B1053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Культура, кинематография (99,5%)</a:t>
          </a:r>
          <a:endParaRPr lang="ru-RU" b="1" dirty="0"/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2ACD6EA7-73C1-4936-A577-E17C1041A35C}">
      <dgm:prSet/>
      <dgm:spPr>
        <a:solidFill>
          <a:srgbClr val="0082C8"/>
        </a:solidFill>
      </dgm:spPr>
      <dgm:t>
        <a:bodyPr/>
        <a:lstStyle/>
        <a:p>
          <a:r>
            <a:rPr lang="ru-RU" b="1" baseline="0" dirty="0">
              <a:solidFill>
                <a:schemeClr val="tx1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b="1" baseline="0" dirty="0">
            <a:solidFill>
              <a:schemeClr val="tx1"/>
            </a:solidFill>
          </a:endParaRPr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rgbClr val="F05A28"/>
        </a:solidFill>
      </dgm:spPr>
      <dgm:t>
        <a:bodyPr/>
        <a:lstStyle/>
        <a:p>
          <a:r>
            <a:rPr lang="ru-RU" sz="1800" b="1" baseline="0" dirty="0">
              <a:solidFill>
                <a:schemeClr val="tx1"/>
              </a:solidFill>
            </a:rPr>
            <a:t>Исполнено</a:t>
          </a:r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rgbClr val="0082C8"/>
        </a:solidFill>
      </dgm:spPr>
      <dgm:t>
        <a:bodyPr/>
        <a:lstStyle/>
        <a:p>
          <a:r>
            <a:rPr lang="ru-RU" sz="1800" b="1" baseline="0" dirty="0">
              <a:solidFill>
                <a:schemeClr val="tx1"/>
              </a:solidFill>
            </a:rPr>
            <a:t>13 923,6</a:t>
          </a:r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>
        <a:solidFill>
          <a:srgbClr val="F05A28"/>
        </a:solidFill>
      </dgm:spPr>
      <dgm:t>
        <a:bodyPr/>
        <a:lstStyle/>
        <a:p>
          <a:r>
            <a:rPr lang="ru-RU" b="1" baseline="0" dirty="0">
              <a:solidFill>
                <a:schemeClr val="tx1"/>
              </a:solidFill>
            </a:rPr>
            <a:t>13 856,9</a:t>
          </a:r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582F25-CD9E-4C65-A7B9-86BBCB368D10}" type="pres">
      <dgm:prSet presAssocID="{A8A3D657-9B10-4707-AB2E-6B93683A15FF}" presName="matrix" presStyleCnt="0"/>
      <dgm:spPr/>
    </dgm:pt>
    <dgm:pt modelId="{EAF6B131-35BE-4BC3-9C12-CFACE5EA6077}" type="pres">
      <dgm:prSet presAssocID="{A8A3D657-9B10-4707-AB2E-6B93683A15FF}" presName="tile1" presStyleLbl="node1" presStyleIdx="0" presStyleCnt="4"/>
      <dgm:spPr/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7CEE2A4-B67D-4F15-BA5C-9B0DD5C10763}" type="pres">
      <dgm:prSet presAssocID="{A8A3D657-9B10-4707-AB2E-6B93683A15FF}" presName="tile2" presStyleLbl="node1" presStyleIdx="1" presStyleCnt="4" custLinFactNeighborX="7644" custLinFactNeighborY="-7640"/>
      <dgm:spPr/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34F6DE1-5F63-4B7A-BE14-3649FA327D1F}" type="pres">
      <dgm:prSet presAssocID="{A8A3D657-9B10-4707-AB2E-6B93683A15FF}" presName="tile3" presStyleLbl="node1" presStyleIdx="2" presStyleCnt="4"/>
      <dgm:spPr/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431174-138C-45D3-965C-467047916CB0}" type="pres">
      <dgm:prSet presAssocID="{A8A3D657-9B10-4707-AB2E-6B93683A15FF}" presName="tile4" presStyleLbl="node1" presStyleIdx="3" presStyleCnt="4" custLinFactNeighborY="3543"/>
      <dgm:spPr/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F822AB8-FE6F-4CAD-96D2-28277B105333}" type="pres">
      <dgm:prSet presAssocID="{A8A3D657-9B10-4707-AB2E-6B93683A15FF}" presName="centerTile" presStyleLbl="fgShp" presStyleIdx="0" presStyleCnt="1" custScaleX="260262" custScaleY="192583">
        <dgm:presLayoutVars>
          <dgm:chMax val="0"/>
          <dgm:chPref val="0"/>
        </dgm:presLayoutVars>
      </dgm:prSet>
      <dgm:spPr/>
    </dgm:pt>
  </dgm:ptLst>
  <dgm:cxnLst>
    <dgm:cxn modelId="{F713150C-64FA-4F5F-95BA-E18028202D71}" type="presOf" srcId="{2ACD6EA7-73C1-4936-A577-E17C1041A35C}" destId="{EAF6B131-35BE-4BC3-9C12-CFACE5EA6077}" srcOrd="0" destOrd="0" presId="urn:microsoft.com/office/officeart/2005/8/layout/matrix1"/>
    <dgm:cxn modelId="{ABA2D918-43D8-4E6F-9D7C-9ECE120344AD}" type="presOf" srcId="{2ACD6EA7-73C1-4936-A577-E17C1041A35C}" destId="{3F11D9CE-BDDD-4EFB-83D1-A9B6F970866B}" srcOrd="1" destOrd="0" presId="urn:microsoft.com/office/officeart/2005/8/layout/matrix1"/>
    <dgm:cxn modelId="{C9031030-731C-4AA7-B0AF-0463317624DE}" type="presOf" srcId="{F99A2287-B727-48DC-9DE5-ED7DF9585FD1}" destId="{334F6DE1-5F63-4B7A-BE14-3649FA327D1F}" srcOrd="0" destOrd="0" presId="urn:microsoft.com/office/officeart/2005/8/layout/matrix1"/>
    <dgm:cxn modelId="{274F5C33-5B31-4E2D-81D7-CFCC5C31AACC}" srcId="{223D976F-F646-423D-B414-166B93246AB8}" destId="{F99A2287-B727-48DC-9DE5-ED7DF9585FD1}" srcOrd="2" destOrd="0" parTransId="{AF06DFC4-9902-454C-89CF-ACEC483C9BF0}" sibTransId="{C96463BB-EE01-4083-8643-4BF25C770176}"/>
    <dgm:cxn modelId="{AB97F736-E139-4FEC-A55A-A772866EFDDF}" type="presOf" srcId="{4F62A7F1-77D3-480D-A4A4-6AF821D2FBAC}" destId="{00685865-1611-4FF2-8056-DDBD6096633C}" srcOrd="1" destOrd="0" presId="urn:microsoft.com/office/officeart/2005/8/layout/matrix1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EF28A668-259C-4C60-ADC0-E36242300BFE}" type="presOf" srcId="{F99A2287-B727-48DC-9DE5-ED7DF9585FD1}" destId="{34F22DB4-C49E-4890-9EC9-D1B290CDDE74}" srcOrd="1" destOrd="0" presId="urn:microsoft.com/office/officeart/2005/8/layout/matrix1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CA5B396D-2C8E-4DEC-9C82-AD1811950AA5}" type="presOf" srcId="{D4CFC1D1-8888-44F9-87DD-3C3A3FA48B97}" destId="{4DDCDBC5-E290-40B6-9972-D9F8971EF28B}" srcOrd="1" destOrd="0" presId="urn:microsoft.com/office/officeart/2005/8/layout/matrix1"/>
    <dgm:cxn modelId="{1E73167D-D26E-4418-9C56-97FFB07EA6FE}" srcId="{223D976F-F646-423D-B414-166B93246AB8}" destId="{4F62A7F1-77D3-480D-A4A4-6AF821D2FBAC}" srcOrd="1" destOrd="0" parTransId="{488F9A42-8798-4348-A04E-C957D89878E5}" sibTransId="{1F2B800B-2C22-47B8-9D04-4189A4BC70CF}"/>
    <dgm:cxn modelId="{76CA7695-8D25-414C-B549-037A6AC2F3D5}" type="presOf" srcId="{D4CFC1D1-8888-44F9-87DD-3C3A3FA48B97}" destId="{1F431174-138C-45D3-965C-467047916CB0}" srcOrd="0" destOrd="0" presId="urn:microsoft.com/office/officeart/2005/8/layout/matrix1"/>
    <dgm:cxn modelId="{A06F37AF-98FA-4227-AF4E-805BB4FD9A2E}" type="presOf" srcId="{4F62A7F1-77D3-480D-A4A4-6AF821D2FBAC}" destId="{97CEE2A4-B67D-4F15-BA5C-9B0DD5C10763}" srcOrd="0" destOrd="0" presId="urn:microsoft.com/office/officeart/2005/8/layout/matrix1"/>
    <dgm:cxn modelId="{F8BE26B6-CB38-487C-8A6E-9E73FD561EC0}" type="presOf" srcId="{A8A3D657-9B10-4707-AB2E-6B93683A15FF}" destId="{CD9E5B3A-9B25-4640-A674-3B3B62FB8162}" srcOrd="0" destOrd="0" presId="urn:microsoft.com/office/officeart/2005/8/layout/matrix1"/>
    <dgm:cxn modelId="{841BB1D9-1689-4153-8480-139208491CB7}" srcId="{223D976F-F646-423D-B414-166B93246AB8}" destId="{D4CFC1D1-8888-44F9-87DD-3C3A3FA48B97}" srcOrd="3" destOrd="0" parTransId="{AD8CF411-91B5-46F2-B757-68156C1CD2F1}" sibTransId="{D1CC585E-E71B-4302-9DE7-7B4B717D28AF}"/>
    <dgm:cxn modelId="{4308C9F8-7CCF-42CC-949C-EF1BDE148115}" type="presOf" srcId="{223D976F-F646-423D-B414-166B93246AB8}" destId="{AF822AB8-FE6F-4CAD-96D2-28277B105333}" srcOrd="0" destOrd="0" presId="urn:microsoft.com/office/officeart/2005/8/layout/matrix1"/>
    <dgm:cxn modelId="{D68326B0-709C-4541-8292-2690B1D93B07}" type="presParOf" srcId="{CD9E5B3A-9B25-4640-A674-3B3B62FB8162}" destId="{BD582F25-CD9E-4C65-A7B9-86BBCB368D10}" srcOrd="0" destOrd="0" presId="urn:microsoft.com/office/officeart/2005/8/layout/matrix1"/>
    <dgm:cxn modelId="{400FC6E5-79DB-4290-A650-E9A9AD0162EA}" type="presParOf" srcId="{BD582F25-CD9E-4C65-A7B9-86BBCB368D10}" destId="{EAF6B131-35BE-4BC3-9C12-CFACE5EA6077}" srcOrd="0" destOrd="0" presId="urn:microsoft.com/office/officeart/2005/8/layout/matrix1"/>
    <dgm:cxn modelId="{5D9E8EC3-F9CA-4ABC-A39E-6E96741BFD5F}" type="presParOf" srcId="{BD582F25-CD9E-4C65-A7B9-86BBCB368D10}" destId="{3F11D9CE-BDDD-4EFB-83D1-A9B6F970866B}" srcOrd="1" destOrd="0" presId="urn:microsoft.com/office/officeart/2005/8/layout/matrix1"/>
    <dgm:cxn modelId="{1AB2B1FA-23F7-481A-A407-C4AAC2146BBB}" type="presParOf" srcId="{BD582F25-CD9E-4C65-A7B9-86BBCB368D10}" destId="{97CEE2A4-B67D-4F15-BA5C-9B0DD5C10763}" srcOrd="2" destOrd="0" presId="urn:microsoft.com/office/officeart/2005/8/layout/matrix1"/>
    <dgm:cxn modelId="{82199EC4-1EA0-4198-8FE8-338B54E6749E}" type="presParOf" srcId="{BD582F25-CD9E-4C65-A7B9-86BBCB368D10}" destId="{00685865-1611-4FF2-8056-DDBD6096633C}" srcOrd="3" destOrd="0" presId="urn:microsoft.com/office/officeart/2005/8/layout/matrix1"/>
    <dgm:cxn modelId="{B1332BFF-6BC5-48B1-92F9-B42843E8F546}" type="presParOf" srcId="{BD582F25-CD9E-4C65-A7B9-86BBCB368D10}" destId="{334F6DE1-5F63-4B7A-BE14-3649FA327D1F}" srcOrd="4" destOrd="0" presId="urn:microsoft.com/office/officeart/2005/8/layout/matrix1"/>
    <dgm:cxn modelId="{7D4799F0-7B94-4572-B3B0-8AA793913330}" type="presParOf" srcId="{BD582F25-CD9E-4C65-A7B9-86BBCB368D10}" destId="{34F22DB4-C49E-4890-9EC9-D1B290CDDE74}" srcOrd="5" destOrd="0" presId="urn:microsoft.com/office/officeart/2005/8/layout/matrix1"/>
    <dgm:cxn modelId="{C17D31AE-AE81-4CED-AD56-489562EF6184}" type="presParOf" srcId="{BD582F25-CD9E-4C65-A7B9-86BBCB368D10}" destId="{1F431174-138C-45D3-965C-467047916CB0}" srcOrd="6" destOrd="0" presId="urn:microsoft.com/office/officeart/2005/8/layout/matrix1"/>
    <dgm:cxn modelId="{3E860FC6-3FCE-4457-8D16-797F336E2D3E}" type="presParOf" srcId="{BD582F25-CD9E-4C65-A7B9-86BBCB368D10}" destId="{4DDCDBC5-E290-40B6-9972-D9F8971EF28B}" srcOrd="7" destOrd="0" presId="urn:microsoft.com/office/officeart/2005/8/layout/matrix1"/>
    <dgm:cxn modelId="{9BA85D7F-40A3-4848-B9E8-8D5D98CF74D8}" type="presParOf" srcId="{CD9E5B3A-9B25-4640-A674-3B3B62FB8162}" destId="{AF822AB8-FE6F-4CAD-96D2-28277B1053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Общегосударственные вопросы (90,8%)</a:t>
          </a:r>
          <a:endParaRPr lang="ru-RU" b="1" dirty="0"/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2ACD6EA7-73C1-4936-A577-E17C1041A35C}">
      <dgm:prSet/>
      <dgm:spPr>
        <a:solidFill>
          <a:srgbClr val="0082C8"/>
        </a:solidFill>
        <a:scene3d>
          <a:camera prst="orthographicFront"/>
          <a:lightRig rig="glow" dir="t"/>
        </a:scene3d>
        <a:sp3d/>
      </dgm:spPr>
      <dgm:t>
        <a:bodyPr/>
        <a:lstStyle/>
        <a:p>
          <a:r>
            <a:rPr lang="ru-RU" b="1" dirty="0">
              <a:solidFill>
                <a:schemeClr val="tx1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b="1" dirty="0">
            <a:solidFill>
              <a:schemeClr val="tx1"/>
            </a:solidFill>
          </a:endParaRPr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rgbClr val="F05A28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Исполнено</a:t>
          </a:r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rgbClr val="0082C8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11 906,4</a:t>
          </a:r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>
        <a:solidFill>
          <a:srgbClr val="F05A28"/>
        </a:solidFill>
      </dgm:spPr>
      <dgm:t>
        <a:bodyPr/>
        <a:lstStyle/>
        <a:p>
          <a:r>
            <a:rPr lang="ru-RU" b="1" baseline="0" dirty="0">
              <a:solidFill>
                <a:schemeClr val="tx1"/>
              </a:solidFill>
            </a:rPr>
            <a:t>10 812,8</a:t>
          </a:r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582F25-CD9E-4C65-A7B9-86BBCB368D10}" type="pres">
      <dgm:prSet presAssocID="{A8A3D657-9B10-4707-AB2E-6B93683A15FF}" presName="matrix" presStyleCnt="0"/>
      <dgm:spPr/>
    </dgm:pt>
    <dgm:pt modelId="{EAF6B131-35BE-4BC3-9C12-CFACE5EA6077}" type="pres">
      <dgm:prSet presAssocID="{A8A3D657-9B10-4707-AB2E-6B93683A15FF}" presName="tile1" presStyleLbl="node1" presStyleIdx="0" presStyleCnt="4"/>
      <dgm:spPr/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7CEE2A4-B67D-4F15-BA5C-9B0DD5C10763}" type="pres">
      <dgm:prSet presAssocID="{A8A3D657-9B10-4707-AB2E-6B93683A15FF}" presName="tile2" presStyleLbl="node1" presStyleIdx="1" presStyleCnt="4" custLinFactNeighborX="7644" custLinFactNeighborY="-7640"/>
      <dgm:spPr/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34F6DE1-5F63-4B7A-BE14-3649FA327D1F}" type="pres">
      <dgm:prSet presAssocID="{A8A3D657-9B10-4707-AB2E-6B93683A15FF}" presName="tile3" presStyleLbl="node1" presStyleIdx="2" presStyleCnt="4"/>
      <dgm:spPr/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431174-138C-45D3-965C-467047916CB0}" type="pres">
      <dgm:prSet presAssocID="{A8A3D657-9B10-4707-AB2E-6B93683A15FF}" presName="tile4" presStyleLbl="node1" presStyleIdx="3" presStyleCnt="4"/>
      <dgm:spPr/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F822AB8-FE6F-4CAD-96D2-28277B105333}" type="pres">
      <dgm:prSet presAssocID="{A8A3D657-9B10-4707-AB2E-6B93683A15FF}" presName="centerTile" presStyleLbl="fgShp" presStyleIdx="0" presStyleCnt="1" custScaleX="260262" custScaleY="192583">
        <dgm:presLayoutVars>
          <dgm:chMax val="0"/>
          <dgm:chPref val="0"/>
        </dgm:presLayoutVars>
      </dgm:prSet>
      <dgm:spPr/>
    </dgm:pt>
  </dgm:ptLst>
  <dgm:cxnLst>
    <dgm:cxn modelId="{1FE27216-226A-405B-80C2-938ABADDF873}" type="presOf" srcId="{4F62A7F1-77D3-480D-A4A4-6AF821D2FBAC}" destId="{97CEE2A4-B67D-4F15-BA5C-9B0DD5C10763}" srcOrd="0" destOrd="0" presId="urn:microsoft.com/office/officeart/2005/8/layout/matrix1"/>
    <dgm:cxn modelId="{13BA3C30-5DD1-425C-83DD-62F450379E84}" type="presOf" srcId="{2ACD6EA7-73C1-4936-A577-E17C1041A35C}" destId="{3F11D9CE-BDDD-4EFB-83D1-A9B6F970866B}" srcOrd="1" destOrd="0" presId="urn:microsoft.com/office/officeart/2005/8/layout/matrix1"/>
    <dgm:cxn modelId="{274F5C33-5B31-4E2D-81D7-CFCC5C31AACC}" srcId="{223D976F-F646-423D-B414-166B93246AB8}" destId="{F99A2287-B727-48DC-9DE5-ED7DF9585FD1}" srcOrd="2" destOrd="0" parTransId="{AF06DFC4-9902-454C-89CF-ACEC483C9BF0}" sibTransId="{C96463BB-EE01-4083-8643-4BF25C770176}"/>
    <dgm:cxn modelId="{776A9F45-5FCB-428A-99BE-8B55B65D0B37}" type="presOf" srcId="{A8A3D657-9B10-4707-AB2E-6B93683A15FF}" destId="{CD9E5B3A-9B25-4640-A674-3B3B62FB8162}" srcOrd="0" destOrd="0" presId="urn:microsoft.com/office/officeart/2005/8/layout/matrix1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1E73167D-D26E-4418-9C56-97FFB07EA6FE}" srcId="{223D976F-F646-423D-B414-166B93246AB8}" destId="{4F62A7F1-77D3-480D-A4A4-6AF821D2FBAC}" srcOrd="1" destOrd="0" parTransId="{488F9A42-8798-4348-A04E-C957D89878E5}" sibTransId="{1F2B800B-2C22-47B8-9D04-4189A4BC70CF}"/>
    <dgm:cxn modelId="{E0DF4D88-7608-4D78-8E65-9075CB5261F5}" type="presOf" srcId="{D4CFC1D1-8888-44F9-87DD-3C3A3FA48B97}" destId="{1F431174-138C-45D3-965C-467047916CB0}" srcOrd="0" destOrd="0" presId="urn:microsoft.com/office/officeart/2005/8/layout/matrix1"/>
    <dgm:cxn modelId="{46FAAA88-3DA0-4C18-A1E5-F6815AD71B2C}" type="presOf" srcId="{F99A2287-B727-48DC-9DE5-ED7DF9585FD1}" destId="{34F22DB4-C49E-4890-9EC9-D1B290CDDE74}" srcOrd="1" destOrd="0" presId="urn:microsoft.com/office/officeart/2005/8/layout/matrix1"/>
    <dgm:cxn modelId="{A87995BC-054E-4F71-AE38-0C8B3239B7C6}" type="presOf" srcId="{4F62A7F1-77D3-480D-A4A4-6AF821D2FBAC}" destId="{00685865-1611-4FF2-8056-DDBD6096633C}" srcOrd="1" destOrd="0" presId="urn:microsoft.com/office/officeart/2005/8/layout/matrix1"/>
    <dgm:cxn modelId="{A54151C2-F212-4C34-987A-B8C1E2A4310A}" type="presOf" srcId="{F99A2287-B727-48DC-9DE5-ED7DF9585FD1}" destId="{334F6DE1-5F63-4B7A-BE14-3649FA327D1F}" srcOrd="0" destOrd="0" presId="urn:microsoft.com/office/officeart/2005/8/layout/matrix1"/>
    <dgm:cxn modelId="{8623DECC-D25E-472F-A94F-E14B2BD08D7B}" type="presOf" srcId="{2ACD6EA7-73C1-4936-A577-E17C1041A35C}" destId="{EAF6B131-35BE-4BC3-9C12-CFACE5EA6077}" srcOrd="0" destOrd="0" presId="urn:microsoft.com/office/officeart/2005/8/layout/matrix1"/>
    <dgm:cxn modelId="{B0F049D6-FD32-4B23-80B1-327119F52F38}" type="presOf" srcId="{223D976F-F646-423D-B414-166B93246AB8}" destId="{AF822AB8-FE6F-4CAD-96D2-28277B105333}" srcOrd="0" destOrd="0" presId="urn:microsoft.com/office/officeart/2005/8/layout/matrix1"/>
    <dgm:cxn modelId="{841BB1D9-1689-4153-8480-139208491CB7}" srcId="{223D976F-F646-423D-B414-166B93246AB8}" destId="{D4CFC1D1-8888-44F9-87DD-3C3A3FA48B97}" srcOrd="3" destOrd="0" parTransId="{AD8CF411-91B5-46F2-B757-68156C1CD2F1}" sibTransId="{D1CC585E-E71B-4302-9DE7-7B4B717D28AF}"/>
    <dgm:cxn modelId="{3743C7F1-F1FA-49C2-B747-B254DAFB998C}" type="presOf" srcId="{D4CFC1D1-8888-44F9-87DD-3C3A3FA48B97}" destId="{4DDCDBC5-E290-40B6-9972-D9F8971EF28B}" srcOrd="1" destOrd="0" presId="urn:microsoft.com/office/officeart/2005/8/layout/matrix1"/>
    <dgm:cxn modelId="{669BFAFF-9F27-400F-AF17-929B4FEE3FD1}" type="presParOf" srcId="{CD9E5B3A-9B25-4640-A674-3B3B62FB8162}" destId="{BD582F25-CD9E-4C65-A7B9-86BBCB368D10}" srcOrd="0" destOrd="0" presId="urn:microsoft.com/office/officeart/2005/8/layout/matrix1"/>
    <dgm:cxn modelId="{958779EF-EFA7-4DC2-944E-31784DAB10F5}" type="presParOf" srcId="{BD582F25-CD9E-4C65-A7B9-86BBCB368D10}" destId="{EAF6B131-35BE-4BC3-9C12-CFACE5EA6077}" srcOrd="0" destOrd="0" presId="urn:microsoft.com/office/officeart/2005/8/layout/matrix1"/>
    <dgm:cxn modelId="{2075F10F-2CEA-4DA9-94FF-BFB8C4601F7A}" type="presParOf" srcId="{BD582F25-CD9E-4C65-A7B9-86BBCB368D10}" destId="{3F11D9CE-BDDD-4EFB-83D1-A9B6F970866B}" srcOrd="1" destOrd="0" presId="urn:microsoft.com/office/officeart/2005/8/layout/matrix1"/>
    <dgm:cxn modelId="{484686CB-493E-441E-B144-63DC71D86F2F}" type="presParOf" srcId="{BD582F25-CD9E-4C65-A7B9-86BBCB368D10}" destId="{97CEE2A4-B67D-4F15-BA5C-9B0DD5C10763}" srcOrd="2" destOrd="0" presId="urn:microsoft.com/office/officeart/2005/8/layout/matrix1"/>
    <dgm:cxn modelId="{BE8373D7-65E6-48E0-8E1D-6007E1B13DB7}" type="presParOf" srcId="{BD582F25-CD9E-4C65-A7B9-86BBCB368D10}" destId="{00685865-1611-4FF2-8056-DDBD6096633C}" srcOrd="3" destOrd="0" presId="urn:microsoft.com/office/officeart/2005/8/layout/matrix1"/>
    <dgm:cxn modelId="{703A4193-95D9-4C76-8CBC-DFF73B4D0644}" type="presParOf" srcId="{BD582F25-CD9E-4C65-A7B9-86BBCB368D10}" destId="{334F6DE1-5F63-4B7A-BE14-3649FA327D1F}" srcOrd="4" destOrd="0" presId="urn:microsoft.com/office/officeart/2005/8/layout/matrix1"/>
    <dgm:cxn modelId="{FE2E5830-C87B-4E7E-99AA-490EF09578E9}" type="presParOf" srcId="{BD582F25-CD9E-4C65-A7B9-86BBCB368D10}" destId="{34F22DB4-C49E-4890-9EC9-D1B290CDDE74}" srcOrd="5" destOrd="0" presId="urn:microsoft.com/office/officeart/2005/8/layout/matrix1"/>
    <dgm:cxn modelId="{195F9DA7-1E14-428E-91C1-C94C2B3258AA}" type="presParOf" srcId="{BD582F25-CD9E-4C65-A7B9-86BBCB368D10}" destId="{1F431174-138C-45D3-965C-467047916CB0}" srcOrd="6" destOrd="0" presId="urn:microsoft.com/office/officeart/2005/8/layout/matrix1"/>
    <dgm:cxn modelId="{6B328F09-9D93-4709-B2FC-DB006B7F10F1}" type="presParOf" srcId="{BD582F25-CD9E-4C65-A7B9-86BBCB368D10}" destId="{4DDCDBC5-E290-40B6-9972-D9F8971EF28B}" srcOrd="7" destOrd="0" presId="urn:microsoft.com/office/officeart/2005/8/layout/matrix1"/>
    <dgm:cxn modelId="{A61D1A7B-AC10-4375-AD0A-485AF906FFC1}" type="presParOf" srcId="{CD9E5B3A-9B25-4640-A674-3B3B62FB8162}" destId="{AF822AB8-FE6F-4CAD-96D2-28277B1053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739840-DF6C-4B41-9436-58C9BE5DD97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11A64A-ED8C-4237-AA10-5B1ADC92F549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2000" b="1" dirty="0"/>
            <a:t>Поступления</a:t>
          </a:r>
        </a:p>
      </dgm:t>
    </dgm:pt>
    <dgm:pt modelId="{16D3332B-6150-4D58-82D0-1A04E7ABDECA}" type="parTrans" cxnId="{ED64B79B-B761-4D81-AB97-8C42FD4A4814}">
      <dgm:prSet/>
      <dgm:spPr/>
      <dgm:t>
        <a:bodyPr/>
        <a:lstStyle/>
        <a:p>
          <a:endParaRPr lang="ru-RU" sz="2000"/>
        </a:p>
      </dgm:t>
    </dgm:pt>
    <dgm:pt modelId="{051429D0-398F-44BA-8861-04FC2C43BBCA}" type="sibTrans" cxnId="{ED64B79B-B761-4D81-AB97-8C42FD4A4814}">
      <dgm:prSet/>
      <dgm:spPr/>
      <dgm:t>
        <a:bodyPr/>
        <a:lstStyle/>
        <a:p>
          <a:endParaRPr lang="ru-RU" sz="2000"/>
        </a:p>
      </dgm:t>
    </dgm:pt>
    <dgm:pt modelId="{36798921-B0C0-4DD3-AF36-E75AB081AED9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sz="2000" b="1" dirty="0"/>
            <a:t>Утверждено</a:t>
          </a:r>
        </a:p>
      </dgm:t>
    </dgm:pt>
    <dgm:pt modelId="{D72A87C3-C686-4056-8C0F-8097574F65D2}" type="parTrans" cxnId="{4B4B2ABF-12F5-4B1F-A553-89FD50F91202}">
      <dgm:prSet/>
      <dgm:spPr/>
      <dgm:t>
        <a:bodyPr/>
        <a:lstStyle/>
        <a:p>
          <a:endParaRPr lang="ru-RU" sz="2000"/>
        </a:p>
      </dgm:t>
    </dgm:pt>
    <dgm:pt modelId="{32146673-D010-4055-BD77-DBBA9998CD99}" type="sibTrans" cxnId="{4B4B2ABF-12F5-4B1F-A553-89FD50F91202}">
      <dgm:prSet/>
      <dgm:spPr/>
      <dgm:t>
        <a:bodyPr/>
        <a:lstStyle/>
        <a:p>
          <a:endParaRPr lang="ru-RU" sz="2000"/>
        </a:p>
      </dgm:t>
    </dgm:pt>
    <dgm:pt modelId="{AD416173-8EB5-4972-B1F0-4623C1F8C653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sz="2000" b="1" dirty="0"/>
            <a:t>Исполнено</a:t>
          </a:r>
        </a:p>
      </dgm:t>
    </dgm:pt>
    <dgm:pt modelId="{60687F45-EE98-4354-91C7-A6E6F71C5913}" type="parTrans" cxnId="{9A9AF63F-1208-4D60-8F0A-BAD35D3FD375}">
      <dgm:prSet/>
      <dgm:spPr/>
      <dgm:t>
        <a:bodyPr/>
        <a:lstStyle/>
        <a:p>
          <a:endParaRPr lang="ru-RU" sz="2000"/>
        </a:p>
      </dgm:t>
    </dgm:pt>
    <dgm:pt modelId="{B4AF9056-EB18-4AC0-AE16-0D3A3A73AE8D}" type="sibTrans" cxnId="{9A9AF63F-1208-4D60-8F0A-BAD35D3FD375}">
      <dgm:prSet/>
      <dgm:spPr/>
      <dgm:t>
        <a:bodyPr/>
        <a:lstStyle/>
        <a:p>
          <a:endParaRPr lang="ru-RU" sz="2000"/>
        </a:p>
      </dgm:t>
    </dgm:pt>
    <dgm:pt modelId="{ED81EB62-8DCC-4DC3-B5A5-BA78A59D3214}">
      <dgm:prSet phldrT="[Текст]" custT="1"/>
      <dgm:spPr>
        <a:solidFill>
          <a:srgbClr val="FF9900"/>
        </a:solidFill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sz="2400" b="1" dirty="0"/>
            <a:t>22 905</a:t>
          </a:r>
        </a:p>
      </dgm:t>
    </dgm:pt>
    <dgm:pt modelId="{550EAA0B-75C2-4B48-BA71-F907685906EB}" type="parTrans" cxnId="{E1E83152-F8C0-408B-BB42-4E224BE571A3}">
      <dgm:prSet/>
      <dgm:spPr/>
      <dgm:t>
        <a:bodyPr/>
        <a:lstStyle/>
        <a:p>
          <a:endParaRPr lang="ru-RU" sz="2000"/>
        </a:p>
      </dgm:t>
    </dgm:pt>
    <dgm:pt modelId="{3F63C353-DF79-43AE-AA7B-26605033164E}" type="sibTrans" cxnId="{E1E83152-F8C0-408B-BB42-4E224BE571A3}">
      <dgm:prSet/>
      <dgm:spPr/>
      <dgm:t>
        <a:bodyPr/>
        <a:lstStyle/>
        <a:p>
          <a:endParaRPr lang="ru-RU" sz="2000"/>
        </a:p>
      </dgm:t>
    </dgm:pt>
    <dgm:pt modelId="{657EDD0F-667F-435B-9470-8747D9DAF398}">
      <dgm:prSet phldrT="[Текст]" custT="1"/>
      <dgm:spPr>
        <a:solidFill>
          <a:srgbClr val="FF9900"/>
        </a:solidFill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sz="2400" b="1" dirty="0"/>
            <a:t>28 954</a:t>
          </a:r>
        </a:p>
      </dgm:t>
    </dgm:pt>
    <dgm:pt modelId="{E612D7AE-7766-48DA-B1AD-455C662C2F51}" type="parTrans" cxnId="{CBCABE9F-1815-412A-8BC7-574007076E42}">
      <dgm:prSet/>
      <dgm:spPr/>
      <dgm:t>
        <a:bodyPr/>
        <a:lstStyle/>
        <a:p>
          <a:endParaRPr lang="ru-RU" sz="2000"/>
        </a:p>
      </dgm:t>
    </dgm:pt>
    <dgm:pt modelId="{3D9DA03A-C14E-4EF1-A400-9B293D148A4D}" type="sibTrans" cxnId="{CBCABE9F-1815-412A-8BC7-574007076E42}">
      <dgm:prSet/>
      <dgm:spPr/>
      <dgm:t>
        <a:bodyPr/>
        <a:lstStyle/>
        <a:p>
          <a:endParaRPr lang="ru-RU" sz="2000"/>
        </a:p>
      </dgm:t>
    </dgm:pt>
    <dgm:pt modelId="{71BBE609-A322-477C-91EF-85D2A870C58A}" type="pres">
      <dgm:prSet presAssocID="{78739840-DF6C-4B41-9436-58C9BE5DD97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D45279-BEF9-4C66-AB23-83792DA35FB0}" type="pres">
      <dgm:prSet presAssocID="{78739840-DF6C-4B41-9436-58C9BE5DD971}" presName="matrix" presStyleCnt="0"/>
      <dgm:spPr/>
    </dgm:pt>
    <dgm:pt modelId="{2090A04A-408E-4A3A-AF24-D84579AB82F3}" type="pres">
      <dgm:prSet presAssocID="{78739840-DF6C-4B41-9436-58C9BE5DD971}" presName="tile1" presStyleLbl="node1" presStyleIdx="0" presStyleCnt="4"/>
      <dgm:spPr/>
    </dgm:pt>
    <dgm:pt modelId="{735D6287-C148-463C-83BC-27708EA53AE8}" type="pres">
      <dgm:prSet presAssocID="{78739840-DF6C-4B41-9436-58C9BE5DD97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26AC80C-516E-4E37-9FA1-35E24FD017D9}" type="pres">
      <dgm:prSet presAssocID="{78739840-DF6C-4B41-9436-58C9BE5DD971}" presName="tile2" presStyleLbl="node1" presStyleIdx="1" presStyleCnt="4" custLinFactNeighborX="3244" custLinFactNeighborY="-6479"/>
      <dgm:spPr/>
    </dgm:pt>
    <dgm:pt modelId="{9DF9458C-C00C-495F-A93F-7893DAB1ABDA}" type="pres">
      <dgm:prSet presAssocID="{78739840-DF6C-4B41-9436-58C9BE5DD97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230E1F4-FB8E-417B-AB6B-DE85D82839E7}" type="pres">
      <dgm:prSet presAssocID="{78739840-DF6C-4B41-9436-58C9BE5DD971}" presName="tile3" presStyleLbl="node1" presStyleIdx="2" presStyleCnt="4"/>
      <dgm:spPr/>
    </dgm:pt>
    <dgm:pt modelId="{4D798209-9C3D-402C-B9DB-49644D891C0E}" type="pres">
      <dgm:prSet presAssocID="{78739840-DF6C-4B41-9436-58C9BE5DD97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C0BFBAD-EBAA-48D0-809D-22FCBA3F4ECE}" type="pres">
      <dgm:prSet presAssocID="{78739840-DF6C-4B41-9436-58C9BE5DD971}" presName="tile4" presStyleLbl="node1" presStyleIdx="3" presStyleCnt="4"/>
      <dgm:spPr/>
    </dgm:pt>
    <dgm:pt modelId="{7A964ADD-8E6E-4095-9C9B-E58F2BDF8806}" type="pres">
      <dgm:prSet presAssocID="{78739840-DF6C-4B41-9436-58C9BE5DD97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7B57E4A-B3CC-41AE-B250-F9CF45E63CA6}" type="pres">
      <dgm:prSet presAssocID="{78739840-DF6C-4B41-9436-58C9BE5DD971}" presName="centerTile" presStyleLbl="fgShp" presStyleIdx="0" presStyleCnt="1" custScaleX="226297" custScaleY="163589">
        <dgm:presLayoutVars>
          <dgm:chMax val="0"/>
          <dgm:chPref val="0"/>
        </dgm:presLayoutVars>
      </dgm:prSet>
      <dgm:spPr/>
    </dgm:pt>
  </dgm:ptLst>
  <dgm:cxnLst>
    <dgm:cxn modelId="{524D1911-C2B1-4252-BC15-5156E46D5FA4}" type="presOf" srcId="{657EDD0F-667F-435B-9470-8747D9DAF398}" destId="{7A964ADD-8E6E-4095-9C9B-E58F2BDF8806}" srcOrd="1" destOrd="0" presId="urn:microsoft.com/office/officeart/2005/8/layout/matrix1"/>
    <dgm:cxn modelId="{41A9813D-637D-43B8-B12A-6CAB20DCE8DB}" type="presOf" srcId="{ED81EB62-8DCC-4DC3-B5A5-BA78A59D3214}" destId="{0230E1F4-FB8E-417B-AB6B-DE85D82839E7}" srcOrd="0" destOrd="0" presId="urn:microsoft.com/office/officeart/2005/8/layout/matrix1"/>
    <dgm:cxn modelId="{9A9AF63F-1208-4D60-8F0A-BAD35D3FD375}" srcId="{BB11A64A-ED8C-4237-AA10-5B1ADC92F549}" destId="{AD416173-8EB5-4972-B1F0-4623C1F8C653}" srcOrd="1" destOrd="0" parTransId="{60687F45-EE98-4354-91C7-A6E6F71C5913}" sibTransId="{B4AF9056-EB18-4AC0-AE16-0D3A3A73AE8D}"/>
    <dgm:cxn modelId="{E1E83152-F8C0-408B-BB42-4E224BE571A3}" srcId="{BB11A64A-ED8C-4237-AA10-5B1ADC92F549}" destId="{ED81EB62-8DCC-4DC3-B5A5-BA78A59D3214}" srcOrd="2" destOrd="0" parTransId="{550EAA0B-75C2-4B48-BA71-F907685906EB}" sibTransId="{3F63C353-DF79-43AE-AA7B-26605033164E}"/>
    <dgm:cxn modelId="{AD2FDB76-43DB-475E-92F5-0F27D634AF43}" type="presOf" srcId="{AD416173-8EB5-4972-B1F0-4623C1F8C653}" destId="{9DF9458C-C00C-495F-A93F-7893DAB1ABDA}" srcOrd="1" destOrd="0" presId="urn:microsoft.com/office/officeart/2005/8/layout/matrix1"/>
    <dgm:cxn modelId="{6301CF95-6279-4EE5-8014-0BB38A0DC7A9}" type="presOf" srcId="{BB11A64A-ED8C-4237-AA10-5B1ADC92F549}" destId="{87B57E4A-B3CC-41AE-B250-F9CF45E63CA6}" srcOrd="0" destOrd="0" presId="urn:microsoft.com/office/officeart/2005/8/layout/matrix1"/>
    <dgm:cxn modelId="{B9AF6499-0979-45F3-94F1-2FFE21CFC34C}" type="presOf" srcId="{657EDD0F-667F-435B-9470-8747D9DAF398}" destId="{AC0BFBAD-EBAA-48D0-809D-22FCBA3F4ECE}" srcOrd="0" destOrd="0" presId="urn:microsoft.com/office/officeart/2005/8/layout/matrix1"/>
    <dgm:cxn modelId="{ED64B79B-B761-4D81-AB97-8C42FD4A4814}" srcId="{78739840-DF6C-4B41-9436-58C9BE5DD971}" destId="{BB11A64A-ED8C-4237-AA10-5B1ADC92F549}" srcOrd="0" destOrd="0" parTransId="{16D3332B-6150-4D58-82D0-1A04E7ABDECA}" sibTransId="{051429D0-398F-44BA-8861-04FC2C43BBCA}"/>
    <dgm:cxn modelId="{CBCABE9F-1815-412A-8BC7-574007076E42}" srcId="{BB11A64A-ED8C-4237-AA10-5B1ADC92F549}" destId="{657EDD0F-667F-435B-9470-8747D9DAF398}" srcOrd="3" destOrd="0" parTransId="{E612D7AE-7766-48DA-B1AD-455C662C2F51}" sibTransId="{3D9DA03A-C14E-4EF1-A400-9B293D148A4D}"/>
    <dgm:cxn modelId="{4B4B2ABF-12F5-4B1F-A553-89FD50F91202}" srcId="{BB11A64A-ED8C-4237-AA10-5B1ADC92F549}" destId="{36798921-B0C0-4DD3-AF36-E75AB081AED9}" srcOrd="0" destOrd="0" parTransId="{D72A87C3-C686-4056-8C0F-8097574F65D2}" sibTransId="{32146673-D010-4055-BD77-DBBA9998CD99}"/>
    <dgm:cxn modelId="{2F961CC3-528D-4925-9C3B-88968073025A}" type="presOf" srcId="{36798921-B0C0-4DD3-AF36-E75AB081AED9}" destId="{735D6287-C148-463C-83BC-27708EA53AE8}" srcOrd="1" destOrd="0" presId="urn:microsoft.com/office/officeart/2005/8/layout/matrix1"/>
    <dgm:cxn modelId="{10B8A0CB-F31F-4159-B45C-907CF733C375}" type="presOf" srcId="{78739840-DF6C-4B41-9436-58C9BE5DD971}" destId="{71BBE609-A322-477C-91EF-85D2A870C58A}" srcOrd="0" destOrd="0" presId="urn:microsoft.com/office/officeart/2005/8/layout/matrix1"/>
    <dgm:cxn modelId="{1BB7F6D5-BE08-495D-8EAF-D4FCCFB33D74}" type="presOf" srcId="{ED81EB62-8DCC-4DC3-B5A5-BA78A59D3214}" destId="{4D798209-9C3D-402C-B9DB-49644D891C0E}" srcOrd="1" destOrd="0" presId="urn:microsoft.com/office/officeart/2005/8/layout/matrix1"/>
    <dgm:cxn modelId="{4272D4F2-9DE5-4D85-95C9-A216517FC1BA}" type="presOf" srcId="{36798921-B0C0-4DD3-AF36-E75AB081AED9}" destId="{2090A04A-408E-4A3A-AF24-D84579AB82F3}" srcOrd="0" destOrd="0" presId="urn:microsoft.com/office/officeart/2005/8/layout/matrix1"/>
    <dgm:cxn modelId="{C00223F6-2D3F-41B9-A66E-09B412273F83}" type="presOf" srcId="{AD416173-8EB5-4972-B1F0-4623C1F8C653}" destId="{426AC80C-516E-4E37-9FA1-35E24FD017D9}" srcOrd="0" destOrd="0" presId="urn:microsoft.com/office/officeart/2005/8/layout/matrix1"/>
    <dgm:cxn modelId="{521F63A7-9E60-4C0C-B23B-29BEC838E09C}" type="presParOf" srcId="{71BBE609-A322-477C-91EF-85D2A870C58A}" destId="{07D45279-BEF9-4C66-AB23-83792DA35FB0}" srcOrd="0" destOrd="0" presId="urn:microsoft.com/office/officeart/2005/8/layout/matrix1"/>
    <dgm:cxn modelId="{7166BE66-3EF4-42D4-B57F-C0F539A4C4F8}" type="presParOf" srcId="{07D45279-BEF9-4C66-AB23-83792DA35FB0}" destId="{2090A04A-408E-4A3A-AF24-D84579AB82F3}" srcOrd="0" destOrd="0" presId="urn:microsoft.com/office/officeart/2005/8/layout/matrix1"/>
    <dgm:cxn modelId="{4C051CE0-0F50-443E-B5E6-4E907BAD2938}" type="presParOf" srcId="{07D45279-BEF9-4C66-AB23-83792DA35FB0}" destId="{735D6287-C148-463C-83BC-27708EA53AE8}" srcOrd="1" destOrd="0" presId="urn:microsoft.com/office/officeart/2005/8/layout/matrix1"/>
    <dgm:cxn modelId="{F63ECEEF-7C64-4929-8177-38DA785AD3BF}" type="presParOf" srcId="{07D45279-BEF9-4C66-AB23-83792DA35FB0}" destId="{426AC80C-516E-4E37-9FA1-35E24FD017D9}" srcOrd="2" destOrd="0" presId="urn:microsoft.com/office/officeart/2005/8/layout/matrix1"/>
    <dgm:cxn modelId="{4D226234-2DC3-46C4-98E2-83EE56D4D0A4}" type="presParOf" srcId="{07D45279-BEF9-4C66-AB23-83792DA35FB0}" destId="{9DF9458C-C00C-495F-A93F-7893DAB1ABDA}" srcOrd="3" destOrd="0" presId="urn:microsoft.com/office/officeart/2005/8/layout/matrix1"/>
    <dgm:cxn modelId="{4CA05C92-3B20-4C40-B952-36F8105BF57F}" type="presParOf" srcId="{07D45279-BEF9-4C66-AB23-83792DA35FB0}" destId="{0230E1F4-FB8E-417B-AB6B-DE85D82839E7}" srcOrd="4" destOrd="0" presId="urn:microsoft.com/office/officeart/2005/8/layout/matrix1"/>
    <dgm:cxn modelId="{54C4424E-6418-4DD5-A8AC-6181B6C5CD4A}" type="presParOf" srcId="{07D45279-BEF9-4C66-AB23-83792DA35FB0}" destId="{4D798209-9C3D-402C-B9DB-49644D891C0E}" srcOrd="5" destOrd="0" presId="urn:microsoft.com/office/officeart/2005/8/layout/matrix1"/>
    <dgm:cxn modelId="{72FD6D12-1BD3-4BAD-809E-FA2AB400E063}" type="presParOf" srcId="{07D45279-BEF9-4C66-AB23-83792DA35FB0}" destId="{AC0BFBAD-EBAA-48D0-809D-22FCBA3F4ECE}" srcOrd="6" destOrd="0" presId="urn:microsoft.com/office/officeart/2005/8/layout/matrix1"/>
    <dgm:cxn modelId="{CF928BE2-2B68-4BBF-A5D7-6FD526372835}" type="presParOf" srcId="{07D45279-BEF9-4C66-AB23-83792DA35FB0}" destId="{7A964ADD-8E6E-4095-9C9B-E58F2BDF8806}" srcOrd="7" destOrd="0" presId="urn:microsoft.com/office/officeart/2005/8/layout/matrix1"/>
    <dgm:cxn modelId="{23513D04-D50A-4DB0-99BF-198431CC96AD}" type="presParOf" srcId="{71BBE609-A322-477C-91EF-85D2A870C58A}" destId="{87B57E4A-B3CC-41AE-B250-F9CF45E63CA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EC7AF-1368-48AC-A532-913BDAB149E1}">
      <dsp:nvSpPr>
        <dsp:cNvPr id="0" name=""/>
        <dsp:cNvSpPr/>
      </dsp:nvSpPr>
      <dsp:spPr>
        <a:xfrm>
          <a:off x="107124" y="1620096"/>
          <a:ext cx="1599336" cy="52705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ДОХОДЫ</a:t>
          </a:r>
        </a:p>
      </dsp:txBody>
      <dsp:txXfrm>
        <a:off x="107124" y="1620096"/>
        <a:ext cx="1599336" cy="527054"/>
      </dsp:txXfrm>
    </dsp:sp>
    <dsp:sp modelId="{00B2A39C-444F-4915-8169-91C01B1DD8CA}">
      <dsp:nvSpPr>
        <dsp:cNvPr id="0" name=""/>
        <dsp:cNvSpPr/>
      </dsp:nvSpPr>
      <dsp:spPr>
        <a:xfrm>
          <a:off x="105306" y="1459799"/>
          <a:ext cx="127219" cy="1272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6600D-0332-4B45-88C5-586E54CB78A0}">
      <dsp:nvSpPr>
        <dsp:cNvPr id="0" name=""/>
        <dsp:cNvSpPr/>
      </dsp:nvSpPr>
      <dsp:spPr>
        <a:xfrm>
          <a:off x="194360" y="1281691"/>
          <a:ext cx="127219" cy="1272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495C0-B87E-48ED-8AAD-1D26560B347D}">
      <dsp:nvSpPr>
        <dsp:cNvPr id="0" name=""/>
        <dsp:cNvSpPr/>
      </dsp:nvSpPr>
      <dsp:spPr>
        <a:xfrm>
          <a:off x="408090" y="1317313"/>
          <a:ext cx="199917" cy="199917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4AD12-9EF4-4A9F-83B6-DD3B57FFCB0F}">
      <dsp:nvSpPr>
        <dsp:cNvPr id="0" name=""/>
        <dsp:cNvSpPr/>
      </dsp:nvSpPr>
      <dsp:spPr>
        <a:xfrm>
          <a:off x="586198" y="1121394"/>
          <a:ext cx="127219" cy="1272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492E3-F366-47DD-B53C-E0526429EED7}">
      <dsp:nvSpPr>
        <dsp:cNvPr id="0" name=""/>
        <dsp:cNvSpPr/>
      </dsp:nvSpPr>
      <dsp:spPr>
        <a:xfrm>
          <a:off x="817738" y="1050151"/>
          <a:ext cx="127219" cy="1272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29E97-50F1-42FB-9080-A92FAC707D45}">
      <dsp:nvSpPr>
        <dsp:cNvPr id="0" name=""/>
        <dsp:cNvSpPr/>
      </dsp:nvSpPr>
      <dsp:spPr>
        <a:xfrm>
          <a:off x="1102711" y="1174827"/>
          <a:ext cx="127219" cy="127219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4AEEC-9FCB-4757-9FFB-475ADA1E9C4E}">
      <dsp:nvSpPr>
        <dsp:cNvPr id="0" name=""/>
        <dsp:cNvSpPr/>
      </dsp:nvSpPr>
      <dsp:spPr>
        <a:xfrm>
          <a:off x="1280819" y="1263880"/>
          <a:ext cx="199917" cy="19991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D66B6-270A-48F8-85A8-38AA6A86E481}">
      <dsp:nvSpPr>
        <dsp:cNvPr id="0" name=""/>
        <dsp:cNvSpPr/>
      </dsp:nvSpPr>
      <dsp:spPr>
        <a:xfrm>
          <a:off x="1530170" y="1459799"/>
          <a:ext cx="127219" cy="1272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043EE-E504-4AE5-AF1E-64E580EAAFEE}">
      <dsp:nvSpPr>
        <dsp:cNvPr id="0" name=""/>
        <dsp:cNvSpPr/>
      </dsp:nvSpPr>
      <dsp:spPr>
        <a:xfrm>
          <a:off x="1637034" y="1655718"/>
          <a:ext cx="127219" cy="127219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45EE2-AFF8-4A96-9885-D31ACDEBF733}">
      <dsp:nvSpPr>
        <dsp:cNvPr id="0" name=""/>
        <dsp:cNvSpPr/>
      </dsp:nvSpPr>
      <dsp:spPr>
        <a:xfrm>
          <a:off x="710873" y="1281691"/>
          <a:ext cx="327137" cy="32713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86729-49FC-4021-8002-835B47ADB460}">
      <dsp:nvSpPr>
        <dsp:cNvPr id="0" name=""/>
        <dsp:cNvSpPr/>
      </dsp:nvSpPr>
      <dsp:spPr>
        <a:xfrm>
          <a:off x="16252" y="1958501"/>
          <a:ext cx="127219" cy="127219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D30DC-3972-4ED1-86E1-6573BD6827CF}">
      <dsp:nvSpPr>
        <dsp:cNvPr id="0" name=""/>
        <dsp:cNvSpPr/>
      </dsp:nvSpPr>
      <dsp:spPr>
        <a:xfrm>
          <a:off x="123117" y="2118799"/>
          <a:ext cx="199917" cy="19991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169D2-7F96-4A0F-A8B3-13E5EC54ACFA}">
      <dsp:nvSpPr>
        <dsp:cNvPr id="0" name=""/>
        <dsp:cNvSpPr/>
      </dsp:nvSpPr>
      <dsp:spPr>
        <a:xfrm>
          <a:off x="390279" y="2261285"/>
          <a:ext cx="290788" cy="290788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1C614-5CE3-46F9-A7FC-88E3E680167A}">
      <dsp:nvSpPr>
        <dsp:cNvPr id="0" name=""/>
        <dsp:cNvSpPr/>
      </dsp:nvSpPr>
      <dsp:spPr>
        <a:xfrm>
          <a:off x="764306" y="2492825"/>
          <a:ext cx="127219" cy="1272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44BD5-CDF7-47EC-A596-CAE640F28355}">
      <dsp:nvSpPr>
        <dsp:cNvPr id="0" name=""/>
        <dsp:cNvSpPr/>
      </dsp:nvSpPr>
      <dsp:spPr>
        <a:xfrm>
          <a:off x="835549" y="2261285"/>
          <a:ext cx="199917" cy="19991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A080A-B954-43EC-B479-375700BD8425}">
      <dsp:nvSpPr>
        <dsp:cNvPr id="0" name=""/>
        <dsp:cNvSpPr/>
      </dsp:nvSpPr>
      <dsp:spPr>
        <a:xfrm>
          <a:off x="1013657" y="2510636"/>
          <a:ext cx="127219" cy="1272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97BCB-78B0-4A65-9DA2-4731EBAAD79D}">
      <dsp:nvSpPr>
        <dsp:cNvPr id="0" name=""/>
        <dsp:cNvSpPr/>
      </dsp:nvSpPr>
      <dsp:spPr>
        <a:xfrm>
          <a:off x="1173954" y="2225663"/>
          <a:ext cx="290788" cy="290788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6FD18-7F61-4AC6-A511-10CE60D0FC4A}">
      <dsp:nvSpPr>
        <dsp:cNvPr id="0" name=""/>
        <dsp:cNvSpPr/>
      </dsp:nvSpPr>
      <dsp:spPr>
        <a:xfrm>
          <a:off x="1565791" y="2154420"/>
          <a:ext cx="199917" cy="19991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C41F6-D7A9-460A-B038-73DB9CD07ADB}">
      <dsp:nvSpPr>
        <dsp:cNvPr id="0" name=""/>
        <dsp:cNvSpPr/>
      </dsp:nvSpPr>
      <dsp:spPr>
        <a:xfrm rot="5400000">
          <a:off x="2200165" y="2529328"/>
          <a:ext cx="587127" cy="1120891"/>
        </a:xfrm>
        <a:prstGeom prst="chevron">
          <a:avLst>
            <a:gd name="adj" fmla="val 6231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16E3C-A69D-4F22-BCBF-96441A2DB651}">
      <dsp:nvSpPr>
        <dsp:cNvPr id="0" name=""/>
        <dsp:cNvSpPr/>
      </dsp:nvSpPr>
      <dsp:spPr>
        <a:xfrm rot="5400000">
          <a:off x="2167510" y="2113432"/>
          <a:ext cx="587127" cy="1120891"/>
        </a:xfrm>
        <a:prstGeom prst="chevron">
          <a:avLst>
            <a:gd name="adj" fmla="val 6231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B9629-118F-48EF-8542-7CE702F951E9}">
      <dsp:nvSpPr>
        <dsp:cNvPr id="0" name=""/>
        <dsp:cNvSpPr/>
      </dsp:nvSpPr>
      <dsp:spPr>
        <a:xfrm>
          <a:off x="2933700" y="1181115"/>
          <a:ext cx="1361069" cy="1361069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РАСХОДЫ</a:t>
          </a:r>
        </a:p>
      </dsp:txBody>
      <dsp:txXfrm>
        <a:off x="3133024" y="1380439"/>
        <a:ext cx="962421" cy="9624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0A04A-408E-4A3A-AF24-D84579AB82F3}">
      <dsp:nvSpPr>
        <dsp:cNvPr id="0" name=""/>
        <dsp:cNvSpPr/>
      </dsp:nvSpPr>
      <dsp:spPr>
        <a:xfrm rot="16200000">
          <a:off x="425135" y="-425135"/>
          <a:ext cx="980344" cy="1830614"/>
        </a:xfrm>
        <a:prstGeom prst="round1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Утверждено</a:t>
          </a:r>
        </a:p>
      </dsp:txBody>
      <dsp:txXfrm rot="5400000">
        <a:off x="0" y="0"/>
        <a:ext cx="1830614" cy="735258"/>
      </dsp:txXfrm>
    </dsp:sp>
    <dsp:sp modelId="{426AC80C-516E-4E37-9FA1-35E24FD017D9}">
      <dsp:nvSpPr>
        <dsp:cNvPr id="0" name=""/>
        <dsp:cNvSpPr/>
      </dsp:nvSpPr>
      <dsp:spPr>
        <a:xfrm>
          <a:off x="1830614" y="0"/>
          <a:ext cx="1830614" cy="980344"/>
        </a:xfrm>
        <a:prstGeom prst="round1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>
            <a:rot lat="0" lon="0" rev="6000000"/>
          </a:lightRig>
        </a:scene3d>
        <a:sp3d>
          <a:bevelB h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Исполнено</a:t>
          </a:r>
        </a:p>
      </dsp:txBody>
      <dsp:txXfrm>
        <a:off x="1830614" y="0"/>
        <a:ext cx="1830614" cy="735258"/>
      </dsp:txXfrm>
    </dsp:sp>
    <dsp:sp modelId="{0230E1F4-FB8E-417B-AB6B-DE85D82839E7}">
      <dsp:nvSpPr>
        <dsp:cNvPr id="0" name=""/>
        <dsp:cNvSpPr/>
      </dsp:nvSpPr>
      <dsp:spPr>
        <a:xfrm rot="10800000">
          <a:off x="0" y="980344"/>
          <a:ext cx="1830614" cy="980344"/>
        </a:xfrm>
        <a:prstGeom prst="round1Rect">
          <a:avLst/>
        </a:prstGeom>
        <a:solidFill>
          <a:srgbClr val="FF99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30 896</a:t>
          </a:r>
        </a:p>
      </dsp:txBody>
      <dsp:txXfrm rot="10800000">
        <a:off x="0" y="1225430"/>
        <a:ext cx="1830614" cy="735258"/>
      </dsp:txXfrm>
    </dsp:sp>
    <dsp:sp modelId="{AC0BFBAD-EBAA-48D0-809D-22FCBA3F4ECE}">
      <dsp:nvSpPr>
        <dsp:cNvPr id="0" name=""/>
        <dsp:cNvSpPr/>
      </dsp:nvSpPr>
      <dsp:spPr>
        <a:xfrm rot="5400000">
          <a:off x="2255749" y="555208"/>
          <a:ext cx="980344" cy="1830614"/>
        </a:xfrm>
        <a:prstGeom prst="round1Rect">
          <a:avLst/>
        </a:prstGeom>
        <a:solidFill>
          <a:srgbClr val="FF99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28 787</a:t>
          </a:r>
        </a:p>
      </dsp:txBody>
      <dsp:txXfrm rot="-5400000">
        <a:off x="1830614" y="1225429"/>
        <a:ext cx="1830614" cy="735258"/>
      </dsp:txXfrm>
    </dsp:sp>
    <dsp:sp modelId="{87B57E4A-B3CC-41AE-B250-F9CF45E63CA6}">
      <dsp:nvSpPr>
        <dsp:cNvPr id="0" name=""/>
        <dsp:cNvSpPr/>
      </dsp:nvSpPr>
      <dsp:spPr>
        <a:xfrm>
          <a:off x="587826" y="579410"/>
          <a:ext cx="2485575" cy="801867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Расходование</a:t>
          </a:r>
        </a:p>
      </dsp:txBody>
      <dsp:txXfrm>
        <a:off x="626970" y="618554"/>
        <a:ext cx="2407287" cy="723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A440C-F5AA-488A-A32D-311D5ABEDFBC}">
      <dsp:nvSpPr>
        <dsp:cNvPr id="0" name=""/>
        <dsp:cNvSpPr/>
      </dsp:nvSpPr>
      <dsp:spPr>
        <a:xfrm>
          <a:off x="1665800" y="109"/>
          <a:ext cx="1274813" cy="509925"/>
        </a:xfrm>
        <a:prstGeom prst="chevr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2021</a:t>
          </a:r>
        </a:p>
      </dsp:txBody>
      <dsp:txXfrm>
        <a:off x="1920763" y="109"/>
        <a:ext cx="764888" cy="509925"/>
      </dsp:txXfrm>
    </dsp:sp>
    <dsp:sp modelId="{4E6382F2-D834-49BB-94CA-202A2EFC8B3D}">
      <dsp:nvSpPr>
        <dsp:cNvPr id="0" name=""/>
        <dsp:cNvSpPr/>
      </dsp:nvSpPr>
      <dsp:spPr>
        <a:xfrm>
          <a:off x="2774887" y="43453"/>
          <a:ext cx="2012168" cy="423238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396 608,1</a:t>
          </a:r>
        </a:p>
      </dsp:txBody>
      <dsp:txXfrm>
        <a:off x="2986506" y="43453"/>
        <a:ext cx="1588930" cy="423238"/>
      </dsp:txXfrm>
    </dsp:sp>
    <dsp:sp modelId="{3A7F38E3-2C46-44E0-B874-5DC2289099DD}">
      <dsp:nvSpPr>
        <dsp:cNvPr id="0" name=""/>
        <dsp:cNvSpPr/>
      </dsp:nvSpPr>
      <dsp:spPr>
        <a:xfrm>
          <a:off x="1665800" y="581424"/>
          <a:ext cx="1274813" cy="509925"/>
        </a:xfrm>
        <a:prstGeom prst="chevron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2022</a:t>
          </a:r>
        </a:p>
      </dsp:txBody>
      <dsp:txXfrm>
        <a:off x="1920763" y="581424"/>
        <a:ext cx="764888" cy="509925"/>
      </dsp:txXfrm>
    </dsp:sp>
    <dsp:sp modelId="{283AF0D3-E20F-46C6-82EB-700190FDF2B6}">
      <dsp:nvSpPr>
        <dsp:cNvPr id="0" name=""/>
        <dsp:cNvSpPr/>
      </dsp:nvSpPr>
      <dsp:spPr>
        <a:xfrm>
          <a:off x="2774887" y="624767"/>
          <a:ext cx="2376069" cy="423238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382 300,9</a:t>
          </a:r>
        </a:p>
      </dsp:txBody>
      <dsp:txXfrm>
        <a:off x="2986506" y="624767"/>
        <a:ext cx="1952831" cy="423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A440C-F5AA-488A-A32D-311D5ABEDFBC}">
      <dsp:nvSpPr>
        <dsp:cNvPr id="0" name=""/>
        <dsp:cNvSpPr/>
      </dsp:nvSpPr>
      <dsp:spPr>
        <a:xfrm>
          <a:off x="1665800" y="109"/>
          <a:ext cx="1274813" cy="509925"/>
        </a:xfrm>
        <a:prstGeom prst="chevr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2021</a:t>
          </a:r>
        </a:p>
      </dsp:txBody>
      <dsp:txXfrm>
        <a:off x="1920763" y="109"/>
        <a:ext cx="764888" cy="509925"/>
      </dsp:txXfrm>
    </dsp:sp>
    <dsp:sp modelId="{4E6382F2-D834-49BB-94CA-202A2EFC8B3D}">
      <dsp:nvSpPr>
        <dsp:cNvPr id="0" name=""/>
        <dsp:cNvSpPr/>
      </dsp:nvSpPr>
      <dsp:spPr>
        <a:xfrm>
          <a:off x="2774887" y="43453"/>
          <a:ext cx="2012168" cy="423238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418 106,3</a:t>
          </a:r>
        </a:p>
      </dsp:txBody>
      <dsp:txXfrm>
        <a:off x="2986506" y="43453"/>
        <a:ext cx="1588930" cy="423238"/>
      </dsp:txXfrm>
    </dsp:sp>
    <dsp:sp modelId="{3A7F38E3-2C46-44E0-B874-5DC2289099DD}">
      <dsp:nvSpPr>
        <dsp:cNvPr id="0" name=""/>
        <dsp:cNvSpPr/>
      </dsp:nvSpPr>
      <dsp:spPr>
        <a:xfrm>
          <a:off x="1665800" y="581424"/>
          <a:ext cx="1274813" cy="509925"/>
        </a:xfrm>
        <a:prstGeom prst="chevron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202</a:t>
          </a:r>
          <a:r>
            <a:rPr lang="ru-RU" sz="2700" kern="1200" dirty="0"/>
            <a:t>2</a:t>
          </a:r>
        </a:p>
      </dsp:txBody>
      <dsp:txXfrm>
        <a:off x="1920763" y="581424"/>
        <a:ext cx="764888" cy="509925"/>
      </dsp:txXfrm>
    </dsp:sp>
    <dsp:sp modelId="{283AF0D3-E20F-46C6-82EB-700190FDF2B6}">
      <dsp:nvSpPr>
        <dsp:cNvPr id="0" name=""/>
        <dsp:cNvSpPr/>
      </dsp:nvSpPr>
      <dsp:spPr>
        <a:xfrm>
          <a:off x="2774887" y="624767"/>
          <a:ext cx="2376069" cy="423238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367 819,6</a:t>
          </a:r>
        </a:p>
      </dsp:txBody>
      <dsp:txXfrm>
        <a:off x="2986506" y="624767"/>
        <a:ext cx="1952831" cy="423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367477" y="-367477"/>
          <a:ext cx="971462" cy="1706418"/>
        </a:xfrm>
        <a:prstGeom prst="round1Rect">
          <a:avLst/>
        </a:prstGeom>
        <a:solidFill>
          <a:srgbClr val="0082C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1700" b="1" kern="1200" dirty="0">
            <a:solidFill>
              <a:schemeClr val="tx1"/>
            </a:solidFill>
          </a:endParaRPr>
        </a:p>
      </dsp:txBody>
      <dsp:txXfrm rot="5400000">
        <a:off x="-1" y="1"/>
        <a:ext cx="1706418" cy="728596"/>
      </dsp:txXfrm>
    </dsp:sp>
    <dsp:sp modelId="{97CEE2A4-B67D-4F15-BA5C-9B0DD5C10763}">
      <dsp:nvSpPr>
        <dsp:cNvPr id="0" name=""/>
        <dsp:cNvSpPr/>
      </dsp:nvSpPr>
      <dsp:spPr>
        <a:xfrm>
          <a:off x="1706418" y="0"/>
          <a:ext cx="1706418" cy="971462"/>
        </a:xfrm>
        <a:prstGeom prst="round1Rect">
          <a:avLst/>
        </a:prstGeom>
        <a:solidFill>
          <a:srgbClr val="F05A2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baseline="0" dirty="0">
              <a:solidFill>
                <a:schemeClr val="tx1"/>
              </a:solidFill>
            </a:rPr>
            <a:t>Исполнено</a:t>
          </a:r>
        </a:p>
      </dsp:txBody>
      <dsp:txXfrm>
        <a:off x="1706418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0" y="971462"/>
          <a:ext cx="1706418" cy="971462"/>
        </a:xfrm>
        <a:prstGeom prst="round1Rect">
          <a:avLst/>
        </a:prstGeom>
        <a:solidFill>
          <a:srgbClr val="0082C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317 100,4</a:t>
          </a:r>
        </a:p>
      </dsp:txBody>
      <dsp:txXfrm rot="10800000">
        <a:off x="0" y="1214328"/>
        <a:ext cx="1706418" cy="728596"/>
      </dsp:txXfrm>
    </dsp:sp>
    <dsp:sp modelId="{1F431174-138C-45D3-965C-467047916CB0}">
      <dsp:nvSpPr>
        <dsp:cNvPr id="0" name=""/>
        <dsp:cNvSpPr/>
      </dsp:nvSpPr>
      <dsp:spPr>
        <a:xfrm rot="5400000">
          <a:off x="2073895" y="603984"/>
          <a:ext cx="971462" cy="1706418"/>
        </a:xfrm>
        <a:prstGeom prst="round1Rect">
          <a:avLst/>
        </a:prstGeom>
        <a:solidFill>
          <a:srgbClr val="F05A2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chemeClr val="tx1"/>
              </a:solidFill>
            </a:rPr>
            <a:t>298 252,7</a:t>
          </a:r>
        </a:p>
      </dsp:txBody>
      <dsp:txXfrm rot="-5400000">
        <a:off x="1706417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374070" y="503744"/>
          <a:ext cx="2664694" cy="93543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Жилищно-коммунальное хозяйство (94,0%)</a:t>
          </a:r>
          <a:endParaRPr lang="ru-RU" sz="1700" b="1" kern="1200" dirty="0"/>
        </a:p>
      </dsp:txBody>
      <dsp:txXfrm>
        <a:off x="419734" y="549408"/>
        <a:ext cx="2573366" cy="844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381538" y="-367477"/>
          <a:ext cx="971462" cy="1706418"/>
        </a:xfrm>
        <a:prstGeom prst="round1Rect">
          <a:avLst/>
        </a:prstGeom>
        <a:solidFill>
          <a:srgbClr val="0082C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1700" b="1" kern="1200" dirty="0"/>
        </a:p>
      </dsp:txBody>
      <dsp:txXfrm rot="5400000">
        <a:off x="14060" y="1"/>
        <a:ext cx="1706418" cy="728596"/>
      </dsp:txXfrm>
    </dsp:sp>
    <dsp:sp modelId="{97CEE2A4-B67D-4F15-BA5C-9B0DD5C10763}">
      <dsp:nvSpPr>
        <dsp:cNvPr id="0" name=""/>
        <dsp:cNvSpPr/>
      </dsp:nvSpPr>
      <dsp:spPr>
        <a:xfrm>
          <a:off x="1720478" y="0"/>
          <a:ext cx="1706418" cy="971462"/>
        </a:xfrm>
        <a:prstGeom prst="round1Rect">
          <a:avLst/>
        </a:prstGeom>
        <a:solidFill>
          <a:srgbClr val="F05A2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chemeClr val="tx1"/>
              </a:solidFill>
            </a:rPr>
            <a:t>Исполнено</a:t>
          </a:r>
        </a:p>
      </dsp:txBody>
      <dsp:txXfrm>
        <a:off x="1720478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18378" y="961660"/>
          <a:ext cx="1762661" cy="971462"/>
        </a:xfrm>
        <a:prstGeom prst="round1Rect">
          <a:avLst/>
        </a:prstGeom>
        <a:solidFill>
          <a:srgbClr val="0082C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35 171,0</a:t>
          </a:r>
        </a:p>
      </dsp:txBody>
      <dsp:txXfrm rot="10800000">
        <a:off x="18378" y="1204526"/>
        <a:ext cx="1762661" cy="728596"/>
      </dsp:txXfrm>
    </dsp:sp>
    <dsp:sp modelId="{1F431174-138C-45D3-965C-467047916CB0}">
      <dsp:nvSpPr>
        <dsp:cNvPr id="0" name=""/>
        <dsp:cNvSpPr/>
      </dsp:nvSpPr>
      <dsp:spPr>
        <a:xfrm rot="5400000">
          <a:off x="2087956" y="603984"/>
          <a:ext cx="971462" cy="1706418"/>
        </a:xfrm>
        <a:prstGeom prst="round1Rect">
          <a:avLst/>
        </a:prstGeom>
        <a:solidFill>
          <a:srgbClr val="F05A2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baseline="0" dirty="0">
              <a:solidFill>
                <a:schemeClr val="tx1"/>
              </a:solidFill>
            </a:rPr>
            <a:t>32 076,3</a:t>
          </a:r>
        </a:p>
      </dsp:txBody>
      <dsp:txXfrm rot="-5400000">
        <a:off x="1720478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374070" y="503744"/>
          <a:ext cx="2664694" cy="93543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Национальная экономика (91,2%)</a:t>
          </a:r>
          <a:endParaRPr lang="ru-RU" sz="1700" b="1" kern="1200" dirty="0"/>
        </a:p>
      </dsp:txBody>
      <dsp:txXfrm>
        <a:off x="419734" y="549408"/>
        <a:ext cx="2573366" cy="8441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367477" y="-367477"/>
          <a:ext cx="971462" cy="1706418"/>
        </a:xfrm>
        <a:prstGeom prst="round1Rect">
          <a:avLst/>
        </a:prstGeom>
        <a:solidFill>
          <a:srgbClr val="0082C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baseline="0" dirty="0">
              <a:solidFill>
                <a:schemeClr val="tx1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1700" kern="1200" baseline="0" dirty="0">
            <a:solidFill>
              <a:schemeClr val="tx1"/>
            </a:solidFill>
          </a:endParaRPr>
        </a:p>
      </dsp:txBody>
      <dsp:txXfrm rot="5400000">
        <a:off x="-1" y="1"/>
        <a:ext cx="1706418" cy="728596"/>
      </dsp:txXfrm>
    </dsp:sp>
    <dsp:sp modelId="{97CEE2A4-B67D-4F15-BA5C-9B0DD5C10763}">
      <dsp:nvSpPr>
        <dsp:cNvPr id="0" name=""/>
        <dsp:cNvSpPr/>
      </dsp:nvSpPr>
      <dsp:spPr>
        <a:xfrm>
          <a:off x="1706418" y="0"/>
          <a:ext cx="1706418" cy="971462"/>
        </a:xfrm>
        <a:prstGeom prst="round1Rect">
          <a:avLst/>
        </a:prstGeom>
        <a:solidFill>
          <a:srgbClr val="F05A2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chemeClr val="tx1"/>
              </a:solidFill>
            </a:rPr>
            <a:t>Исполнено</a:t>
          </a:r>
        </a:p>
      </dsp:txBody>
      <dsp:txXfrm>
        <a:off x="1706418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0" y="971462"/>
          <a:ext cx="1706418" cy="971462"/>
        </a:xfrm>
        <a:prstGeom prst="round1Rect">
          <a:avLst/>
        </a:prstGeom>
        <a:solidFill>
          <a:srgbClr val="0082C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chemeClr val="tx1"/>
              </a:solidFill>
            </a:rPr>
            <a:t>13 585,9</a:t>
          </a:r>
        </a:p>
      </dsp:txBody>
      <dsp:txXfrm rot="10800000">
        <a:off x="0" y="1214328"/>
        <a:ext cx="1706418" cy="728596"/>
      </dsp:txXfrm>
    </dsp:sp>
    <dsp:sp modelId="{1F431174-138C-45D3-965C-467047916CB0}">
      <dsp:nvSpPr>
        <dsp:cNvPr id="0" name=""/>
        <dsp:cNvSpPr/>
      </dsp:nvSpPr>
      <dsp:spPr>
        <a:xfrm rot="5400000">
          <a:off x="2073895" y="603984"/>
          <a:ext cx="971462" cy="1706418"/>
        </a:xfrm>
        <a:prstGeom prst="round1Rect">
          <a:avLst/>
        </a:prstGeom>
        <a:solidFill>
          <a:srgbClr val="F05A2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baseline="0" dirty="0">
              <a:solidFill>
                <a:schemeClr val="tx1"/>
              </a:solidFill>
            </a:rPr>
            <a:t>12 820,9</a:t>
          </a:r>
        </a:p>
      </dsp:txBody>
      <dsp:txXfrm rot="-5400000">
        <a:off x="1706417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374070" y="503744"/>
          <a:ext cx="2664694" cy="93543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Другие расходы (94,4%)</a:t>
          </a:r>
        </a:p>
      </dsp:txBody>
      <dsp:txXfrm>
        <a:off x="419734" y="549408"/>
        <a:ext cx="2573366" cy="8441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367477" y="-367477"/>
          <a:ext cx="971462" cy="1706418"/>
        </a:xfrm>
        <a:prstGeom prst="round1Rect">
          <a:avLst/>
        </a:prstGeom>
        <a:solidFill>
          <a:srgbClr val="0082C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baseline="0" dirty="0">
              <a:solidFill>
                <a:schemeClr val="tx1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1700" b="1" kern="1200" baseline="0" dirty="0">
            <a:solidFill>
              <a:schemeClr val="tx1"/>
            </a:solidFill>
          </a:endParaRPr>
        </a:p>
      </dsp:txBody>
      <dsp:txXfrm rot="5400000">
        <a:off x="-1" y="1"/>
        <a:ext cx="1706418" cy="728596"/>
      </dsp:txXfrm>
    </dsp:sp>
    <dsp:sp modelId="{97CEE2A4-B67D-4F15-BA5C-9B0DD5C10763}">
      <dsp:nvSpPr>
        <dsp:cNvPr id="0" name=""/>
        <dsp:cNvSpPr/>
      </dsp:nvSpPr>
      <dsp:spPr>
        <a:xfrm>
          <a:off x="1706418" y="0"/>
          <a:ext cx="1706418" cy="971462"/>
        </a:xfrm>
        <a:prstGeom prst="round1Rect">
          <a:avLst/>
        </a:prstGeom>
        <a:solidFill>
          <a:srgbClr val="F05A2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chemeClr val="tx1"/>
              </a:solidFill>
            </a:rPr>
            <a:t>Исполнено</a:t>
          </a:r>
        </a:p>
      </dsp:txBody>
      <dsp:txXfrm>
        <a:off x="1706418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0" y="971462"/>
          <a:ext cx="1706418" cy="971462"/>
        </a:xfrm>
        <a:prstGeom prst="round1Rect">
          <a:avLst/>
        </a:prstGeom>
        <a:solidFill>
          <a:srgbClr val="0082C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chemeClr val="tx1"/>
              </a:solidFill>
            </a:rPr>
            <a:t>13 923,6</a:t>
          </a:r>
        </a:p>
      </dsp:txBody>
      <dsp:txXfrm rot="10800000">
        <a:off x="0" y="1214328"/>
        <a:ext cx="1706418" cy="728596"/>
      </dsp:txXfrm>
    </dsp:sp>
    <dsp:sp modelId="{1F431174-138C-45D3-965C-467047916CB0}">
      <dsp:nvSpPr>
        <dsp:cNvPr id="0" name=""/>
        <dsp:cNvSpPr/>
      </dsp:nvSpPr>
      <dsp:spPr>
        <a:xfrm rot="5400000">
          <a:off x="2073895" y="603984"/>
          <a:ext cx="971462" cy="1706418"/>
        </a:xfrm>
        <a:prstGeom prst="round1Rect">
          <a:avLst/>
        </a:prstGeom>
        <a:solidFill>
          <a:srgbClr val="F05A2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baseline="0" dirty="0">
              <a:solidFill>
                <a:schemeClr val="tx1"/>
              </a:solidFill>
            </a:rPr>
            <a:t>13 856,9</a:t>
          </a:r>
        </a:p>
      </dsp:txBody>
      <dsp:txXfrm rot="-5400000">
        <a:off x="1706417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374070" y="503744"/>
          <a:ext cx="2664694" cy="93543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Культура, кинематография (99,5%)</a:t>
          </a:r>
          <a:endParaRPr lang="ru-RU" sz="1700" b="1" kern="1200" dirty="0"/>
        </a:p>
      </dsp:txBody>
      <dsp:txXfrm>
        <a:off x="419734" y="549408"/>
        <a:ext cx="2573366" cy="8441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367477" y="-367477"/>
          <a:ext cx="971462" cy="1706418"/>
        </a:xfrm>
        <a:prstGeom prst="round1Rect">
          <a:avLst/>
        </a:prstGeom>
        <a:solidFill>
          <a:srgbClr val="0082C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glow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1700" b="1" kern="1200" dirty="0">
            <a:solidFill>
              <a:schemeClr val="tx1"/>
            </a:solidFill>
          </a:endParaRPr>
        </a:p>
      </dsp:txBody>
      <dsp:txXfrm rot="5400000">
        <a:off x="-1" y="1"/>
        <a:ext cx="1706418" cy="728596"/>
      </dsp:txXfrm>
    </dsp:sp>
    <dsp:sp modelId="{97CEE2A4-B67D-4F15-BA5C-9B0DD5C10763}">
      <dsp:nvSpPr>
        <dsp:cNvPr id="0" name=""/>
        <dsp:cNvSpPr/>
      </dsp:nvSpPr>
      <dsp:spPr>
        <a:xfrm>
          <a:off x="1706418" y="0"/>
          <a:ext cx="1706418" cy="971462"/>
        </a:xfrm>
        <a:prstGeom prst="round1Rect">
          <a:avLst/>
        </a:prstGeom>
        <a:solidFill>
          <a:srgbClr val="F05A2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Исполнено</a:t>
          </a:r>
        </a:p>
      </dsp:txBody>
      <dsp:txXfrm>
        <a:off x="1706418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0" y="971462"/>
          <a:ext cx="1706418" cy="971462"/>
        </a:xfrm>
        <a:prstGeom prst="round1Rect">
          <a:avLst/>
        </a:prstGeom>
        <a:solidFill>
          <a:srgbClr val="0082C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11 906,4</a:t>
          </a:r>
        </a:p>
      </dsp:txBody>
      <dsp:txXfrm rot="10800000">
        <a:off x="0" y="1214328"/>
        <a:ext cx="1706418" cy="728596"/>
      </dsp:txXfrm>
    </dsp:sp>
    <dsp:sp modelId="{1F431174-138C-45D3-965C-467047916CB0}">
      <dsp:nvSpPr>
        <dsp:cNvPr id="0" name=""/>
        <dsp:cNvSpPr/>
      </dsp:nvSpPr>
      <dsp:spPr>
        <a:xfrm rot="5400000">
          <a:off x="2073895" y="603984"/>
          <a:ext cx="971462" cy="1706418"/>
        </a:xfrm>
        <a:prstGeom prst="round1Rect">
          <a:avLst/>
        </a:prstGeom>
        <a:solidFill>
          <a:srgbClr val="F05A2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baseline="0" dirty="0">
              <a:solidFill>
                <a:schemeClr val="tx1"/>
              </a:solidFill>
            </a:rPr>
            <a:t>10 812,8</a:t>
          </a:r>
        </a:p>
      </dsp:txBody>
      <dsp:txXfrm rot="-5400000">
        <a:off x="1706417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374070" y="503744"/>
          <a:ext cx="2664694" cy="93543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Общегосударственные вопросы (90,8%)</a:t>
          </a:r>
          <a:endParaRPr lang="ru-RU" sz="1700" b="1" kern="1200" dirty="0"/>
        </a:p>
      </dsp:txBody>
      <dsp:txXfrm>
        <a:off x="419734" y="549408"/>
        <a:ext cx="2573366" cy="8441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0A04A-408E-4A3A-AF24-D84579AB82F3}">
      <dsp:nvSpPr>
        <dsp:cNvPr id="0" name=""/>
        <dsp:cNvSpPr/>
      </dsp:nvSpPr>
      <dsp:spPr>
        <a:xfrm rot="16200000">
          <a:off x="425135" y="-425135"/>
          <a:ext cx="980344" cy="1830614"/>
        </a:xfrm>
        <a:prstGeom prst="round1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Утверждено</a:t>
          </a:r>
        </a:p>
      </dsp:txBody>
      <dsp:txXfrm rot="5400000">
        <a:off x="0" y="0"/>
        <a:ext cx="1830614" cy="735258"/>
      </dsp:txXfrm>
    </dsp:sp>
    <dsp:sp modelId="{426AC80C-516E-4E37-9FA1-35E24FD017D9}">
      <dsp:nvSpPr>
        <dsp:cNvPr id="0" name=""/>
        <dsp:cNvSpPr/>
      </dsp:nvSpPr>
      <dsp:spPr>
        <a:xfrm>
          <a:off x="1830614" y="0"/>
          <a:ext cx="1830614" cy="980344"/>
        </a:xfrm>
        <a:prstGeom prst="round1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Исполнено</a:t>
          </a:r>
        </a:p>
      </dsp:txBody>
      <dsp:txXfrm>
        <a:off x="1830614" y="0"/>
        <a:ext cx="1830614" cy="735258"/>
      </dsp:txXfrm>
    </dsp:sp>
    <dsp:sp modelId="{0230E1F4-FB8E-417B-AB6B-DE85D82839E7}">
      <dsp:nvSpPr>
        <dsp:cNvPr id="0" name=""/>
        <dsp:cNvSpPr/>
      </dsp:nvSpPr>
      <dsp:spPr>
        <a:xfrm rot="10800000">
          <a:off x="0" y="980344"/>
          <a:ext cx="1830614" cy="980344"/>
        </a:xfrm>
        <a:prstGeom prst="round1Rect">
          <a:avLst/>
        </a:prstGeom>
        <a:solidFill>
          <a:srgbClr val="FF99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22 905</a:t>
          </a:r>
        </a:p>
      </dsp:txBody>
      <dsp:txXfrm rot="10800000">
        <a:off x="0" y="1225430"/>
        <a:ext cx="1830614" cy="735258"/>
      </dsp:txXfrm>
    </dsp:sp>
    <dsp:sp modelId="{AC0BFBAD-EBAA-48D0-809D-22FCBA3F4ECE}">
      <dsp:nvSpPr>
        <dsp:cNvPr id="0" name=""/>
        <dsp:cNvSpPr/>
      </dsp:nvSpPr>
      <dsp:spPr>
        <a:xfrm rot="5400000">
          <a:off x="2255749" y="555208"/>
          <a:ext cx="980344" cy="1830614"/>
        </a:xfrm>
        <a:prstGeom prst="round1Rect">
          <a:avLst/>
        </a:prstGeom>
        <a:solidFill>
          <a:srgbClr val="FF99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28 954</a:t>
          </a:r>
        </a:p>
      </dsp:txBody>
      <dsp:txXfrm rot="-5400000">
        <a:off x="1830614" y="1225429"/>
        <a:ext cx="1830614" cy="735258"/>
      </dsp:txXfrm>
    </dsp:sp>
    <dsp:sp modelId="{87B57E4A-B3CC-41AE-B250-F9CF45E63CA6}">
      <dsp:nvSpPr>
        <dsp:cNvPr id="0" name=""/>
        <dsp:cNvSpPr/>
      </dsp:nvSpPr>
      <dsp:spPr>
        <a:xfrm>
          <a:off x="587826" y="579410"/>
          <a:ext cx="2485575" cy="801867"/>
        </a:xfrm>
        <a:prstGeom prst="round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Поступления</a:t>
          </a:r>
        </a:p>
      </dsp:txBody>
      <dsp:txXfrm>
        <a:off x="626970" y="618554"/>
        <a:ext cx="2407287" cy="723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0.25516</cdr:x>
      <cdr:y>0.21588</cdr:y>
    </cdr:from>
    <cdr:to>
      <cdr:x>0.34026</cdr:x>
      <cdr:y>0.28798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9E2DE4D-A0F5-4D88-AB3E-0B68D8F743DB}"/>
            </a:ext>
          </a:extLst>
        </cdr:cNvPr>
        <cdr:cNvSpPr txBox="1"/>
      </cdr:nvSpPr>
      <cdr:spPr>
        <a:xfrm xmlns:a="http://schemas.openxmlformats.org/drawingml/2006/main">
          <a:off x="2741936" y="1147765"/>
          <a:ext cx="914470" cy="383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/>
            <a:t>2021 год</a:t>
          </a:r>
        </a:p>
      </cdr:txBody>
    </cdr:sp>
  </cdr:relSizeAnchor>
  <cdr:relSizeAnchor xmlns:cdr="http://schemas.openxmlformats.org/drawingml/2006/chartDrawing">
    <cdr:from>
      <cdr:x>0.65348</cdr:x>
      <cdr:y>0.22148</cdr:y>
    </cdr:from>
    <cdr:to>
      <cdr:x>0.73857</cdr:x>
      <cdr:y>0.29169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1DD4150-C592-48A9-81A2-AAD9839A04FD}"/>
            </a:ext>
          </a:extLst>
        </cdr:cNvPr>
        <cdr:cNvSpPr txBox="1"/>
      </cdr:nvSpPr>
      <cdr:spPr>
        <a:xfrm xmlns:a="http://schemas.openxmlformats.org/drawingml/2006/main">
          <a:off x="7022222" y="1177544"/>
          <a:ext cx="914362" cy="373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/>
            <a:t>2022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0.74032</cdr:x>
      <cdr:y>0.21619</cdr:y>
    </cdr:from>
    <cdr:to>
      <cdr:x>0.93183</cdr:x>
      <cdr:y>0.32749</cdr:y>
    </cdr:to>
    <cdr:sp macro="" textlink="">
      <cdr:nvSpPr>
        <cdr:cNvPr id="2" name="Облачко с текстом: прямоугольное 1">
          <a:extLst xmlns:a="http://schemas.openxmlformats.org/drawingml/2006/main">
            <a:ext uri="{FF2B5EF4-FFF2-40B4-BE49-F238E27FC236}">
              <a16:creationId xmlns:a16="http://schemas.microsoft.com/office/drawing/2014/main" id="{6F8F2C81-8DB5-44ED-80A0-FDF253FF4478}"/>
            </a:ext>
          </a:extLst>
        </cdr:cNvPr>
        <cdr:cNvSpPr/>
      </cdr:nvSpPr>
      <cdr:spPr>
        <a:xfrm xmlns:a="http://schemas.openxmlformats.org/drawingml/2006/main">
          <a:off x="8572358" y="1340526"/>
          <a:ext cx="2217544" cy="690146"/>
        </a:xfrm>
        <a:prstGeom xmlns:a="http://schemas.openxmlformats.org/drawingml/2006/main" prst="wedgeRectCallout">
          <a:avLst>
            <a:gd name="adj1" fmla="val -60906"/>
            <a:gd name="adj2" fmla="val 138433"/>
          </a:avLst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>
          <a:solidFill>
            <a:schemeClr val="accent4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«Обеспечение эффективного функционирования городского хозяйства»</a:t>
          </a:r>
        </a:p>
      </cdr:txBody>
    </cdr:sp>
  </cdr:relSizeAnchor>
  <cdr:relSizeAnchor xmlns:cdr="http://schemas.openxmlformats.org/drawingml/2006/chartDrawing">
    <cdr:from>
      <cdr:x>0.1546</cdr:x>
      <cdr:y>0.85008</cdr:y>
    </cdr:from>
    <cdr:to>
      <cdr:x>0.34023</cdr:x>
      <cdr:y>0.94007</cdr:y>
    </cdr:to>
    <cdr:sp macro="" textlink="">
      <cdr:nvSpPr>
        <cdr:cNvPr id="3" name="Облачко с текстом: прямоугольное 2">
          <a:extLst xmlns:a="http://schemas.openxmlformats.org/drawingml/2006/main">
            <a:ext uri="{FF2B5EF4-FFF2-40B4-BE49-F238E27FC236}">
              <a16:creationId xmlns:a16="http://schemas.microsoft.com/office/drawing/2014/main" id="{43917A61-C9C3-498D-B5CA-0E22959F8A15}"/>
            </a:ext>
          </a:extLst>
        </cdr:cNvPr>
        <cdr:cNvSpPr/>
      </cdr:nvSpPr>
      <cdr:spPr>
        <a:xfrm xmlns:a="http://schemas.openxmlformats.org/drawingml/2006/main">
          <a:off x="1790149" y="5271134"/>
          <a:ext cx="2149457" cy="558008"/>
        </a:xfrm>
        <a:prstGeom xmlns:a="http://schemas.openxmlformats.org/drawingml/2006/main" prst="wedgeRectCallout">
          <a:avLst>
            <a:gd name="adj1" fmla="val 122235"/>
            <a:gd name="adj2" fmla="val -31855"/>
          </a:avLst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bg2">
              <a:lumMod val="9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«Экологическая безопасность города Колы»</a:t>
          </a:r>
        </a:p>
      </cdr:txBody>
    </cdr:sp>
  </cdr:relSizeAnchor>
  <cdr:relSizeAnchor xmlns:cdr="http://schemas.openxmlformats.org/drawingml/2006/chartDrawing">
    <cdr:from>
      <cdr:x>0.37986</cdr:x>
      <cdr:y>0.90417</cdr:y>
    </cdr:from>
    <cdr:to>
      <cdr:x>0.5661</cdr:x>
      <cdr:y>0.99993</cdr:y>
    </cdr:to>
    <cdr:sp macro="" textlink="">
      <cdr:nvSpPr>
        <cdr:cNvPr id="4" name="Облачко с текстом: прямоугольное 3">
          <a:extLst xmlns:a="http://schemas.openxmlformats.org/drawingml/2006/main">
            <a:ext uri="{FF2B5EF4-FFF2-40B4-BE49-F238E27FC236}">
              <a16:creationId xmlns:a16="http://schemas.microsoft.com/office/drawing/2014/main" id="{06305F1A-2A69-4D4D-81E1-C24FFF070D7F}"/>
            </a:ext>
          </a:extLst>
        </cdr:cNvPr>
        <cdr:cNvSpPr/>
      </cdr:nvSpPr>
      <cdr:spPr>
        <a:xfrm xmlns:a="http://schemas.openxmlformats.org/drawingml/2006/main">
          <a:off x="4398485" y="5606523"/>
          <a:ext cx="2156520" cy="593786"/>
        </a:xfrm>
        <a:prstGeom xmlns:a="http://schemas.openxmlformats.org/drawingml/2006/main" prst="wedgeRectCallout">
          <a:avLst>
            <a:gd name="adj1" fmla="val 8349"/>
            <a:gd name="adj2" fmla="val -6896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«Развитие и повышение качества человеческого потенциала»</a:t>
          </a:r>
        </a:p>
      </cdr:txBody>
    </cdr:sp>
  </cdr:relSizeAnchor>
  <cdr:relSizeAnchor xmlns:cdr="http://schemas.openxmlformats.org/drawingml/2006/chartDrawing">
    <cdr:from>
      <cdr:x>0.85156</cdr:x>
      <cdr:y>0.69442</cdr:y>
    </cdr:from>
    <cdr:to>
      <cdr:x>1</cdr:x>
      <cdr:y>0.83808</cdr:y>
    </cdr:to>
    <cdr:sp macro="" textlink="">
      <cdr:nvSpPr>
        <cdr:cNvPr id="5" name="Облачко с текстом: прямоугольное 4">
          <a:extLst xmlns:a="http://schemas.openxmlformats.org/drawingml/2006/main">
            <a:ext uri="{FF2B5EF4-FFF2-40B4-BE49-F238E27FC236}">
              <a16:creationId xmlns:a16="http://schemas.microsoft.com/office/drawing/2014/main" id="{14DA2249-0512-4EFC-8BAD-0B3F04721D44}"/>
            </a:ext>
          </a:extLst>
        </cdr:cNvPr>
        <cdr:cNvSpPr/>
      </cdr:nvSpPr>
      <cdr:spPr>
        <a:xfrm xmlns:a="http://schemas.openxmlformats.org/drawingml/2006/main">
          <a:off x="9860431" y="4305954"/>
          <a:ext cx="1718825" cy="890803"/>
        </a:xfrm>
        <a:prstGeom xmlns:a="http://schemas.openxmlformats.org/drawingml/2006/main" prst="wedgeRectCallout">
          <a:avLst>
            <a:gd name="adj1" fmla="val -191663"/>
            <a:gd name="adj2" fmla="val 17273"/>
          </a:avLst>
        </a:prstGeom>
        <a:solidFill xmlns:a="http://schemas.openxmlformats.org/drawingml/2006/main">
          <a:schemeClr val="accent5"/>
        </a:solidFill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«Управление муниципальным имуществом города Колы»</a:t>
          </a:r>
        </a:p>
      </cdr:txBody>
    </cdr:sp>
  </cdr:relSizeAnchor>
  <cdr:relSizeAnchor xmlns:cdr="http://schemas.openxmlformats.org/drawingml/2006/chartDrawing">
    <cdr:from>
      <cdr:x>0.58862</cdr:x>
      <cdr:y>0.91762</cdr:y>
    </cdr:from>
    <cdr:to>
      <cdr:x>0.78347</cdr:x>
      <cdr:y>0.99669</cdr:y>
    </cdr:to>
    <cdr:sp macro="" textlink="">
      <cdr:nvSpPr>
        <cdr:cNvPr id="6" name="Облачко с текстом: прямоугольное 5">
          <a:extLst xmlns:a="http://schemas.openxmlformats.org/drawingml/2006/main">
            <a:ext uri="{FF2B5EF4-FFF2-40B4-BE49-F238E27FC236}">
              <a16:creationId xmlns:a16="http://schemas.microsoft.com/office/drawing/2014/main" id="{6CBBA45B-D1E7-4A9F-825A-EE4E9B3C50E5}"/>
            </a:ext>
          </a:extLst>
        </cdr:cNvPr>
        <cdr:cNvSpPr/>
      </cdr:nvSpPr>
      <cdr:spPr>
        <a:xfrm xmlns:a="http://schemas.openxmlformats.org/drawingml/2006/main">
          <a:off x="6815740" y="5689929"/>
          <a:ext cx="2256218" cy="490295"/>
        </a:xfrm>
        <a:prstGeom xmlns:a="http://schemas.openxmlformats.org/drawingml/2006/main" prst="wedgeRectCallout">
          <a:avLst>
            <a:gd name="adj1" fmla="val -71831"/>
            <a:gd name="adj2" fmla="val -99963"/>
          </a:avLst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«Обеспечение жильем молодых семей города Колы»</a:t>
          </a:r>
        </a:p>
      </cdr:txBody>
    </cdr:sp>
  </cdr:relSizeAnchor>
  <cdr:relSizeAnchor xmlns:cdr="http://schemas.openxmlformats.org/drawingml/2006/chartDrawing">
    <cdr:from>
      <cdr:x>0.65472</cdr:x>
      <cdr:y>0.80619</cdr:y>
    </cdr:from>
    <cdr:to>
      <cdr:x>0.80855</cdr:x>
      <cdr:y>0.89396</cdr:y>
    </cdr:to>
    <cdr:sp macro="" textlink="">
      <cdr:nvSpPr>
        <cdr:cNvPr id="7" name="Облачко с текстом: прямоугольное 6">
          <a:extLst xmlns:a="http://schemas.openxmlformats.org/drawingml/2006/main">
            <a:ext uri="{FF2B5EF4-FFF2-40B4-BE49-F238E27FC236}">
              <a16:creationId xmlns:a16="http://schemas.microsoft.com/office/drawing/2014/main" id="{4158D878-DDE9-40BC-B045-7963D7515E9A}"/>
            </a:ext>
          </a:extLst>
        </cdr:cNvPr>
        <cdr:cNvSpPr/>
      </cdr:nvSpPr>
      <cdr:spPr>
        <a:xfrm xmlns:a="http://schemas.openxmlformats.org/drawingml/2006/main">
          <a:off x="7581197" y="4999013"/>
          <a:ext cx="1781237" cy="544242"/>
        </a:xfrm>
        <a:prstGeom xmlns:a="http://schemas.openxmlformats.org/drawingml/2006/main" prst="wedgeRectCallout">
          <a:avLst>
            <a:gd name="adj1" fmla="val -121420"/>
            <a:gd name="adj2" fmla="val -18496"/>
          </a:avLst>
        </a:prstGeom>
        <a:solidFill xmlns:a="http://schemas.openxmlformats.org/drawingml/2006/main">
          <a:schemeClr val="accent3"/>
        </a:solidFill>
        <a:ln xmlns:a="http://schemas.openxmlformats.org/drawingml/2006/main">
          <a:solidFill>
            <a:srgbClr val="6699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«Муниципальное управление города Колы»</a:t>
          </a:r>
        </a:p>
      </cdr:txBody>
    </cdr:sp>
  </cdr:relSizeAnchor>
  <cdr:relSizeAnchor xmlns:cdr="http://schemas.openxmlformats.org/drawingml/2006/chartDrawing">
    <cdr:from>
      <cdr:x>0.80561</cdr:x>
      <cdr:y>0.40371</cdr:y>
    </cdr:from>
    <cdr:to>
      <cdr:x>0.95405</cdr:x>
      <cdr:y>0.6702</cdr:y>
    </cdr:to>
    <cdr:sp macro="" textlink="">
      <cdr:nvSpPr>
        <cdr:cNvPr id="8" name="Облачко с текстом: прямоугольное 7">
          <a:extLst xmlns:a="http://schemas.openxmlformats.org/drawingml/2006/main">
            <a:ext uri="{FF2B5EF4-FFF2-40B4-BE49-F238E27FC236}">
              <a16:creationId xmlns:a16="http://schemas.microsoft.com/office/drawing/2014/main" id="{285FA950-14EB-441E-93AA-0B5C3FF8AA56}"/>
            </a:ext>
          </a:extLst>
        </cdr:cNvPr>
        <cdr:cNvSpPr/>
      </cdr:nvSpPr>
      <cdr:spPr>
        <a:xfrm xmlns:a="http://schemas.openxmlformats.org/drawingml/2006/main">
          <a:off x="9328388" y="2503294"/>
          <a:ext cx="1718825" cy="1652444"/>
        </a:xfrm>
        <a:prstGeom xmlns:a="http://schemas.openxmlformats.org/drawingml/2006/main" prst="wedgeRectCallout">
          <a:avLst>
            <a:gd name="adj1" fmla="val -229002"/>
            <a:gd name="adj2" fmla="val 80311"/>
          </a:avLst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«Управление земельными ресурсами города Колы»</a:t>
          </a:r>
        </a:p>
        <a:p xmlns:a="http://schemas.openxmlformats.org/drawingml/2006/main">
          <a:pPr algn="ctr"/>
          <a:r>
            <a: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«Управление муниципальными финансами города Колы»</a:t>
          </a:r>
        </a:p>
        <a:p xmlns:a="http://schemas.openxmlformats.org/drawingml/2006/main">
          <a:pPr algn="ctr"/>
          <a:r>
            <a: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«Обеспечение первичных мер пожарной безопасности на территории города Колы»</a:t>
          </a:r>
        </a:p>
      </cdr:txBody>
    </cdr:sp>
  </cdr:relSizeAnchor>
  <cdr:relSizeAnchor xmlns:cdr="http://schemas.openxmlformats.org/drawingml/2006/chartDrawing">
    <cdr:from>
      <cdr:x>0.39774</cdr:x>
      <cdr:y>0.41899</cdr:y>
    </cdr:from>
    <cdr:to>
      <cdr:x>0.60226</cdr:x>
      <cdr:y>0.55023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A7D0098F-3D3D-4830-BC7E-8CBF46E39149}"/>
            </a:ext>
          </a:extLst>
        </cdr:cNvPr>
        <cdr:cNvSpPr txBox="1"/>
      </cdr:nvSpPr>
      <cdr:spPr>
        <a:xfrm xmlns:a="http://schemas.openxmlformats.org/drawingml/2006/main">
          <a:off x="4605480" y="2598038"/>
          <a:ext cx="2368296" cy="813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000" b="1" dirty="0">
              <a:solidFill>
                <a:schemeClr val="tx1"/>
              </a:solidFill>
            </a:rPr>
            <a:t>353 687,9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51ACB-F000-4A45-8CC4-4AD3EE86053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59E9C-B68C-4001-B6EA-B4DB9D308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6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24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920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639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501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747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62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6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9E9C-B68C-4001-B6EA-B4DB9D30806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56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9E9C-B68C-4001-B6EA-B4DB9D30806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023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366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096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81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021C7-E3C8-4833-ABA0-D4CED7220495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AF4F2-1E91-4B72-AC55-707D91081D5D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6A85B-ADAC-4C68-8A0C-84462AC9BC72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A3919-8BE4-4792-9C55-95AE505378B6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697EE-5158-4581-BEA2-725CEDEACE13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FE5A4-E2AB-4012-99C3-9A8C66C22C40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46565-F70D-443E-99DA-91740ECF5A11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97634-077F-4A67-A4C2-244972CD60F1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73772-A7A8-439F-AD3A-E7FA9B04C945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C25AB-77E4-43D6-BDF7-D98A918097E5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0079F-09D2-4629-8CC7-4C771EA05E53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A6BA9C-3FAB-40C9-8A50-B7CB0299CBB1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9F75F6-1F4F-47A9-B2C5-0462B43ED9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5" Type="http://schemas.openxmlformats.org/officeDocument/2006/relationships/diagramQuickStyle" Target="../diagrams/quickStyle8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24" Type="http://schemas.openxmlformats.org/officeDocument/2006/relationships/diagramLayout" Target="../diagrams/layout8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23" Type="http://schemas.openxmlformats.org/officeDocument/2006/relationships/diagramData" Target="../diagrams/data8.xml"/><Relationship Id="rId28" Type="http://schemas.openxmlformats.org/officeDocument/2006/relationships/image" Target="../media/image14.jpeg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3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35.jpeg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microsoft.com/office/2007/relationships/hdphoto" Target="../media/hdphoto2.wdp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2.xml"/><Relationship Id="rId5" Type="http://schemas.microsoft.com/office/2007/relationships/hdphoto" Target="../media/hdphoto1.wdp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Фон\2019\gr_budjet.png">
            <a:extLst>
              <a:ext uri="{FF2B5EF4-FFF2-40B4-BE49-F238E27FC236}">
                <a16:creationId xmlns:a16="http://schemas.microsoft.com/office/drawing/2014/main" id="{0728A70E-DB17-4898-AB5C-5BDDECC0A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5" y="1615598"/>
            <a:ext cx="9559636" cy="455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Фон\2019\bgHEv7FpR2g.jpg">
            <a:extLst>
              <a:ext uri="{FF2B5EF4-FFF2-40B4-BE49-F238E27FC236}">
                <a16:creationId xmlns:a16="http://schemas.microsoft.com/office/drawing/2014/main" id="{5AFE751C-369F-45A1-85C2-9B6188C7C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3" y="276178"/>
            <a:ext cx="3865358" cy="121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ола ГП_ПП-07">
            <a:extLst>
              <a:ext uri="{FF2B5EF4-FFF2-40B4-BE49-F238E27FC236}">
                <a16:creationId xmlns:a16="http://schemas.microsoft.com/office/drawing/2014/main" id="{7C43A254-EA9A-470C-86B6-C2465B640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595" y="276178"/>
            <a:ext cx="1631740" cy="177530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52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72370074"/>
              </p:ext>
            </p:extLst>
          </p:nvPr>
        </p:nvGraphicFramePr>
        <p:xfrm>
          <a:off x="425131" y="2143229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2" name="Схема 101"/>
          <p:cNvGraphicFramePr/>
          <p:nvPr>
            <p:extLst>
              <p:ext uri="{D42A27DB-BD31-4B8C-83A1-F6EECF244321}">
                <p14:modId xmlns:p14="http://schemas.microsoft.com/office/powerpoint/2010/main" val="487402068"/>
              </p:ext>
            </p:extLst>
          </p:nvPr>
        </p:nvGraphicFramePr>
        <p:xfrm>
          <a:off x="4414770" y="2463129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3" name="Схема 102"/>
          <p:cNvGraphicFramePr/>
          <p:nvPr>
            <p:extLst>
              <p:ext uri="{D42A27DB-BD31-4B8C-83A1-F6EECF244321}">
                <p14:modId xmlns:p14="http://schemas.microsoft.com/office/powerpoint/2010/main" val="3999709276"/>
              </p:ext>
            </p:extLst>
          </p:nvPr>
        </p:nvGraphicFramePr>
        <p:xfrm>
          <a:off x="8431491" y="4545272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4" name="Схема 103"/>
          <p:cNvGraphicFramePr/>
          <p:nvPr>
            <p:extLst>
              <p:ext uri="{D42A27DB-BD31-4B8C-83A1-F6EECF244321}">
                <p14:modId xmlns:p14="http://schemas.microsoft.com/office/powerpoint/2010/main" val="2472537318"/>
              </p:ext>
            </p:extLst>
          </p:nvPr>
        </p:nvGraphicFramePr>
        <p:xfrm>
          <a:off x="425131" y="4529620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10" name="Схема 109"/>
          <p:cNvGraphicFramePr/>
          <p:nvPr>
            <p:extLst>
              <p:ext uri="{D42A27DB-BD31-4B8C-83A1-F6EECF244321}">
                <p14:modId xmlns:p14="http://schemas.microsoft.com/office/powerpoint/2010/main" val="1823704225"/>
              </p:ext>
            </p:extLst>
          </p:nvPr>
        </p:nvGraphicFramePr>
        <p:xfrm>
          <a:off x="8431491" y="2143228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13" name="Picture 3" descr="D:\Мои документы\расходы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68" y="4535451"/>
            <a:ext cx="2941319" cy="200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31">
            <a:extLst>
              <a:ext uri="{FF2B5EF4-FFF2-40B4-BE49-F238E27FC236}">
                <a16:creationId xmlns:a16="http://schemas.microsoft.com/office/drawing/2014/main" id="{64A6ADBC-6138-4BAB-9F69-0C2BA7A58DA7}"/>
              </a:ext>
            </a:extLst>
          </p:cNvPr>
          <p:cNvSpPr/>
          <p:nvPr/>
        </p:nvSpPr>
        <p:spPr>
          <a:xfrm>
            <a:off x="0" y="107132"/>
            <a:ext cx="11329951" cy="7744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Исполнение бюджета города Колы за 2022 год</a:t>
            </a:r>
          </a:p>
        </p:txBody>
      </p:sp>
      <p:sp>
        <p:nvSpPr>
          <p:cNvPr id="17" name="Скругленный прямоугольник 31">
            <a:extLst>
              <a:ext uri="{FF2B5EF4-FFF2-40B4-BE49-F238E27FC236}">
                <a16:creationId xmlns:a16="http://schemas.microsoft.com/office/drawing/2014/main" id="{8ACCF3DD-462A-44A7-A000-F4682AACEF35}"/>
              </a:ext>
            </a:extLst>
          </p:cNvPr>
          <p:cNvSpPr/>
          <p:nvPr/>
        </p:nvSpPr>
        <p:spPr>
          <a:xfrm>
            <a:off x="4221195" y="1022566"/>
            <a:ext cx="3864864" cy="440712"/>
          </a:xfrm>
          <a:prstGeom prst="roundRect">
            <a:avLst/>
          </a:prstGeom>
          <a:solidFill>
            <a:srgbClr val="0082C8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uller Narrow ExtraBold" panose="00000900000000000000"/>
              </a:rPr>
              <a:t>РАСХОДЫ</a:t>
            </a:r>
          </a:p>
        </p:txBody>
      </p:sp>
      <p:sp>
        <p:nvSpPr>
          <p:cNvPr id="20" name="Скругленный прямоугольник 31">
            <a:extLst>
              <a:ext uri="{FF2B5EF4-FFF2-40B4-BE49-F238E27FC236}">
                <a16:creationId xmlns:a16="http://schemas.microsoft.com/office/drawing/2014/main" id="{40D03016-BC21-45A0-96EC-241FF39B7CEA}"/>
              </a:ext>
            </a:extLst>
          </p:cNvPr>
          <p:cNvSpPr/>
          <p:nvPr/>
        </p:nvSpPr>
        <p:spPr>
          <a:xfrm>
            <a:off x="1510590" y="1033442"/>
            <a:ext cx="1834180" cy="313457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schemeClr val="bg1"/>
                </a:solidFill>
                <a:latin typeface="Muller Narrow ExtraBold" panose="00000900000000000000"/>
                <a:cs typeface="Arial" panose="020B0604020202020204" pitchFamily="34" charset="0"/>
              </a:rPr>
              <a:t>Утверждено</a:t>
            </a:r>
          </a:p>
        </p:txBody>
      </p:sp>
      <p:sp>
        <p:nvSpPr>
          <p:cNvPr id="21" name="Скругленный прямоугольник 31">
            <a:extLst>
              <a:ext uri="{FF2B5EF4-FFF2-40B4-BE49-F238E27FC236}">
                <a16:creationId xmlns:a16="http://schemas.microsoft.com/office/drawing/2014/main" id="{6FB7784D-253E-4ADE-A1BB-0E8257082FD6}"/>
              </a:ext>
            </a:extLst>
          </p:cNvPr>
          <p:cNvSpPr/>
          <p:nvPr/>
        </p:nvSpPr>
        <p:spPr>
          <a:xfrm>
            <a:off x="9083722" y="1033441"/>
            <a:ext cx="1875475" cy="313457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chemeClr val="bg1"/>
                </a:solidFill>
                <a:latin typeface="Muller Narrow ExtraBold" panose="00000900000000000000"/>
                <a:cs typeface="Arial" panose="020B0604020202020204" pitchFamily="34" charset="0"/>
              </a:rPr>
              <a:t>Исполнено</a:t>
            </a:r>
          </a:p>
        </p:txBody>
      </p:sp>
      <p:sp>
        <p:nvSpPr>
          <p:cNvPr id="22" name="Скругленный прямоугольник 31">
            <a:extLst>
              <a:ext uri="{FF2B5EF4-FFF2-40B4-BE49-F238E27FC236}">
                <a16:creationId xmlns:a16="http://schemas.microsoft.com/office/drawing/2014/main" id="{BC28885B-B899-4126-88B5-1A8B87CF2A35}"/>
              </a:ext>
            </a:extLst>
          </p:cNvPr>
          <p:cNvSpPr/>
          <p:nvPr/>
        </p:nvSpPr>
        <p:spPr>
          <a:xfrm>
            <a:off x="425129" y="1570009"/>
            <a:ext cx="3412837" cy="440712"/>
          </a:xfrm>
          <a:prstGeom prst="roundRect">
            <a:avLst/>
          </a:prstGeom>
          <a:solidFill>
            <a:srgbClr val="0082C8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uller Narrow ExtraBold" panose="00000900000000000000"/>
              </a:rPr>
              <a:t>391 687,3</a:t>
            </a:r>
          </a:p>
        </p:txBody>
      </p:sp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id="{E6D35936-CDC7-4B9D-BA68-1CB7458436F8}"/>
              </a:ext>
            </a:extLst>
          </p:cNvPr>
          <p:cNvSpPr/>
          <p:nvPr/>
        </p:nvSpPr>
        <p:spPr>
          <a:xfrm>
            <a:off x="8392938" y="1569468"/>
            <a:ext cx="3412837" cy="440712"/>
          </a:xfrm>
          <a:prstGeom prst="roundRect">
            <a:avLst/>
          </a:prstGeom>
          <a:solidFill>
            <a:srgbClr val="0082C8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uller Narrow ExtraBold" panose="00000900000000000000"/>
              </a:rPr>
              <a:t>367 819,6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3610A8BA-7B04-4513-BE38-6ED040FBF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075" y="6624165"/>
            <a:ext cx="1612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тысяч рублей</a:t>
            </a:r>
          </a:p>
        </p:txBody>
      </p:sp>
      <p:pic>
        <p:nvPicPr>
          <p:cNvPr id="18" name="Рисунок 3" descr="Кола ГП_ПП-07">
            <a:extLst>
              <a:ext uri="{FF2B5EF4-FFF2-40B4-BE49-F238E27FC236}">
                <a16:creationId xmlns:a16="http://schemas.microsoft.com/office/drawing/2014/main" id="{254AAE6E-0D4D-4AAA-A41C-5041B16F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951" y="85431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88601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807522" y="1431130"/>
          <a:ext cx="10426535" cy="51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88BAAF8-E353-4213-9F07-19C65CC9F3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839937"/>
              </p:ext>
            </p:extLst>
          </p:nvPr>
        </p:nvGraphicFramePr>
        <p:xfrm>
          <a:off x="399799" y="675514"/>
          <a:ext cx="11579256" cy="6200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Облачко с текстом: прямоугольное 1">
            <a:extLst>
              <a:ext uri="{FF2B5EF4-FFF2-40B4-BE49-F238E27FC236}">
                <a16:creationId xmlns:a16="http://schemas.microsoft.com/office/drawing/2014/main" id="{48EF4DA2-E324-4FF3-B3CC-0410A0649E8F}"/>
              </a:ext>
            </a:extLst>
          </p:cNvPr>
          <p:cNvSpPr/>
          <p:nvPr/>
        </p:nvSpPr>
        <p:spPr>
          <a:xfrm>
            <a:off x="594567" y="1188921"/>
            <a:ext cx="2156550" cy="710024"/>
          </a:xfrm>
          <a:prstGeom prst="wedgeRectCallout">
            <a:avLst>
              <a:gd name="adj1" fmla="val 96330"/>
              <a:gd name="adj2" fmla="val 121150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комфортных условий проживания населения города Колы»</a:t>
            </a:r>
          </a:p>
        </p:txBody>
      </p:sp>
      <p:sp>
        <p:nvSpPr>
          <p:cNvPr id="14" name="Скругленный прямоугольник 31">
            <a:extLst>
              <a:ext uri="{FF2B5EF4-FFF2-40B4-BE49-F238E27FC236}">
                <a16:creationId xmlns:a16="http://schemas.microsoft.com/office/drawing/2014/main" id="{0FF22188-5934-4C4B-8579-760A62F0E3E7}"/>
              </a:ext>
            </a:extLst>
          </p:cNvPr>
          <p:cNvSpPr/>
          <p:nvPr/>
        </p:nvSpPr>
        <p:spPr>
          <a:xfrm>
            <a:off x="86417" y="36671"/>
            <a:ext cx="11329951" cy="7744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Muller Narrow ExtraBold" panose="00000900000000000000"/>
                <a:ea typeface="Arial Unicode MS" pitchFamily="34" charset="-128"/>
                <a:cs typeface="Arial" charset="0"/>
              </a:rPr>
              <a:t>Исполнение бюджетных ассигнований на реализацию муниципальных программ города Колы за 2022 год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2C2B3E13-5FE7-4873-9B22-72CAEAE8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075" y="6624165"/>
            <a:ext cx="1612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тысяч рублей</a:t>
            </a:r>
          </a:p>
        </p:txBody>
      </p:sp>
      <p:pic>
        <p:nvPicPr>
          <p:cNvPr id="9" name="Рисунок 3" descr="Кола ГП_ПП-07">
            <a:extLst>
              <a:ext uri="{FF2B5EF4-FFF2-40B4-BE49-F238E27FC236}">
                <a16:creationId xmlns:a16="http://schemas.microsoft.com/office/drawing/2014/main" id="{2AC5539A-DBE5-41C1-98C2-40EC2364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951" y="85431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59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0" y="897419"/>
            <a:ext cx="34544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                                         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14,3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</a:t>
            </a:r>
          </a:p>
        </p:txBody>
      </p:sp>
      <p:sp>
        <p:nvSpPr>
          <p:cNvPr id="35850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8591551" y="884546"/>
            <a:ext cx="3429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                        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14,1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рублей(98%)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DF9037B-26F6-4C14-8765-1ABB8572A2E2}"/>
              </a:ext>
            </a:extLst>
          </p:cNvPr>
          <p:cNvSpPr/>
          <p:nvPr/>
        </p:nvSpPr>
        <p:spPr>
          <a:xfrm>
            <a:off x="2831313" y="1645216"/>
            <a:ext cx="8996440" cy="118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максимальной вовлеченности населения города Кола в систематические занятия физической культурой и спортом;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досуга и обеспечения жителей города Кола услугами организаций культуры;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потенциала молодежи города Кола.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90B44FDA-CC30-4727-97D8-1E2ABA6F793E}"/>
              </a:ext>
            </a:extLst>
          </p:cNvPr>
          <p:cNvGraphicFramePr/>
          <p:nvPr>
            <p:extLst/>
          </p:nvPr>
        </p:nvGraphicFramePr>
        <p:xfrm>
          <a:off x="1038483" y="4124331"/>
          <a:ext cx="10415873" cy="265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3DE8D8-7C8C-4697-9B0C-A72926D3B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31" y="1679254"/>
            <a:ext cx="2530059" cy="25361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D95016-4D42-4FD5-BA9F-17F3EFB1E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5843" y="3984886"/>
            <a:ext cx="2444708" cy="2158171"/>
          </a:xfrm>
          <a:prstGeom prst="rect">
            <a:avLst/>
          </a:prstGeom>
        </p:spPr>
      </p:pic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8AEE2894-077A-4653-883B-FC2E17F01AA3}"/>
              </a:ext>
            </a:extLst>
          </p:cNvPr>
          <p:cNvSpPr/>
          <p:nvPr/>
        </p:nvSpPr>
        <p:spPr>
          <a:xfrm>
            <a:off x="2844139" y="2975684"/>
            <a:ext cx="8970788" cy="800220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Производились расходы на финансирование городских мероприятий в сферах культуры, физкультуры и спорта, библиотечной и музейной деятельности, занятости молодежи. 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59834E-AD1A-4E0A-8F79-13028BEACC34}"/>
              </a:ext>
            </a:extLst>
          </p:cNvPr>
          <p:cNvSpPr txBox="1"/>
          <p:nvPr/>
        </p:nvSpPr>
        <p:spPr>
          <a:xfrm>
            <a:off x="2322788" y="3782870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2022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  <p:sp>
        <p:nvSpPr>
          <p:cNvPr id="17" name="Скругленный прямоугольник 31">
            <a:extLst>
              <a:ext uri="{FF2B5EF4-FFF2-40B4-BE49-F238E27FC236}">
                <a16:creationId xmlns:a16="http://schemas.microsoft.com/office/drawing/2014/main" id="{089533CC-0CE7-4882-B586-80DE7A9D722D}"/>
              </a:ext>
            </a:extLst>
          </p:cNvPr>
          <p:cNvSpPr/>
          <p:nvPr/>
        </p:nvSpPr>
        <p:spPr>
          <a:xfrm>
            <a:off x="862049" y="50213"/>
            <a:ext cx="11329951" cy="7744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i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ru-RU" sz="2500" b="1" i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Муниципальная программа 1 «Развитие и повышение качества</a:t>
            </a:r>
          </a:p>
          <a:p>
            <a:pPr algn="ctr"/>
            <a:r>
              <a:rPr lang="ru-RU" sz="2500" b="1" i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человеческого потенциала»</a:t>
            </a:r>
            <a:br>
              <a:rPr lang="ru-RU" sz="2500" i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endParaRPr lang="ru-RU" sz="2500" b="1" dirty="0">
              <a:solidFill>
                <a:schemeClr val="bg1"/>
              </a:solidFill>
              <a:latin typeface="Muller Narrow ExtraBold" panose="00000900000000000000"/>
              <a:ea typeface="Arial Unicode MS" pitchFamily="34" charset="-128"/>
              <a:cs typeface="Arial" charset="0"/>
            </a:endParaRPr>
          </a:p>
        </p:txBody>
      </p:sp>
      <p:pic>
        <p:nvPicPr>
          <p:cNvPr id="18" name="Рисунок 3" descr="Кола ГП_ПП-07">
            <a:extLst>
              <a:ext uri="{FF2B5EF4-FFF2-40B4-BE49-F238E27FC236}">
                <a16:creationId xmlns:a16="http://schemas.microsoft.com/office/drawing/2014/main" id="{AFE56B2A-E669-4075-9C9D-69E78D0C6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0" y="72755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40059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458" y="3619405"/>
            <a:ext cx="2719997" cy="180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Прямоугольник 9"/>
          <p:cNvSpPr>
            <a:spLocks noChangeArrowheads="1"/>
          </p:cNvSpPr>
          <p:nvPr/>
        </p:nvSpPr>
        <p:spPr bwMode="auto">
          <a:xfrm flipH="1">
            <a:off x="912356" y="780272"/>
            <a:ext cx="29760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2,2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</a:t>
            </a:r>
          </a:p>
        </p:txBody>
      </p:sp>
      <p:sp>
        <p:nvSpPr>
          <p:cNvPr id="36872" name="Прямоугольник 9"/>
          <p:cNvSpPr>
            <a:spLocks noChangeArrowheads="1"/>
          </p:cNvSpPr>
          <p:nvPr/>
        </p:nvSpPr>
        <p:spPr bwMode="auto">
          <a:xfrm flipH="1">
            <a:off x="7790853" y="782731"/>
            <a:ext cx="40936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2,2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 (100%)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A2B958-97A2-4463-BCB7-44BD5232DCD5}"/>
              </a:ext>
            </a:extLst>
          </p:cNvPr>
          <p:cNvSpPr/>
          <p:nvPr/>
        </p:nvSpPr>
        <p:spPr>
          <a:xfrm>
            <a:off x="2844136" y="1550756"/>
            <a:ext cx="9040317" cy="75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экологической безопасности и улучшение состояния окружающей среды на территории муниципального образования городское поселение Кола.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3D8B3F77-9543-43DD-90A0-B687F7815129}"/>
              </a:ext>
            </a:extLst>
          </p:cNvPr>
          <p:cNvGraphicFramePr/>
          <p:nvPr>
            <p:extLst/>
          </p:nvPr>
        </p:nvGraphicFramePr>
        <p:xfrm>
          <a:off x="198124" y="4067216"/>
          <a:ext cx="10415873" cy="265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BD28FFFA-3E0B-4902-B10F-105796DA6D81}"/>
              </a:ext>
            </a:extLst>
          </p:cNvPr>
          <p:cNvSpPr/>
          <p:nvPr/>
        </p:nvSpPr>
        <p:spPr>
          <a:xfrm>
            <a:off x="2844137" y="2371012"/>
            <a:ext cx="9040317" cy="754053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Произведены расходы на финансирование мероприятий по ликвидации несанкционированных свалок</a:t>
            </a:r>
          </a:p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355554A-72D6-4072-90DC-7B451EFCA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7" y="1320596"/>
            <a:ext cx="2091109" cy="21459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C5FB93-C360-4EA3-9D4A-522A83880346}"/>
              </a:ext>
            </a:extLst>
          </p:cNvPr>
          <p:cNvSpPr txBox="1"/>
          <p:nvPr/>
        </p:nvSpPr>
        <p:spPr>
          <a:xfrm>
            <a:off x="1191720" y="3253775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2022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  <p:sp>
        <p:nvSpPr>
          <p:cNvPr id="16" name="Скругленный прямоугольник 31">
            <a:extLst>
              <a:ext uri="{FF2B5EF4-FFF2-40B4-BE49-F238E27FC236}">
                <a16:creationId xmlns:a16="http://schemas.microsoft.com/office/drawing/2014/main" id="{A32B8608-B34E-4617-A00C-4F82CD79F526}"/>
              </a:ext>
            </a:extLst>
          </p:cNvPr>
          <p:cNvSpPr/>
          <p:nvPr/>
        </p:nvSpPr>
        <p:spPr>
          <a:xfrm>
            <a:off x="774574" y="38774"/>
            <a:ext cx="11329951" cy="7744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 2 «Экологическая безопасность города Колы» </a:t>
            </a:r>
            <a:endParaRPr lang="ru-RU" sz="2500" b="1" dirty="0">
              <a:solidFill>
                <a:schemeClr val="bg1"/>
              </a:solidFill>
              <a:latin typeface="Muller Narrow ExtraBold" panose="00000900000000000000"/>
              <a:ea typeface="Arial Unicode MS" pitchFamily="34" charset="-128"/>
              <a:cs typeface="Arial" charset="0"/>
            </a:endParaRPr>
          </a:p>
        </p:txBody>
      </p:sp>
      <p:pic>
        <p:nvPicPr>
          <p:cNvPr id="15" name="Рисунок 3" descr="Кола ГП_ПП-07">
            <a:extLst>
              <a:ext uri="{FF2B5EF4-FFF2-40B4-BE49-F238E27FC236}">
                <a16:creationId xmlns:a16="http://schemas.microsoft.com/office/drawing/2014/main" id="{EDAD7CEB-1D33-44F8-93D1-B509DEB9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74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45790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450947" y="801918"/>
            <a:ext cx="46079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265,6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</a:t>
            </a:r>
          </a:p>
        </p:txBody>
      </p:sp>
      <p:sp>
        <p:nvSpPr>
          <p:cNvPr id="38919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6797413" y="801919"/>
            <a:ext cx="4943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247,0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 (93,0%)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2B1D810-9AC5-4D01-A4D6-CD1B9F56BC8D}"/>
              </a:ext>
            </a:extLst>
          </p:cNvPr>
          <p:cNvSpPr/>
          <p:nvPr/>
        </p:nvSpPr>
        <p:spPr>
          <a:xfrm>
            <a:off x="3140022" y="1431317"/>
            <a:ext cx="8621485" cy="1400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благоустройства территорий;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 общего пользования местного значения;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безбарьерной среды для инвалидов и других маломобильных групп населения;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благоустройства дворовых территорий и территорий общего пользования;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безопасных и благоприятных условий проживания в жилищном фонде.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C0AEFF33-05E8-49E1-B3C7-C1158A5C6A34}"/>
              </a:ext>
            </a:extLst>
          </p:cNvPr>
          <p:cNvGraphicFramePr/>
          <p:nvPr>
            <p:extLst/>
          </p:nvPr>
        </p:nvGraphicFramePr>
        <p:xfrm>
          <a:off x="1589476" y="3676298"/>
          <a:ext cx="10415873" cy="265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2" descr="C:\Users\user\Desktop\Фон\izobrazhenie-doma-i-kommunikaciy.jpg">
            <a:extLst>
              <a:ext uri="{FF2B5EF4-FFF2-40B4-BE49-F238E27FC236}">
                <a16:creationId xmlns:a16="http://schemas.microsoft.com/office/drawing/2014/main" id="{6852C556-00FB-4283-9507-F5A59F54C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6750" r="9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4" r="6883"/>
          <a:stretch/>
        </p:blipFill>
        <p:spPr bwMode="auto">
          <a:xfrm>
            <a:off x="186651" y="1374773"/>
            <a:ext cx="2953371" cy="273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47B40D-905D-4EBA-AE30-0A15BA92A489}"/>
              </a:ext>
            </a:extLst>
          </p:cNvPr>
          <p:cNvSpPr txBox="1"/>
          <p:nvPr/>
        </p:nvSpPr>
        <p:spPr>
          <a:xfrm>
            <a:off x="2474026" y="3012663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2022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  <p:sp>
        <p:nvSpPr>
          <p:cNvPr id="12" name="Скругленный прямоугольник 31">
            <a:extLst>
              <a:ext uri="{FF2B5EF4-FFF2-40B4-BE49-F238E27FC236}">
                <a16:creationId xmlns:a16="http://schemas.microsoft.com/office/drawing/2014/main" id="{8815F104-914E-4AF0-A3BE-BC5AEBF85677}"/>
              </a:ext>
            </a:extLst>
          </p:cNvPr>
          <p:cNvSpPr/>
          <p:nvPr/>
        </p:nvSpPr>
        <p:spPr>
          <a:xfrm>
            <a:off x="774574" y="65936"/>
            <a:ext cx="11329951" cy="7744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i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ru-RU" altLang="ru-RU" sz="2500" b="1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3 «Обеспечение комфортных условий проживания населения города Колы»</a:t>
            </a:r>
            <a:br>
              <a:rPr lang="ru-RU" sz="2500" b="1" i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endParaRPr lang="ru-RU" sz="2500" b="1" i="1" dirty="0">
              <a:solidFill>
                <a:schemeClr val="bg1"/>
              </a:solidFill>
              <a:latin typeface="Muller Narrow ExtraBold" panose="00000900000000000000"/>
              <a:ea typeface="Arial Unicode MS" pitchFamily="34" charset="-128"/>
              <a:cs typeface="Arial" charset="0"/>
            </a:endParaRPr>
          </a:p>
        </p:txBody>
      </p:sp>
      <p:pic>
        <p:nvPicPr>
          <p:cNvPr id="14" name="Рисунок 3" descr="Кола ГП_ПП-07">
            <a:extLst>
              <a:ext uri="{FF2B5EF4-FFF2-40B4-BE49-F238E27FC236}">
                <a16:creationId xmlns:a16="http://schemas.microsoft.com/office/drawing/2014/main" id="{83AED516-33BD-40D5-9EAA-C63BB846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36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866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74574" y="902701"/>
            <a:ext cx="3168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59,4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</a:t>
            </a:r>
          </a:p>
        </p:txBody>
      </p:sp>
      <p:sp>
        <p:nvSpPr>
          <p:cNvPr id="39944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488936" y="898323"/>
            <a:ext cx="4452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57,3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 (96%)</a:t>
            </a:r>
          </a:p>
        </p:txBody>
      </p:sp>
      <p:sp>
        <p:nvSpPr>
          <p:cNvPr id="2" name="AutoShape 2" descr="В Чувашской Республике реализуется проект по внедрению единого платежного  документа за услуги ЖКХ | Министерство строительства, архитектуры и жилищно-коммунального  хозяйства Чувашской Республики">
            <a:extLst>
              <a:ext uri="{FF2B5EF4-FFF2-40B4-BE49-F238E27FC236}">
                <a16:creationId xmlns:a16="http://schemas.microsoft.com/office/drawing/2014/main" id="{D9C8851B-CDD0-4F3A-8A3E-536449D2E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06E867-6547-42ED-8DF4-A0480E5C61C4}"/>
              </a:ext>
            </a:extLst>
          </p:cNvPr>
          <p:cNvSpPr/>
          <p:nvPr/>
        </p:nvSpPr>
        <p:spPr>
          <a:xfrm>
            <a:off x="2713178" y="1421543"/>
            <a:ext cx="9228011" cy="118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бесперебойного качественного электроснабжения, теплоснабжения, водоснабжения, водоотведения;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безаварийного содержания муниципальных объектов жилищно-коммунального хозяйства;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энергетической эффективности муниципальных объектов;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муниципального казенного учреждения</a:t>
            </a:r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A151FBBC-41B1-454C-B1D4-ADC85FA828A0}"/>
              </a:ext>
            </a:extLst>
          </p:cNvPr>
          <p:cNvSpPr/>
          <p:nvPr/>
        </p:nvSpPr>
        <p:spPr>
          <a:xfrm>
            <a:off x="2713178" y="2680451"/>
            <a:ext cx="9228011" cy="838201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Финансировались мероприятия по подготовке объектов к отопительному периоду, по содержанию котельных, наружных сетей, по содержанию МКУ «Управление городского хозяйства».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7138D66-6773-407A-9C99-06D7C9992D93}"/>
              </a:ext>
            </a:extLst>
          </p:cNvPr>
          <p:cNvGraphicFramePr/>
          <p:nvPr>
            <p:extLst/>
          </p:nvPr>
        </p:nvGraphicFramePr>
        <p:xfrm>
          <a:off x="1589475" y="3890708"/>
          <a:ext cx="10415873" cy="265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AF7280-C9D3-4434-9DFD-2A40FAEA8C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1" y="1802758"/>
            <a:ext cx="2380690" cy="145123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BF4CC7-F502-4DDC-85FA-E79294E39136}"/>
              </a:ext>
            </a:extLst>
          </p:cNvPr>
          <p:cNvSpPr txBox="1"/>
          <p:nvPr/>
        </p:nvSpPr>
        <p:spPr>
          <a:xfrm>
            <a:off x="2761399" y="3661068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2022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  <p:sp>
        <p:nvSpPr>
          <p:cNvPr id="14" name="Скругленный прямоугольник 31">
            <a:extLst>
              <a:ext uri="{FF2B5EF4-FFF2-40B4-BE49-F238E27FC236}">
                <a16:creationId xmlns:a16="http://schemas.microsoft.com/office/drawing/2014/main" id="{42BFF3C6-B34D-4D9D-AD03-55BF43F36F0F}"/>
              </a:ext>
            </a:extLst>
          </p:cNvPr>
          <p:cNvSpPr/>
          <p:nvPr/>
        </p:nvSpPr>
        <p:spPr>
          <a:xfrm>
            <a:off x="774574" y="90913"/>
            <a:ext cx="11329951" cy="68179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i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ru-RU" altLang="ru-RU" sz="2500" b="1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4 «Обеспечение эффективного функционирования городского хозяйства»</a:t>
            </a:r>
            <a:br>
              <a:rPr lang="ru-RU" sz="2500" b="1" i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endParaRPr lang="ru-RU" sz="2500" b="1" i="1" dirty="0">
              <a:solidFill>
                <a:schemeClr val="bg1"/>
              </a:solidFill>
              <a:latin typeface="Muller Narrow ExtraBold" panose="00000900000000000000"/>
              <a:ea typeface="Arial Unicode MS" pitchFamily="34" charset="-128"/>
              <a:cs typeface="Arial" charset="0"/>
            </a:endParaRPr>
          </a:p>
        </p:txBody>
      </p:sp>
      <p:pic>
        <p:nvPicPr>
          <p:cNvPr id="18" name="Рисунок 3" descr="Кола ГП_ПП-07">
            <a:extLst>
              <a:ext uri="{FF2B5EF4-FFF2-40B4-BE49-F238E27FC236}">
                <a16:creationId xmlns:a16="http://schemas.microsoft.com/office/drawing/2014/main" id="{0481EAF5-86D1-4370-9D75-B2370E3C8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13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29426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1093639" y="817551"/>
            <a:ext cx="3055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24,3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</a:t>
            </a:r>
          </a:p>
        </p:txBody>
      </p:sp>
      <p:sp>
        <p:nvSpPr>
          <p:cNvPr id="40966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300296" y="864851"/>
            <a:ext cx="48042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22,8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 (93,6%)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F83B34-5665-4F24-9BB3-A716F1FAA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11" y="1325926"/>
            <a:ext cx="2594260" cy="19836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ABCD57-3AB1-4D01-B10B-53F607A6775F}"/>
              </a:ext>
            </a:extLst>
          </p:cNvPr>
          <p:cNvSpPr/>
          <p:nvPr/>
        </p:nvSpPr>
        <p:spPr>
          <a:xfrm>
            <a:off x="2963443" y="1421543"/>
            <a:ext cx="8977746" cy="75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муниципальной собственностью, направленной на увеличение доходов бюджета городского поселения Кола</a:t>
            </a:r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EDF34E63-A3BC-459E-A11A-A09E92CA8873}"/>
              </a:ext>
            </a:extLst>
          </p:cNvPr>
          <p:cNvSpPr/>
          <p:nvPr/>
        </p:nvSpPr>
        <p:spPr>
          <a:xfrm>
            <a:off x="2963443" y="2317760"/>
            <a:ext cx="8876256" cy="811985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Финансировались мероприятия по содержанию объектов муниципальной собственности, оценка недвижимости и признание прав, текущий ремонт муниципального жилищного фонда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85ED383-5BF8-4CAC-9363-2FEFB032537F}"/>
              </a:ext>
            </a:extLst>
          </p:cNvPr>
          <p:cNvGraphicFramePr/>
          <p:nvPr>
            <p:extLst/>
          </p:nvPr>
        </p:nvGraphicFramePr>
        <p:xfrm>
          <a:off x="989663" y="3987076"/>
          <a:ext cx="10415873" cy="265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941C914-AEC7-48BB-AB16-98DD4F5C3453}"/>
              </a:ext>
            </a:extLst>
          </p:cNvPr>
          <p:cNvSpPr txBox="1"/>
          <p:nvPr/>
        </p:nvSpPr>
        <p:spPr>
          <a:xfrm>
            <a:off x="2273968" y="3451986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2022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  <p:sp>
        <p:nvSpPr>
          <p:cNvPr id="14" name="Скругленный прямоугольник 31">
            <a:extLst>
              <a:ext uri="{FF2B5EF4-FFF2-40B4-BE49-F238E27FC236}">
                <a16:creationId xmlns:a16="http://schemas.microsoft.com/office/drawing/2014/main" id="{CC93FBD1-1AD8-44D1-8FA1-BD735433896A}"/>
              </a:ext>
            </a:extLst>
          </p:cNvPr>
          <p:cNvSpPr/>
          <p:nvPr/>
        </p:nvSpPr>
        <p:spPr>
          <a:xfrm>
            <a:off x="774574" y="65936"/>
            <a:ext cx="11329951" cy="7744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i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ru-RU" altLang="ru-RU" sz="25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5 «Управление муниципальным имуществом города Кола»</a:t>
            </a:r>
            <a:br>
              <a:rPr lang="ru-RU" sz="2500" b="1" i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endParaRPr lang="ru-RU" sz="2500" b="1" i="1" dirty="0">
              <a:solidFill>
                <a:schemeClr val="bg1"/>
              </a:solidFill>
              <a:latin typeface="Muller Narrow ExtraBold" panose="00000900000000000000"/>
              <a:ea typeface="Arial Unicode MS" pitchFamily="34" charset="-128"/>
              <a:cs typeface="Arial" charset="0"/>
            </a:endParaRPr>
          </a:p>
        </p:txBody>
      </p:sp>
      <p:pic>
        <p:nvPicPr>
          <p:cNvPr id="15" name="Рисунок 3" descr="Кола ГП_ПП-07">
            <a:extLst>
              <a:ext uri="{FF2B5EF4-FFF2-40B4-BE49-F238E27FC236}">
                <a16:creationId xmlns:a16="http://schemas.microsoft.com/office/drawing/2014/main" id="{B8BBD2F9-E003-4B4B-AFCB-2A346746A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9" y="68708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97099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ногодетные семьи Ленинградской области получат удостоверения - Гатчинская  правда">
            <a:extLst>
              <a:ext uri="{FF2B5EF4-FFF2-40B4-BE49-F238E27FC236}">
                <a16:creationId xmlns:a16="http://schemas.microsoft.com/office/drawing/2014/main" id="{826A8013-574E-4880-BC6A-7B6A2441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227222"/>
            <a:ext cx="3143023" cy="18161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649165" y="806123"/>
            <a:ext cx="303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3,2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</a:t>
            </a:r>
          </a:p>
        </p:txBody>
      </p:sp>
      <p:sp>
        <p:nvSpPr>
          <p:cNvPr id="41992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621764" y="870933"/>
            <a:ext cx="45702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3,2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  (100%)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61E2FA-CDB4-4F63-81AC-B3A7F4BAC86D}"/>
              </a:ext>
            </a:extLst>
          </p:cNvPr>
          <p:cNvSpPr/>
          <p:nvPr/>
        </p:nvSpPr>
        <p:spPr>
          <a:xfrm>
            <a:off x="4215740" y="1416711"/>
            <a:ext cx="7569860" cy="75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молодых и многодетных семей, проживающих на территории муниципального образования городское поселение Кола.</a:t>
            </a:r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EC8AA6FE-4EDB-4760-9E60-92F3E21D7BD7}"/>
              </a:ext>
            </a:extLst>
          </p:cNvPr>
          <p:cNvSpPr/>
          <p:nvPr/>
        </p:nvSpPr>
        <p:spPr>
          <a:xfrm>
            <a:off x="4215740" y="2410692"/>
            <a:ext cx="7569860" cy="465088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Финансировались мероприятия по обеспечению жильем молодых семей.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EB9343A-F254-4473-A7B5-45E8D8248320}"/>
              </a:ext>
            </a:extLst>
          </p:cNvPr>
          <p:cNvGraphicFramePr/>
          <p:nvPr>
            <p:extLst/>
          </p:nvPr>
        </p:nvGraphicFramePr>
        <p:xfrm>
          <a:off x="989663" y="3876751"/>
          <a:ext cx="10415873" cy="265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363EAC5-73BF-4A18-82A9-862BA70D1AC3}"/>
              </a:ext>
            </a:extLst>
          </p:cNvPr>
          <p:cNvSpPr txBox="1"/>
          <p:nvPr/>
        </p:nvSpPr>
        <p:spPr>
          <a:xfrm>
            <a:off x="2750753" y="3251422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2022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  <p:sp>
        <p:nvSpPr>
          <p:cNvPr id="14" name="Скругленный прямоугольник 31">
            <a:extLst>
              <a:ext uri="{FF2B5EF4-FFF2-40B4-BE49-F238E27FC236}">
                <a16:creationId xmlns:a16="http://schemas.microsoft.com/office/drawing/2014/main" id="{76BE0269-18A6-47D5-8F7B-AFE9E5888E78}"/>
              </a:ext>
            </a:extLst>
          </p:cNvPr>
          <p:cNvSpPr/>
          <p:nvPr/>
        </p:nvSpPr>
        <p:spPr>
          <a:xfrm>
            <a:off x="774574" y="65936"/>
            <a:ext cx="11329951" cy="7744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i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ru-RU" altLang="ru-RU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6 «Обеспечение жильем молодых </a:t>
            </a:r>
          </a:p>
          <a:p>
            <a:pPr algn="ctr"/>
            <a:r>
              <a:rPr lang="ru-RU" altLang="ru-RU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семей города Кола»</a:t>
            </a:r>
            <a:br>
              <a:rPr lang="ru-RU" sz="2500" b="1" i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endParaRPr lang="ru-RU" sz="2500" b="1" i="1" dirty="0">
              <a:solidFill>
                <a:schemeClr val="bg1"/>
              </a:solidFill>
              <a:latin typeface="Muller Narrow ExtraBold" panose="00000900000000000000"/>
              <a:ea typeface="Arial Unicode MS" pitchFamily="34" charset="-128"/>
              <a:cs typeface="Arial" charset="0"/>
            </a:endParaRPr>
          </a:p>
        </p:txBody>
      </p:sp>
      <p:pic>
        <p:nvPicPr>
          <p:cNvPr id="15" name="Рисунок 3" descr="Кола ГП_ПП-07">
            <a:extLst>
              <a:ext uri="{FF2B5EF4-FFF2-40B4-BE49-F238E27FC236}">
                <a16:creationId xmlns:a16="http://schemas.microsoft.com/office/drawing/2014/main" id="{77C6B7D2-8CD8-4EF0-BEC2-8CEBEB352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90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11429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AE8A36-F618-4892-9703-2AAA9D7AD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1982510"/>
            <a:ext cx="3011551" cy="22651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3012" name="Прямоугольник 9"/>
          <p:cNvSpPr>
            <a:spLocks noChangeArrowheads="1"/>
          </p:cNvSpPr>
          <p:nvPr/>
        </p:nvSpPr>
        <p:spPr bwMode="auto">
          <a:xfrm flipH="1">
            <a:off x="694267" y="1040727"/>
            <a:ext cx="3359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145,0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тыс. рублей</a:t>
            </a:r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84667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 b="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287867" y="7938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 b="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43016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177605" y="958780"/>
            <a:ext cx="4579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144,5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тыс. рублей (99,7%)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84548C8-9408-4A65-9F9E-2F8E20E11164}"/>
              </a:ext>
            </a:extLst>
          </p:cNvPr>
          <p:cNvSpPr/>
          <p:nvPr/>
        </p:nvSpPr>
        <p:spPr>
          <a:xfrm>
            <a:off x="4186857" y="1503990"/>
            <a:ext cx="7569860" cy="75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муниципальной собственностью, направленной на увеличение доходов бюджета города Колы.</a:t>
            </a:r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1298E0A8-02E4-4774-9E8B-C2A0DFEA18C0}"/>
              </a:ext>
            </a:extLst>
          </p:cNvPr>
          <p:cNvSpPr/>
          <p:nvPr/>
        </p:nvSpPr>
        <p:spPr>
          <a:xfrm>
            <a:off x="4186857" y="2432709"/>
            <a:ext cx="7569860" cy="428129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Финансировались мероприятия по проведению землеустроительных работ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C808E162-C0AF-4AB1-B09F-3E75DE84FA38}"/>
              </a:ext>
            </a:extLst>
          </p:cNvPr>
          <p:cNvGraphicFramePr/>
          <p:nvPr>
            <p:extLst/>
          </p:nvPr>
        </p:nvGraphicFramePr>
        <p:xfrm>
          <a:off x="1688652" y="3966373"/>
          <a:ext cx="10415873" cy="265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9845BA4-D0BD-45BB-8F48-A26302C54D2A}"/>
              </a:ext>
            </a:extLst>
          </p:cNvPr>
          <p:cNvSpPr txBox="1"/>
          <p:nvPr/>
        </p:nvSpPr>
        <p:spPr>
          <a:xfrm>
            <a:off x="2679578" y="3242804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2022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  <p:sp>
        <p:nvSpPr>
          <p:cNvPr id="16" name="Скругленный прямоугольник 31">
            <a:extLst>
              <a:ext uri="{FF2B5EF4-FFF2-40B4-BE49-F238E27FC236}">
                <a16:creationId xmlns:a16="http://schemas.microsoft.com/office/drawing/2014/main" id="{3A8C8F8F-665D-451D-BB1D-8EF0542CC08D}"/>
              </a:ext>
            </a:extLst>
          </p:cNvPr>
          <p:cNvSpPr/>
          <p:nvPr/>
        </p:nvSpPr>
        <p:spPr>
          <a:xfrm>
            <a:off x="774574" y="65936"/>
            <a:ext cx="11329951" cy="7744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i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ru-RU" altLang="ru-RU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7 «Управление земельными </a:t>
            </a:r>
          </a:p>
          <a:p>
            <a:pPr algn="ctr"/>
            <a:r>
              <a:rPr lang="ru-RU" altLang="ru-RU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ресурсами города Кола» </a:t>
            </a:r>
            <a:br>
              <a:rPr lang="ru-RU" sz="2500" b="1" i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endParaRPr lang="ru-RU" sz="2500" b="1" i="1" dirty="0">
              <a:solidFill>
                <a:schemeClr val="bg1"/>
              </a:solidFill>
              <a:latin typeface="Muller Narrow ExtraBold" panose="00000900000000000000"/>
              <a:ea typeface="Arial Unicode MS" pitchFamily="34" charset="-128"/>
              <a:cs typeface="Arial" charset="0"/>
            </a:endParaRPr>
          </a:p>
        </p:txBody>
      </p:sp>
      <p:pic>
        <p:nvPicPr>
          <p:cNvPr id="17" name="Рисунок 3" descr="Кола ГП_ПП-07">
            <a:extLst>
              <a:ext uri="{FF2B5EF4-FFF2-40B4-BE49-F238E27FC236}">
                <a16:creationId xmlns:a16="http://schemas.microsoft.com/office/drawing/2014/main" id="{A47F86C1-6A88-43EC-B319-989F85A23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" y="92184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93265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Прямоугольник 4"/>
          <p:cNvSpPr>
            <a:spLocks noChangeArrowheads="1"/>
          </p:cNvSpPr>
          <p:nvPr/>
        </p:nvSpPr>
        <p:spPr bwMode="auto">
          <a:xfrm>
            <a:off x="372533" y="1196976"/>
            <a:ext cx="11387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b="0" i="1" dirty="0">
                <a:solidFill>
                  <a:srgbClr val="000000"/>
                </a:solidFill>
              </a:rPr>
              <a:t>                                                                             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2" name="Прямоугольник 9"/>
          <p:cNvSpPr>
            <a:spLocks noChangeArrowheads="1"/>
          </p:cNvSpPr>
          <p:nvPr/>
        </p:nvSpPr>
        <p:spPr bwMode="auto">
          <a:xfrm flipH="1">
            <a:off x="649165" y="1087838"/>
            <a:ext cx="3359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201,6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тыс. рублей</a:t>
            </a:r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84667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 b="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287867" y="7938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 b="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43016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421601" y="1012616"/>
            <a:ext cx="4397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0,0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тыс. рублей</a:t>
            </a:r>
          </a:p>
        </p:txBody>
      </p:sp>
      <p:pic>
        <p:nvPicPr>
          <p:cNvPr id="21" name="Picture 2" descr="Школа финансового благополучия\Лига женщин университета - Казанский  (Приволжский) федеральный университет">
            <a:extLst>
              <a:ext uri="{FF2B5EF4-FFF2-40B4-BE49-F238E27FC236}">
                <a16:creationId xmlns:a16="http://schemas.microsoft.com/office/drawing/2014/main" id="{FCF95163-C729-44D0-899E-2FB74456D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5" y="1566308"/>
            <a:ext cx="2327018" cy="188778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91439C1-2BE5-43DD-8BF4-1FF66C3FAAE9}"/>
              </a:ext>
            </a:extLst>
          </p:cNvPr>
          <p:cNvSpPr/>
          <p:nvPr/>
        </p:nvSpPr>
        <p:spPr>
          <a:xfrm>
            <a:off x="3389376" y="1766390"/>
            <a:ext cx="8430091" cy="75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сбалансированности и устойчивости бюджетной системы;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управления муниципальным долгом.</a:t>
            </a:r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4BA6C802-9632-4EC9-A615-6B3D2BD27BCA}"/>
              </a:ext>
            </a:extLst>
          </p:cNvPr>
          <p:cNvSpPr/>
          <p:nvPr/>
        </p:nvSpPr>
        <p:spPr>
          <a:xfrm>
            <a:off x="3389376" y="2756647"/>
            <a:ext cx="8370823" cy="754053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развитие информационной системы управления муниципальными финансами не производились в связи с отсутствием потребности.</a:t>
            </a:r>
          </a:p>
        </p:txBody>
      </p:sp>
      <p:sp>
        <p:nvSpPr>
          <p:cNvPr id="16" name="Скругленный прямоугольник 31">
            <a:extLst>
              <a:ext uri="{FF2B5EF4-FFF2-40B4-BE49-F238E27FC236}">
                <a16:creationId xmlns:a16="http://schemas.microsoft.com/office/drawing/2014/main" id="{A56144DA-D842-4C8E-A448-17D52F7AE4CE}"/>
              </a:ext>
            </a:extLst>
          </p:cNvPr>
          <p:cNvSpPr/>
          <p:nvPr/>
        </p:nvSpPr>
        <p:spPr>
          <a:xfrm>
            <a:off x="816426" y="113314"/>
            <a:ext cx="11329951" cy="7744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i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ru-RU" altLang="ru-RU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8 «Управление муниципальными финансами города Кола» </a:t>
            </a:r>
            <a:br>
              <a:rPr lang="ru-RU" sz="2500" b="1" i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endParaRPr lang="ru-RU" sz="2500" b="1" i="1" dirty="0">
              <a:solidFill>
                <a:schemeClr val="bg1"/>
              </a:solidFill>
              <a:latin typeface="Muller Narrow ExtraBold" panose="00000900000000000000"/>
              <a:ea typeface="Arial Unicode MS" pitchFamily="34" charset="-128"/>
              <a:cs typeface="Arial" charset="0"/>
            </a:endParaRPr>
          </a:p>
        </p:txBody>
      </p:sp>
      <p:pic>
        <p:nvPicPr>
          <p:cNvPr id="13" name="Рисунок 3" descr="Кола ГП_ПП-07">
            <a:extLst>
              <a:ext uri="{FF2B5EF4-FFF2-40B4-BE49-F238E27FC236}">
                <a16:creationId xmlns:a16="http://schemas.microsoft.com/office/drawing/2014/main" id="{71753B60-8630-4DB2-8FD7-9C69C958D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" y="107029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16254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07533" y="4005270"/>
            <a:ext cx="10560051" cy="1368425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rgbClr val="F0A22E"/>
              </a:buClr>
              <a:buFont typeface="Wingdings 2"/>
              <a:buNone/>
              <a:defRPr/>
            </a:pPr>
            <a:r>
              <a:rPr lang="ru-RU" altLang="ru-RU" sz="4400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  <a:t>Исполнение бюджета </a:t>
            </a:r>
          </a:p>
          <a:p>
            <a:pPr algn="ctr" eaLnBrk="1" fontAlgn="auto" hangingPunct="1">
              <a:spcAft>
                <a:spcPts val="0"/>
              </a:spcAft>
              <a:buClr>
                <a:srgbClr val="F0A22E"/>
              </a:buClr>
              <a:buFont typeface="Wingdings 2"/>
              <a:buNone/>
              <a:defRPr/>
            </a:pPr>
            <a:r>
              <a:rPr lang="ru-RU" altLang="ru-RU" sz="4400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  <a:t>города Колы за 2022 год</a:t>
            </a:r>
            <a:endParaRPr lang="ru-RU" altLang="ru-RU" sz="4400" dirty="0"/>
          </a:p>
        </p:txBody>
      </p:sp>
      <p:pic>
        <p:nvPicPr>
          <p:cNvPr id="28675" name="Рисунок 3" descr="Кола ГП_ПП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69" y="260353"/>
            <a:ext cx="3340811" cy="36347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40766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id="{8C969CFA-6B2E-4211-8191-59F4F2C82F2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4167" y="797376"/>
            <a:ext cx="3359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2,3 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млн. рублей</a:t>
            </a:r>
          </a:p>
        </p:txBody>
      </p:sp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7124FD20-1889-4F7D-91E3-58FCA305178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7185555" y="769405"/>
            <a:ext cx="47218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2,3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 (100%)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7EFB546-B5A5-47D5-A1D5-AA0FCDB9849D}"/>
              </a:ext>
            </a:extLst>
          </p:cNvPr>
          <p:cNvSpPr/>
          <p:nvPr/>
        </p:nvSpPr>
        <p:spPr>
          <a:xfrm>
            <a:off x="3043989" y="1235309"/>
            <a:ext cx="8944811" cy="75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администрации Кольского района по выполнению муниципальных функций по городу Коле.</a:t>
            </a: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FCB3D03F-E095-4343-8E73-A77B7083FE73}"/>
              </a:ext>
            </a:extLst>
          </p:cNvPr>
          <p:cNvSpPr/>
          <p:nvPr/>
        </p:nvSpPr>
        <p:spPr>
          <a:xfrm>
            <a:off x="2899611" y="2165685"/>
            <a:ext cx="9089189" cy="1431758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муниципальной программы: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пенсий за выслугу лет лицам, замещавшим должности муниципальной службы;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муниципальных правовых актов;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сопровождение программного обеспечения "Система автоматизированного рабочего места муниципального образования"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64EA893-AFF2-46DB-8F7A-933BCB8AEF87}"/>
              </a:ext>
            </a:extLst>
          </p:cNvPr>
          <p:cNvGraphicFramePr/>
          <p:nvPr>
            <p:extLst/>
          </p:nvPr>
        </p:nvGraphicFramePr>
        <p:xfrm>
          <a:off x="989663" y="3948910"/>
          <a:ext cx="10415873" cy="265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FE6403-9246-43A4-AC1B-0CEE38F65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241743"/>
            <a:ext cx="2443862" cy="24438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1C4DF0-DD33-4389-AAE7-33BB7F4DD15D}"/>
              </a:ext>
            </a:extLst>
          </p:cNvPr>
          <p:cNvSpPr txBox="1"/>
          <p:nvPr/>
        </p:nvSpPr>
        <p:spPr>
          <a:xfrm>
            <a:off x="2524793" y="3773766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2022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  <p:sp>
        <p:nvSpPr>
          <p:cNvPr id="14" name="Скругленный прямоугольник 31">
            <a:extLst>
              <a:ext uri="{FF2B5EF4-FFF2-40B4-BE49-F238E27FC236}">
                <a16:creationId xmlns:a16="http://schemas.microsoft.com/office/drawing/2014/main" id="{861AEEE0-ECD0-4DF3-8BA0-080402F1E8B7}"/>
              </a:ext>
            </a:extLst>
          </p:cNvPr>
          <p:cNvSpPr/>
          <p:nvPr/>
        </p:nvSpPr>
        <p:spPr>
          <a:xfrm>
            <a:off x="774574" y="65936"/>
            <a:ext cx="11329951" cy="7744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i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ru-RU" altLang="ru-RU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9 «Муниципальное управление города Кола» </a:t>
            </a:r>
            <a:br>
              <a:rPr lang="ru-RU" sz="2500" b="1" i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endParaRPr lang="ru-RU" sz="2500" b="1" i="1" dirty="0">
              <a:solidFill>
                <a:schemeClr val="bg1"/>
              </a:solidFill>
              <a:latin typeface="Muller Narrow ExtraBold" panose="00000900000000000000"/>
              <a:ea typeface="Arial Unicode MS" pitchFamily="34" charset="-128"/>
              <a:cs typeface="Arial" charset="0"/>
            </a:endParaRPr>
          </a:p>
        </p:txBody>
      </p:sp>
      <p:pic>
        <p:nvPicPr>
          <p:cNvPr id="15" name="Рисунок 3" descr="Кола ГП_ПП-07">
            <a:extLst>
              <a:ext uri="{FF2B5EF4-FFF2-40B4-BE49-F238E27FC236}">
                <a16:creationId xmlns:a16="http://schemas.microsoft.com/office/drawing/2014/main" id="{0AFF8B77-B13D-4805-8104-061EAC8BA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" y="79880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013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id="{156ABFCB-82D0-475A-A045-1709C1209EE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8320" y="1192710"/>
            <a:ext cx="3359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5,3 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млн. рублей</a:t>
            </a:r>
          </a:p>
        </p:txBody>
      </p:sp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2A2CDBAD-D690-454A-94D4-06ECC17B55C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7552705" y="1196004"/>
            <a:ext cx="47218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4,7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 (89,5%)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FCA2FB-E155-4717-9155-E90D439B7472}"/>
              </a:ext>
            </a:extLst>
          </p:cNvPr>
          <p:cNvSpPr/>
          <p:nvPr/>
        </p:nvSpPr>
        <p:spPr>
          <a:xfrm>
            <a:off x="3007953" y="1769560"/>
            <a:ext cx="8944811" cy="75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02003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40200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жизни и здоровья граждан, материальных ценностей в границах муниципального образования городское поселение город Кола Кольского муниципального района Мурманской области от пожаров.</a:t>
            </a:r>
          </a:p>
        </p:txBody>
      </p:sp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5B039ACF-931F-429C-90EC-DDC3846AE2A1}"/>
              </a:ext>
            </a:extLst>
          </p:cNvPr>
          <p:cNvSpPr/>
          <p:nvPr/>
        </p:nvSpPr>
        <p:spPr>
          <a:xfrm>
            <a:off x="3043989" y="2781419"/>
            <a:ext cx="8872740" cy="565484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направлялись на комплекс мероприятий, направленных на повышение уровня противопожарной безопасности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A6857C7-233F-4F6A-B486-4A606A9B2A33}"/>
              </a:ext>
            </a:extLst>
          </p:cNvPr>
          <p:cNvGraphicFramePr/>
          <p:nvPr>
            <p:extLst/>
          </p:nvPr>
        </p:nvGraphicFramePr>
        <p:xfrm>
          <a:off x="989663" y="4054546"/>
          <a:ext cx="10415873" cy="250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B0505AB-C637-462B-AA00-B60A8F2A190D}"/>
              </a:ext>
            </a:extLst>
          </p:cNvPr>
          <p:cNvSpPr txBox="1"/>
          <p:nvPr/>
        </p:nvSpPr>
        <p:spPr>
          <a:xfrm>
            <a:off x="1908542" y="3419435"/>
            <a:ext cx="91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муниципальной программы в 2022 году,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7495C5-BB33-48D5-9960-FBAAF86A8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9" y="1288456"/>
            <a:ext cx="2878892" cy="271575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Скругленный прямоугольник 31">
            <a:extLst>
              <a:ext uri="{FF2B5EF4-FFF2-40B4-BE49-F238E27FC236}">
                <a16:creationId xmlns:a16="http://schemas.microsoft.com/office/drawing/2014/main" id="{A819B46E-F6E1-45CD-AA18-B2595469209F}"/>
              </a:ext>
            </a:extLst>
          </p:cNvPr>
          <p:cNvSpPr/>
          <p:nvPr/>
        </p:nvSpPr>
        <p:spPr>
          <a:xfrm>
            <a:off x="786384" y="97064"/>
            <a:ext cx="11405616" cy="10231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10 «Обеспечение первичных мер пожарной безопасности на территории городского поселения  Кола Кольского муниципального района» </a:t>
            </a:r>
            <a:endParaRPr lang="ru-RU" sz="2300" b="1" i="1" dirty="0">
              <a:solidFill>
                <a:schemeClr val="bg1"/>
              </a:solidFill>
              <a:latin typeface="Muller Narrow ExtraBold" panose="00000900000000000000"/>
              <a:ea typeface="Arial Unicode MS" pitchFamily="34" charset="-128"/>
              <a:cs typeface="Arial" charset="0"/>
            </a:endParaRPr>
          </a:p>
        </p:txBody>
      </p:sp>
      <p:pic>
        <p:nvPicPr>
          <p:cNvPr id="14" name="Рисунок 3" descr="Кола ГП_ПП-07">
            <a:extLst>
              <a:ext uri="{FF2B5EF4-FFF2-40B4-BE49-F238E27FC236}">
                <a16:creationId xmlns:a16="http://schemas.microsoft.com/office/drawing/2014/main" id="{A48B3E49-A2DD-4EE9-9765-D114C3BEF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" y="210548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094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Прямоугольник 4"/>
          <p:cNvSpPr>
            <a:spLocks noChangeArrowheads="1"/>
          </p:cNvSpPr>
          <p:nvPr/>
        </p:nvSpPr>
        <p:spPr bwMode="auto">
          <a:xfrm>
            <a:off x="372533" y="1196976"/>
            <a:ext cx="11387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b="0" i="1" dirty="0">
                <a:solidFill>
                  <a:srgbClr val="000000"/>
                </a:solidFill>
              </a:rPr>
              <a:t>                                                                             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2" name="Прямоугольник 9"/>
          <p:cNvSpPr>
            <a:spLocks noChangeArrowheads="1"/>
          </p:cNvSpPr>
          <p:nvPr/>
        </p:nvSpPr>
        <p:spPr bwMode="auto">
          <a:xfrm flipH="1">
            <a:off x="872597" y="945916"/>
            <a:ext cx="3359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ПЛАН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14,7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</a:t>
            </a:r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84667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 b="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287867" y="7938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 b="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43016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332933" y="1138609"/>
            <a:ext cx="46995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ИСПОЛНЕНИЕ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14,1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 млн. рублей (96%)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50595F24-199A-4DB0-8BBF-07206EC8CAA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7868" y="1889236"/>
          <a:ext cx="11315868" cy="496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31">
            <a:extLst>
              <a:ext uri="{FF2B5EF4-FFF2-40B4-BE49-F238E27FC236}">
                <a16:creationId xmlns:a16="http://schemas.microsoft.com/office/drawing/2014/main" id="{EF8BAE40-583F-43B6-914A-62B9CFE5971C}"/>
              </a:ext>
            </a:extLst>
          </p:cNvPr>
          <p:cNvSpPr/>
          <p:nvPr/>
        </p:nvSpPr>
        <p:spPr>
          <a:xfrm>
            <a:off x="786384" y="97065"/>
            <a:ext cx="11405616" cy="71876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Непрограммная деятельность  </a:t>
            </a:r>
            <a:endParaRPr lang="ru-RU" sz="2500" b="1" i="1" dirty="0">
              <a:solidFill>
                <a:schemeClr val="bg1"/>
              </a:solidFill>
              <a:latin typeface="Muller Narrow ExtraBold" panose="00000900000000000000"/>
              <a:ea typeface="Arial Unicode MS" pitchFamily="34" charset="-128"/>
              <a:cs typeface="Arial" charset="0"/>
            </a:endParaRPr>
          </a:p>
        </p:txBody>
      </p:sp>
      <p:pic>
        <p:nvPicPr>
          <p:cNvPr id="14" name="Рисунок 3" descr="Кола ГП_ПП-07">
            <a:extLst>
              <a:ext uri="{FF2B5EF4-FFF2-40B4-BE49-F238E27FC236}">
                <a16:creationId xmlns:a16="http://schemas.microsoft.com/office/drawing/2014/main" id="{A39421CD-A5C7-42F9-BA93-F30E948E2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" y="77905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94637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/>
          </p:nvPr>
        </p:nvGraphicFramePr>
        <p:xfrm>
          <a:off x="4722072" y="1836517"/>
          <a:ext cx="3661229" cy="196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/>
          </p:nvPr>
        </p:nvGraphicFramePr>
        <p:xfrm>
          <a:off x="6847116" y="4540336"/>
          <a:ext cx="3661229" cy="196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588760" y="4161633"/>
            <a:ext cx="4374192" cy="508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Направления расходования дорожного фонда: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8764" y="4859243"/>
            <a:ext cx="4374191" cy="6614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Обслуживание и содержание дорог местного значения в границах городского поселения</a:t>
            </a:r>
            <a:endParaRPr lang="ru-RU" altLang="ru-RU" sz="15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8764" y="5773077"/>
            <a:ext cx="4374191" cy="7920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Строительство, реконструкция, ремонт и капитальный ремонт автомобильных дорог общего пользования местного значения</a:t>
            </a:r>
            <a:endParaRPr lang="ru-RU" altLang="ru-RU" sz="15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AutoShape 2" descr="C:\Users\user\Desktop\%D0%A0%D0%B5%D0%BC%D0%BE%D0%BD%D1%82 %D0%B4%D0%BE%D1%80%D0%BE%D0%B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 descr="C:\Users\user\Desktop\Фон\2019\imag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89" b="94167" l="3012" r="962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572" y="1836517"/>
            <a:ext cx="2290077" cy="219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esktop\фон 2020\img3.jpg">
            <a:extLst>
              <a:ext uri="{FF2B5EF4-FFF2-40B4-BE49-F238E27FC236}">
                <a16:creationId xmlns:a16="http://schemas.microsoft.com/office/drawing/2014/main" id="{96BFC9A6-5644-4920-8B72-FA0016C82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44468" r="45109" b="6666"/>
          <a:stretch/>
        </p:blipFill>
        <p:spPr bwMode="auto">
          <a:xfrm>
            <a:off x="717559" y="1428137"/>
            <a:ext cx="3358818" cy="24711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31">
            <a:extLst>
              <a:ext uri="{FF2B5EF4-FFF2-40B4-BE49-F238E27FC236}">
                <a16:creationId xmlns:a16="http://schemas.microsoft.com/office/drawing/2014/main" id="{1F958EE1-7DAA-4B8E-92DB-1822AC1A75C9}"/>
              </a:ext>
            </a:extLst>
          </p:cNvPr>
          <p:cNvSpPr/>
          <p:nvPr/>
        </p:nvSpPr>
        <p:spPr>
          <a:xfrm>
            <a:off x="802006" y="23911"/>
            <a:ext cx="11329951" cy="81477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Сведения о поступлении и об использовании бюджетных ассигнований муниципального дорожного фонда за 2022 год</a:t>
            </a:r>
            <a:endParaRPr lang="ru-RU" sz="2500" b="1" i="1" dirty="0">
              <a:solidFill>
                <a:schemeClr val="bg1"/>
              </a:solidFill>
              <a:latin typeface="Muller Narrow ExtraBold" panose="00000900000000000000"/>
              <a:ea typeface="Arial Unicode MS" pitchFamily="34" charset="-128"/>
              <a:cs typeface="Arial" charset="0"/>
            </a:endParaRPr>
          </a:p>
        </p:txBody>
      </p:sp>
      <p:pic>
        <p:nvPicPr>
          <p:cNvPr id="13" name="Рисунок 3" descr="Кола ГП_ПП-07">
            <a:extLst>
              <a:ext uri="{FF2B5EF4-FFF2-40B4-BE49-F238E27FC236}">
                <a16:creationId xmlns:a16="http://schemas.microsoft.com/office/drawing/2014/main" id="{E8B6CFDE-9B25-4163-90B7-EB72D907A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" y="100975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44" y="635906"/>
            <a:ext cx="7596584" cy="565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95135" y="4538841"/>
            <a:ext cx="45401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Контактная информация:</a:t>
            </a:r>
            <a:br>
              <a:rPr lang="ru-RU" b="1" dirty="0"/>
            </a:br>
            <a:r>
              <a:rPr lang="ru-RU" b="1" dirty="0"/>
              <a:t>Управление финансов администрации Кольского района,</a:t>
            </a:r>
            <a:br>
              <a:rPr lang="ru-RU" b="1" dirty="0"/>
            </a:br>
            <a:r>
              <a:rPr lang="ru-RU" b="1" dirty="0"/>
              <a:t>Адрес: г. Кола, пр. Советский, д. 50,</a:t>
            </a:r>
            <a:br>
              <a:rPr lang="ru-RU" b="1" dirty="0"/>
            </a:br>
            <a:r>
              <a:rPr lang="ru-RU" b="1" dirty="0"/>
              <a:t>Тел. 8 (81553) 33390, 33935,</a:t>
            </a:r>
            <a:br>
              <a:rPr lang="ru-RU" b="1" dirty="0"/>
            </a:br>
            <a:r>
              <a:rPr lang="en-US" b="1" dirty="0"/>
              <a:t>E-mail</a:t>
            </a:r>
            <a:r>
              <a:rPr lang="ru-RU" b="1" dirty="0"/>
              <a:t>: </a:t>
            </a:r>
            <a:r>
              <a:rPr lang="en-US" b="1" dirty="0"/>
              <a:t>fo@akolr.gov-murman.ru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01138" y="3002868"/>
            <a:ext cx="9980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БЛАГОДАРИМ ЗА ВНИМАНИЕ!</a:t>
            </a:r>
          </a:p>
        </p:txBody>
      </p:sp>
      <p:pic>
        <p:nvPicPr>
          <p:cNvPr id="8" name="Picture 2" descr="C:\Users\user\Desktop\Фон\imgbin-regulatory-compliance-business-marketing-recruitment-applicant-tracking-system-business-F4NaKzqzARnXSNJ1QPPcYdN1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4" b="99476" l="0" r="99451">
                        <a14:foregroundMark x1="38187" y1="44231" x2="38187" y2="44231"/>
                        <a14:foregroundMark x1="42720" y1="45280" x2="42720" y2="45280"/>
                        <a14:foregroundMark x1="42720" y1="45280" x2="44505" y2="45629"/>
                        <a14:foregroundMark x1="46703" y1="44231" x2="48214" y2="43881"/>
                        <a14:foregroundMark x1="49038" y1="44580" x2="50687" y2="49825"/>
                        <a14:foregroundMark x1="51099" y1="49825" x2="51786" y2="51224"/>
                        <a14:foregroundMark x1="51786" y1="51573" x2="52473" y2="53322"/>
                        <a14:foregroundMark x1="54945" y1="56294" x2="56319" y2="60490"/>
                        <a14:foregroundMark x1="56456" y1="60664" x2="57280" y2="62762"/>
                        <a14:foregroundMark x1="57967" y1="63636" x2="58516" y2="64685"/>
                        <a14:foregroundMark x1="58516" y1="65385" x2="58516" y2="65909"/>
                        <a14:foregroundMark x1="58516" y1="65909" x2="58516" y2="65909"/>
                        <a14:foregroundMark x1="51786" y1="68881" x2="51786" y2="68881"/>
                        <a14:foregroundMark x1="46703" y1="70280" x2="46703" y2="70280"/>
                        <a14:foregroundMark x1="46154" y1="70105" x2="46154" y2="70105"/>
                        <a14:foregroundMark x1="44918" y1="67308" x2="44918" y2="67308"/>
                        <a14:foregroundMark x1="44505" y1="64860" x2="44505" y2="64860"/>
                        <a14:foregroundMark x1="43819" y1="62063" x2="43269" y2="61538"/>
                        <a14:foregroundMark x1="42445" y1="59266" x2="42445" y2="59266"/>
                        <a14:foregroundMark x1="42170" y1="57867" x2="42170" y2="57867"/>
                        <a14:foregroundMark x1="41758" y1="55944" x2="41758" y2="55944"/>
                        <a14:foregroundMark x1="41758" y1="54895" x2="41758" y2="54895"/>
                        <a14:foregroundMark x1="41758" y1="54371" x2="41758" y2="54371"/>
                        <a14:foregroundMark x1="42170" y1="49825" x2="42445" y2="49126"/>
                        <a14:foregroundMark x1="42170" y1="45979" x2="42170" y2="45979"/>
                        <a14:foregroundMark x1="41896" y1="41084" x2="41896" y2="41084"/>
                        <a14:foregroundMark x1="41209" y1="38287" x2="41209" y2="38287"/>
                        <a14:foregroundMark x1="41209" y1="38287" x2="41209" y2="38287"/>
                        <a14:foregroundMark x1="42720" y1="35664" x2="42720" y2="35664"/>
                        <a14:foregroundMark x1="33516" y1="40734" x2="33516" y2="40734"/>
                        <a14:foregroundMark x1="34341" y1="42832" x2="35027" y2="43706"/>
                        <a14:foregroundMark x1="35165" y1="43881" x2="35165" y2="43881"/>
                        <a14:foregroundMark x1="39011" y1="41084" x2="39011" y2="41084"/>
                        <a14:foregroundMark x1="39835" y1="38986" x2="39835" y2="38986"/>
                        <a14:foregroundMark x1="36538" y1="40734" x2="36538" y2="40734"/>
                        <a14:foregroundMark x1="34341" y1="40385" x2="34341" y2="40385"/>
                        <a14:foregroundMark x1="31456" y1="41608" x2="31456" y2="41608"/>
                        <a14:foregroundMark x1="30769" y1="41958" x2="30769" y2="41958"/>
                        <a14:foregroundMark x1="29670" y1="42133" x2="28846" y2="42832"/>
                        <a14:foregroundMark x1="28846" y1="42832" x2="28846" y2="42832"/>
                        <a14:foregroundMark x1="28846" y1="42832" x2="28846" y2="42832"/>
                        <a14:foregroundMark x1="28571" y1="44580" x2="28297" y2="47378"/>
                        <a14:foregroundMark x1="28159" y1="48601" x2="28571" y2="50699"/>
                        <a14:foregroundMark x1="28571" y1="51399" x2="28571" y2="52273"/>
                        <a14:foregroundMark x1="28709" y1="52622" x2="28709" y2="52622"/>
                        <a14:foregroundMark x1="29533" y1="52972" x2="30357" y2="54196"/>
                        <a14:foregroundMark x1="30769" y1="54196" x2="31593" y2="55070"/>
                        <a14:foregroundMark x1="32967" y1="56119" x2="33516" y2="56818"/>
                        <a14:foregroundMark x1="33791" y1="57168" x2="34753" y2="58392"/>
                        <a14:foregroundMark x1="35165" y1="58392" x2="36126" y2="59790"/>
                        <a14:foregroundMark x1="36264" y1="59790" x2="36264" y2="59790"/>
                        <a14:foregroundMark x1="36951" y1="60315" x2="36951" y2="60315"/>
                        <a14:foregroundMark x1="37912" y1="61014" x2="38324" y2="62063"/>
                        <a14:foregroundMark x1="38462" y1="62238" x2="38462" y2="62238"/>
                        <a14:foregroundMark x1="39011" y1="63112" x2="39973" y2="65559"/>
                        <a14:foregroundMark x1="39973" y1="65559" x2="39973" y2="65559"/>
                        <a14:foregroundMark x1="40247" y1="65734" x2="40247" y2="65734"/>
                        <a14:foregroundMark x1="40659" y1="65734" x2="40659" y2="65734"/>
                        <a14:foregroundMark x1="40659" y1="65035" x2="40659" y2="65035"/>
                        <a14:foregroundMark x1="37637" y1="54895" x2="37637" y2="54895"/>
                        <a14:foregroundMark x1="37088" y1="54021" x2="37088" y2="54021"/>
                        <a14:foregroundMark x1="25412" y1="49825" x2="25412" y2="49825"/>
                        <a14:foregroundMark x1="24725" y1="51224" x2="24725" y2="51224"/>
                        <a14:foregroundMark x1="24313" y1="54545" x2="24313" y2="54545"/>
                        <a14:foregroundMark x1="24725" y1="58042" x2="24725" y2="58042"/>
                        <a14:foregroundMark x1="25687" y1="61888" x2="25962" y2="62762"/>
                        <a14:foregroundMark x1="26374" y1="64510" x2="26648" y2="65559"/>
                        <a14:foregroundMark x1="26648" y1="65559" x2="26648" y2="65559"/>
                        <a14:foregroundMark x1="26786" y1="65909" x2="27335" y2="66608"/>
                        <a14:foregroundMark x1="27335" y1="66608" x2="27335" y2="66608"/>
                        <a14:foregroundMark x1="46566" y1="61189" x2="46566" y2="61189"/>
                        <a14:foregroundMark x1="47527" y1="60490" x2="47527" y2="60490"/>
                        <a14:foregroundMark x1="32692" y1="37063" x2="32692" y2="37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37" y="4248937"/>
            <a:ext cx="2524763" cy="204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9" y="113803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87" y="892016"/>
            <a:ext cx="497675" cy="620255"/>
          </a:xfrm>
        </p:spPr>
      </p:pic>
      <p:pic>
        <p:nvPicPr>
          <p:cNvPr id="4099" name="Picture 3" descr="D:\Мои документы\granici-naselenih-punkto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512"/>
            <a:ext cx="12192000" cy="618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57060" y="4702629"/>
            <a:ext cx="5343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Территория муниципального образования городское поселение Кола Кольского района составляет 171,62 кв.км.  </a:t>
            </a:r>
          </a:p>
          <a:p>
            <a:r>
              <a:rPr lang="ru-RU" dirty="0"/>
              <a:t>Численность населения составляет 9 431чел.</a:t>
            </a:r>
          </a:p>
        </p:txBody>
      </p:sp>
      <p:pic>
        <p:nvPicPr>
          <p:cNvPr id="7" name="Рисунок 3" descr="Кола ГП_ПП-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4" y="415141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20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/>
          </p:cNvSpPr>
          <p:nvPr/>
        </p:nvSpPr>
        <p:spPr bwMode="auto">
          <a:xfrm>
            <a:off x="1283193" y="110624"/>
            <a:ext cx="9042291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alt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Исполнение бюджета города Колы за 2022 год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58984" y="3467474"/>
            <a:ext cx="1592823" cy="300875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cs typeface="Arial" panose="020B0604020202020204" pitchFamily="34" charset="0"/>
              </a:rPr>
              <a:t>Утверждено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934405" y="3459887"/>
            <a:ext cx="1494809" cy="308469"/>
          </a:xfrm>
          <a:prstGeom prst="rect">
            <a:avLst/>
          </a:prstGeom>
          <a:solidFill>
            <a:srgbClr val="5ECCF3">
              <a:lumMod val="75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cs typeface="Arial" panose="020B0604020202020204" pitchFamily="34" charset="0"/>
              </a:rPr>
              <a:t>Исполнено</a:t>
            </a:r>
          </a:p>
        </p:txBody>
      </p:sp>
      <p:sp>
        <p:nvSpPr>
          <p:cNvPr id="13" name="Shape 12"/>
          <p:cNvSpPr/>
          <p:nvPr/>
        </p:nvSpPr>
        <p:spPr>
          <a:xfrm>
            <a:off x="955388" y="1307203"/>
            <a:ext cx="2863743" cy="2006036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Shape 14"/>
          <p:cNvSpPr/>
          <p:nvPr/>
        </p:nvSpPr>
        <p:spPr>
          <a:xfrm rot="4396374">
            <a:off x="8812616" y="976064"/>
            <a:ext cx="2305685" cy="2668312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6" name="Объект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481497"/>
              </p:ext>
            </p:extLst>
          </p:nvPr>
        </p:nvGraphicFramePr>
        <p:xfrm>
          <a:off x="4061172" y="-70097"/>
          <a:ext cx="4338637" cy="368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Прямоугольник 16"/>
          <p:cNvSpPr/>
          <p:nvPr/>
        </p:nvSpPr>
        <p:spPr bwMode="auto">
          <a:xfrm>
            <a:off x="10559329" y="3364426"/>
            <a:ext cx="1494809" cy="308469"/>
          </a:xfrm>
          <a:prstGeom prst="rect">
            <a:avLst/>
          </a:prstGeom>
          <a:solidFill>
            <a:srgbClr val="5ECCF3">
              <a:lumMod val="75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cs typeface="Arial" panose="020B0604020202020204" pitchFamily="34" charset="0"/>
              </a:rPr>
              <a:t>Исполнено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8865489" y="3372020"/>
            <a:ext cx="1592823" cy="300875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cs typeface="Arial" panose="020B0604020202020204" pitchFamily="34" charset="0"/>
              </a:rPr>
              <a:t>Утверждено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7019" y="3508058"/>
            <a:ext cx="2296887" cy="508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Профицит:</a:t>
            </a:r>
          </a:p>
          <a:p>
            <a:pPr algn="ctr"/>
            <a:r>
              <a:rPr lang="ru-RU" altLang="ru-RU" sz="15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14 481,3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41355" y="3879847"/>
            <a:ext cx="1610455" cy="294709"/>
          </a:xfrm>
          <a:prstGeom prst="rect">
            <a:avLst/>
          </a:prstGeom>
          <a:solidFill>
            <a:srgbClr val="FF8021">
              <a:lumMod val="20000"/>
              <a:lumOff val="8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cs typeface="Arial" panose="020B0604020202020204" pitchFamily="34" charset="0"/>
              </a:rPr>
              <a:t>383 164,5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934405" y="3879847"/>
            <a:ext cx="1494809" cy="294709"/>
          </a:xfrm>
          <a:prstGeom prst="rect">
            <a:avLst/>
          </a:prstGeom>
          <a:solidFill>
            <a:srgbClr val="B4DCFA">
              <a:lumMod val="9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cs typeface="Arial" panose="020B0604020202020204" pitchFamily="34" charset="0"/>
              </a:rPr>
              <a:t>382 300,9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0526212" y="3762328"/>
            <a:ext cx="1561021" cy="303163"/>
          </a:xfrm>
          <a:prstGeom prst="rect">
            <a:avLst/>
          </a:prstGeom>
          <a:solidFill>
            <a:srgbClr val="B4DCFA">
              <a:lumMod val="9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cs typeface="Arial" panose="020B0604020202020204" pitchFamily="34" charset="0"/>
              </a:rPr>
              <a:t>367 819,6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8856671" y="3770786"/>
            <a:ext cx="1610455" cy="294709"/>
          </a:xfrm>
          <a:prstGeom prst="rect">
            <a:avLst/>
          </a:prstGeom>
          <a:solidFill>
            <a:srgbClr val="FF8021">
              <a:lumMod val="20000"/>
              <a:lumOff val="8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cs typeface="Arial" panose="020B0604020202020204" pitchFamily="34" charset="0"/>
              </a:rPr>
              <a:t>391 687,3</a:t>
            </a:r>
          </a:p>
        </p:txBody>
      </p:sp>
      <p:sp>
        <p:nvSpPr>
          <p:cNvPr id="1024" name="Скругленный прямоугольник 1023"/>
          <p:cNvSpPr/>
          <p:nvPr/>
        </p:nvSpPr>
        <p:spPr>
          <a:xfrm>
            <a:off x="5094545" y="4594316"/>
            <a:ext cx="2561819" cy="1443814"/>
          </a:xfrm>
          <a:prstGeom prst="roundRect">
            <a:avLst/>
          </a:prstGeom>
          <a:gradFill flip="none" rotWithShape="1"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Численность     населения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9 431 чел.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0901" y="4606834"/>
            <a:ext cx="2958313" cy="1443814"/>
          </a:xfrm>
          <a:prstGeom prst="roundRect">
            <a:avLst/>
          </a:prstGeom>
          <a:gradFill>
            <a:gsLst>
              <a:gs pos="23000">
                <a:schemeClr val="accent2">
                  <a:satMod val="103000"/>
                  <a:lumMod val="102000"/>
                  <a:tint val="94000"/>
                </a:schemeClr>
              </a:gs>
              <a:gs pos="76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Доходы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в расчете на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1 человека </a:t>
            </a:r>
            <a:r>
              <a:rPr lang="ru-RU" altLang="ru-RU" dirty="0">
                <a:latin typeface="Arial" charset="0"/>
                <a:ea typeface="Arial Unicode MS" pitchFamily="34" charset="-128"/>
                <a:cs typeface="Arial Unicode MS" pitchFamily="34" charset="-128"/>
              </a:rPr>
              <a:t>(руб./чел.):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40 537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900351" y="4606834"/>
            <a:ext cx="2969240" cy="1443814"/>
          </a:xfrm>
          <a:prstGeom prst="roundRect">
            <a:avLst/>
          </a:prstGeom>
          <a:gradFill>
            <a:gsLst>
              <a:gs pos="0">
                <a:srgbClr val="DDEBCF"/>
              </a:gs>
              <a:gs pos="19000">
                <a:srgbClr val="9CB86E"/>
              </a:gs>
              <a:gs pos="100000">
                <a:srgbClr val="156B13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Расходы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в расчете на                           1 человека </a:t>
            </a:r>
            <a:r>
              <a:rPr lang="ru-RU" altLang="ru-RU" dirty="0">
                <a:latin typeface="Arial" charset="0"/>
                <a:ea typeface="Arial Unicode MS" pitchFamily="34" charset="-128"/>
                <a:cs typeface="Arial Unicode MS" pitchFamily="34" charset="-128"/>
              </a:rPr>
              <a:t>(руб./чел.):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39 001</a:t>
            </a:r>
            <a:endParaRPr lang="ru-RU" dirty="0"/>
          </a:p>
        </p:txBody>
      </p:sp>
      <p:sp>
        <p:nvSpPr>
          <p:cNvPr id="1025" name="Стрелка вправо 1024"/>
          <p:cNvSpPr/>
          <p:nvPr/>
        </p:nvSpPr>
        <p:spPr>
          <a:xfrm>
            <a:off x="3712031" y="4965594"/>
            <a:ext cx="112122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Стрелка вправо 1026"/>
          <p:cNvSpPr/>
          <p:nvPr/>
        </p:nvSpPr>
        <p:spPr>
          <a:xfrm rot="10800000">
            <a:off x="7809393" y="4935855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10630979" y="6340526"/>
            <a:ext cx="15610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  <a:cs typeface="Times New Roman" pitchFamily="18" charset="0"/>
              </a:rPr>
              <a:t>тысяч рублей</a:t>
            </a:r>
          </a:p>
        </p:txBody>
      </p:sp>
      <p:sp>
        <p:nvSpPr>
          <p:cNvPr id="2" name="Минус 1"/>
          <p:cNvSpPr/>
          <p:nvPr/>
        </p:nvSpPr>
        <p:spPr>
          <a:xfrm>
            <a:off x="6282925" y="1558147"/>
            <a:ext cx="402771" cy="347599"/>
          </a:xfrm>
          <a:prstGeom prst="mathMinu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309" y="216783"/>
            <a:ext cx="639806" cy="69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73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0043165" y="6506316"/>
            <a:ext cx="2082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</a:t>
            </a: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192616" y="160342"/>
            <a:ext cx="10991851" cy="7572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pitchFamily="18" charset="2"/>
              <a:buNone/>
              <a:defRPr/>
            </a:pPr>
            <a:r>
              <a:rPr lang="ru-RU" altLang="ru-RU" sz="2400" b="1" dirty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Динамика исполнения бюджета города Колы за 2021 и 2022 годы</a:t>
            </a:r>
          </a:p>
        </p:txBody>
      </p:sp>
      <p:pic>
        <p:nvPicPr>
          <p:cNvPr id="6" name="Picture 2" descr="C:\Users\user\Desktop\Фон\2019\195800c2452364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2000" y1="79057" x2="52000" y2="79057"/>
                        <a14:foregroundMark x1="43538" y1="81132" x2="43538" y2="81132"/>
                        <a14:foregroundMark x1="31538" y1="90000" x2="31538" y2="90000"/>
                        <a14:foregroundMark x1="33846" y1="88679" x2="33846" y2="88679"/>
                        <a14:foregroundMark x1="37385" y1="79057" x2="37385" y2="79057"/>
                        <a14:foregroundMark x1="42154" y1="71509" x2="42154" y2="71509"/>
                        <a14:foregroundMark x1="44923" y1="66038" x2="46154" y2="65283"/>
                        <a14:foregroundMark x1="48462" y1="61887" x2="48462" y2="61887"/>
                        <a14:foregroundMark x1="50154" y1="57170" x2="50154" y2="57170"/>
                        <a14:foregroundMark x1="51077" y1="55660" x2="51077" y2="55660"/>
                        <a14:foregroundMark x1="51077" y1="55660" x2="52462" y2="55660"/>
                        <a14:foregroundMark x1="52462" y1="55660" x2="52462" y2="55660"/>
                        <a14:foregroundMark x1="53846" y1="57736" x2="56000" y2="59811"/>
                        <a14:foregroundMark x1="56000" y1="59811" x2="56000" y2="59811"/>
                        <a14:foregroundMark x1="56923" y1="61887" x2="56923" y2="61887"/>
                        <a14:foregroundMark x1="57846" y1="63962" x2="59077" y2="66038"/>
                        <a14:foregroundMark x1="59538" y1="67358" x2="60000" y2="69434"/>
                        <a14:foregroundMark x1="60000" y1="70189" x2="60000" y2="70189"/>
                        <a14:foregroundMark x1="60462" y1="72075" x2="61385" y2="76226"/>
                        <a14:foregroundMark x1="61846" y1="77736" x2="64462" y2="78302"/>
                        <a14:foregroundMark x1="65846" y1="78302" x2="67538" y2="78302"/>
                        <a14:foregroundMark x1="75077" y1="80377" x2="76462" y2="80377"/>
                        <a14:foregroundMark x1="82154" y1="79623" x2="82154" y2="79623"/>
                        <a14:foregroundMark x1="82615" y1="79057" x2="82615" y2="79057"/>
                        <a14:foregroundMark x1="84000" y1="78302" x2="84000" y2="78302"/>
                        <a14:foregroundMark x1="82615" y1="75660" x2="82615" y2="75660"/>
                        <a14:foregroundMark x1="80923" y1="74151" x2="80923" y2="74151"/>
                        <a14:foregroundMark x1="73385" y1="74906" x2="73385" y2="74906"/>
                        <a14:foregroundMark x1="65846" y1="91321" x2="65846" y2="91321"/>
                        <a14:foregroundMark x1="70154" y1="91321" x2="70154" y2="91321"/>
                        <a14:foregroundMark x1="76923" y1="87925" x2="76923" y2="87925"/>
                        <a14:foregroundMark x1="78154" y1="87925" x2="78154" y2="87925"/>
                        <a14:foregroundMark x1="72000" y1="77736" x2="72000" y2="77736"/>
                        <a14:foregroundMark x1="68923" y1="72075" x2="68923" y2="72075"/>
                        <a14:foregroundMark x1="67077" y1="66038" x2="67077" y2="66038"/>
                        <a14:foregroundMark x1="67077" y1="63208" x2="67077" y2="63208"/>
                        <a14:foregroundMark x1="66154" y1="59057" x2="66154" y2="59057"/>
                        <a14:foregroundMark x1="64462" y1="58491" x2="64462" y2="58491"/>
                        <a14:foregroundMark x1="51077" y1="58491" x2="51077" y2="58491"/>
                        <a14:foregroundMark x1="46615" y1="55094" x2="46615" y2="55094"/>
                        <a14:foregroundMark x1="44923" y1="57170" x2="44923" y2="57170"/>
                        <a14:foregroundMark x1="38615" y1="65283" x2="38615" y2="65283"/>
                        <a14:foregroundMark x1="32462" y1="70189" x2="32462" y2="70189"/>
                        <a14:foregroundMark x1="29385" y1="72075" x2="29385" y2="72075"/>
                        <a14:foregroundMark x1="25846" y1="74151" x2="25846" y2="74151"/>
                        <a14:foregroundMark x1="21846" y1="79057" x2="21846" y2="79057"/>
                        <a14:foregroundMark x1="20000" y1="86604" x2="20000" y2="86604"/>
                        <a14:foregroundMark x1="18615" y1="87170" x2="18615" y2="87170"/>
                        <a14:foregroundMark x1="15077" y1="90000" x2="15077" y2="90000"/>
                        <a14:foregroundMark x1="13846" y1="91321" x2="13846" y2="91321"/>
                        <a14:foregroundMark x1="12000" y1="92075" x2="12000" y2="92075"/>
                        <a14:foregroundMark x1="18615" y1="94717" x2="18615" y2="94717"/>
                        <a14:foregroundMark x1="19538" y1="94717" x2="19538" y2="94717"/>
                        <a14:foregroundMark x1="25385" y1="92075" x2="25385" y2="92075"/>
                        <a14:foregroundMark x1="27538" y1="87925" x2="27538" y2="87925"/>
                        <a14:foregroundMark x1="27077" y1="84528" x2="27077" y2="84528"/>
                        <a14:foregroundMark x1="26615" y1="83774" x2="26615" y2="83774"/>
                        <a14:foregroundMark x1="45385" y1="80377" x2="45385" y2="80377"/>
                        <a14:foregroundMark x1="49846" y1="79057" x2="49846" y2="79057"/>
                        <a14:foregroundMark x1="52462" y1="80377" x2="52462" y2="80377"/>
                        <a14:foregroundMark x1="54615" y1="85283" x2="54615" y2="85283"/>
                        <a14:foregroundMark x1="59077" y1="85283" x2="59077" y2="85283"/>
                        <a14:foregroundMark x1="60462" y1="87170" x2="60462" y2="87170"/>
                        <a14:foregroundMark x1="61385" y1="87170" x2="61385" y2="87170"/>
                        <a14:foregroundMark x1="51538" y1="81132" x2="51538" y2="81132"/>
                        <a14:foregroundMark x1="50154" y1="79057" x2="50154" y2="79057"/>
                        <a14:foregroundMark x1="49846" y1="71509" x2="49846" y2="71509"/>
                        <a14:foregroundMark x1="47538" y1="68679" x2="47538" y2="68679"/>
                        <a14:foregroundMark x1="49846" y1="66038" x2="49846" y2="66038"/>
                        <a14:foregroundMark x1="50154" y1="45472" x2="50154" y2="45472"/>
                        <a14:foregroundMark x1="54615" y1="43396" x2="54615" y2="43396"/>
                        <a14:foregroundMark x1="57846" y1="44717" x2="57846" y2="44717"/>
                        <a14:foregroundMark x1="58154" y1="45472" x2="58154" y2="45472"/>
                        <a14:foregroundMark x1="53385" y1="53019" x2="53385" y2="53019"/>
                        <a14:foregroundMark x1="48923" y1="54340" x2="48923" y2="54340"/>
                        <a14:foregroundMark x1="49385" y1="66038" x2="49385" y2="66038"/>
                        <a14:foregroundMark x1="53846" y1="68113" x2="53846" y2="68113"/>
                        <a14:foregroundMark x1="59077" y1="68113" x2="59077" y2="68113"/>
                        <a14:foregroundMark x1="51538" y1="79057" x2="51538" y2="79057"/>
                        <a14:foregroundMark x1="57846" y1="79057" x2="59538" y2="79623"/>
                        <a14:foregroundMark x1="64923" y1="83208" x2="64923" y2="83208"/>
                        <a14:foregroundMark x1="59538" y1="90000" x2="59538" y2="90000"/>
                        <a14:foregroundMark x1="47538" y1="90000" x2="47538" y2="90000"/>
                        <a14:foregroundMark x1="34615" y1="90755" x2="34615" y2="90755"/>
                        <a14:foregroundMark x1="31538" y1="90755" x2="31538" y2="90755"/>
                        <a14:foregroundMark x1="32462" y1="79057" x2="32462" y2="79057"/>
                        <a14:foregroundMark x1="32923" y1="76226" x2="32923" y2="76226"/>
                        <a14:foregroundMark x1="28462" y1="66604" x2="28462" y2="66604"/>
                        <a14:foregroundMark x1="32000" y1="62642" x2="32000" y2="62642"/>
                        <a14:foregroundMark x1="34615" y1="60566" x2="34615" y2="60566"/>
                        <a14:foregroundMark x1="33846" y1="53585" x2="33846" y2="53585"/>
                        <a14:foregroundMark x1="86154" y1="84528" x2="86154" y2="84528"/>
                        <a14:foregroundMark x1="85385" y1="94717" x2="85385" y2="94717"/>
                        <a14:foregroundMark x1="78154" y1="94717" x2="78154" y2="94717"/>
                        <a14:foregroundMark x1="72000" y1="93396" x2="72000" y2="93396"/>
                        <a14:foregroundMark x1="72000" y1="83774" x2="72000" y2="83774"/>
                        <a14:foregroundMark x1="68000" y1="84528" x2="68000" y2="84528"/>
                        <a14:foregroundMark x1="64462" y1="95472" x2="64462" y2="95472"/>
                        <a14:foregroundMark x1="60000" y1="93396" x2="60000" y2="93396"/>
                        <a14:foregroundMark x1="56923" y1="93396" x2="56923" y2="93396"/>
                        <a14:foregroundMark x1="54615" y1="92075" x2="54615" y2="92075"/>
                        <a14:foregroundMark x1="53385" y1="91321" x2="53385" y2="91321"/>
                        <a14:foregroundMark x1="42154" y1="94151" x2="42154" y2="94151"/>
                        <a14:foregroundMark x1="38154" y1="94151" x2="38154" y2="94151"/>
                        <a14:foregroundMark x1="41385" y1="73585" x2="41385" y2="73585"/>
                        <a14:foregroundMark x1="40462" y1="68679" x2="40462" y2="68679"/>
                        <a14:foregroundMark x1="91077" y1="95472" x2="91077" y2="95472"/>
                        <a14:foregroundMark x1="13846" y1="50189" x2="13846" y2="50189"/>
                        <a14:foregroundMark x1="16462" y1="49623" x2="18154" y2="48868"/>
                        <a14:foregroundMark x1="21385" y1="46792" x2="21385" y2="46792"/>
                        <a14:foregroundMark x1="21385" y1="46792" x2="21385" y2="46792"/>
                        <a14:foregroundMark x1="12923" y1="44151" x2="12923" y2="44151"/>
                        <a14:foregroundMark x1="7538" y1="45472" x2="7538" y2="45472"/>
                        <a14:foregroundMark x1="7538" y1="50943" x2="7538" y2="50943"/>
                        <a14:foregroundMark x1="11538" y1="52264" x2="11538" y2="52264"/>
                        <a14:foregroundMark x1="16462" y1="52264" x2="16462" y2="52264"/>
                        <a14:foregroundMark x1="17846" y1="53585" x2="17846" y2="53585"/>
                        <a14:foregroundMark x1="20462" y1="53019" x2="20462" y2="53019"/>
                        <a14:foregroundMark x1="24000" y1="51698" x2="24000" y2="51698"/>
                        <a14:foregroundMark x1="25846" y1="48868" x2="25846" y2="48868"/>
                        <a14:foregroundMark x1="25846" y1="48113" x2="25846" y2="48113"/>
                        <a14:foregroundMark x1="20923" y1="48113" x2="20923" y2="48113"/>
                        <a14:foregroundMark x1="15538" y1="46038" x2="15538" y2="46038"/>
                        <a14:foregroundMark x1="16923" y1="25472" x2="16923" y2="25472"/>
                        <a14:foregroundMark x1="20462" y1="26981" x2="20462" y2="26981"/>
                        <a14:foregroundMark x1="22154" y1="27547" x2="22154" y2="27547"/>
                        <a14:foregroundMark x1="15538" y1="29057" x2="15538" y2="29057"/>
                        <a14:foregroundMark x1="12923" y1="27547" x2="12923" y2="27547"/>
                        <a14:foregroundMark x1="10615" y1="27547" x2="10615" y2="27547"/>
                        <a14:foregroundMark x1="12000" y1="23585" x2="13385" y2="23585"/>
                        <a14:foregroundMark x1="25846" y1="9811" x2="25846" y2="9811"/>
                        <a14:foregroundMark x1="26154" y1="9811" x2="26154" y2="9811"/>
                        <a14:foregroundMark x1="60462" y1="27547" x2="60462" y2="27547"/>
                        <a14:foregroundMark x1="61385" y1="31698" x2="61385" y2="31698"/>
                        <a14:foregroundMark x1="58615" y1="32453" x2="58615" y2="32453"/>
                        <a14:foregroundMark x1="56462" y1="29057" x2="56462" y2="29057"/>
                        <a14:foregroundMark x1="76462" y1="43396" x2="76462" y2="43396"/>
                        <a14:foregroundMark x1="79538" y1="45472" x2="79538" y2="45472"/>
                        <a14:foregroundMark x1="85846" y1="44151" x2="85846" y2="44151"/>
                        <a14:foregroundMark x1="88000" y1="42642" x2="88000" y2="42642"/>
                        <a14:foregroundMark x1="89385" y1="37170" x2="89385" y2="37170"/>
                        <a14:foregroundMark x1="86154" y1="36604" x2="86154" y2="36604"/>
                        <a14:foregroundMark x1="82615" y1="36604" x2="82615" y2="36604"/>
                        <a14:foregroundMark x1="80923" y1="36604" x2="80923" y2="36604"/>
                        <a14:foregroundMark x1="80923" y1="36604" x2="80923" y2="36604"/>
                        <a14:foregroundMark x1="76000" y1="37170" x2="76000" y2="37170"/>
                        <a14:foregroundMark x1="76000" y1="37925" x2="76000" y2="37925"/>
                        <a14:foregroundMark x1="80462" y1="38679" x2="80462" y2="38679"/>
                        <a14:foregroundMark x1="82615" y1="42642" x2="82615" y2="42642"/>
                        <a14:foregroundMark x1="84000" y1="46792" x2="84000" y2="46792"/>
                        <a14:foregroundMark x1="86615" y1="46792" x2="86615" y2="46792"/>
                        <a14:foregroundMark x1="80462" y1="13962" x2="80462" y2="13962"/>
                        <a14:foregroundMark x1="76462" y1="14528" x2="76462" y2="14528"/>
                        <a14:foregroundMark x1="79538" y1="13962" x2="81846" y2="13962"/>
                        <a14:foregroundMark x1="84462" y1="13208" x2="84462" y2="13208"/>
                        <a14:foregroundMark x1="86615" y1="12453" x2="86615" y2="12453"/>
                        <a14:foregroundMark x1="86615" y1="12453" x2="86615" y2="12453"/>
                        <a14:foregroundMark x1="86615" y1="9811" x2="86615" y2="9811"/>
                        <a14:foregroundMark x1="83077" y1="6981" x2="83077" y2="6981"/>
                        <a14:foregroundMark x1="80462" y1="7736" x2="80462" y2="7736"/>
                        <a14:foregroundMark x1="79077" y1="9811" x2="79077" y2="9811"/>
                        <a14:foregroundMark x1="78615" y1="11887" x2="78615" y2="11887"/>
                        <a14:foregroundMark x1="77385" y1="13208" x2="77385" y2="13208"/>
                        <a14:foregroundMark x1="76923" y1="16604" x2="76923" y2="16604"/>
                        <a14:foregroundMark x1="79077" y1="17358" x2="79077" y2="17358"/>
                        <a14:foregroundMark x1="80923" y1="16604" x2="80923" y2="16604"/>
                        <a14:foregroundMark x1="82154" y1="16038" x2="82154" y2="16038"/>
                        <a14:foregroundMark x1="82154" y1="16038" x2="82154" y2="16038"/>
                        <a14:foregroundMark x1="84462" y1="15283" x2="84462" y2="15283"/>
                        <a14:foregroundMark x1="84462" y1="14528" x2="84462" y2="14528"/>
                        <a14:foregroundMark x1="67538" y1="11887" x2="67538" y2="11887"/>
                        <a14:foregroundMark x1="64462" y1="11132" x2="64462" y2="11132"/>
                        <a14:foregroundMark x1="60923" y1="11132" x2="60923" y2="11132"/>
                        <a14:foregroundMark x1="59077" y1="7736" x2="59077" y2="7736"/>
                        <a14:foregroundMark x1="58154" y1="7736" x2="58154" y2="7736"/>
                        <a14:foregroundMark x1="57846" y1="6981" x2="57846" y2="6981"/>
                        <a14:foregroundMark x1="60000" y1="8491" x2="61846" y2="8491"/>
                        <a14:foregroundMark x1="62615" y1="7736" x2="64462" y2="7736"/>
                        <a14:foregroundMark x1="65846" y1="7736" x2="65846" y2="7736"/>
                        <a14:foregroundMark x1="63077" y1="4340" x2="63077" y2="4340"/>
                        <a14:foregroundMark x1="72923" y1="46792" x2="72923" y2="46792"/>
                        <a14:foregroundMark x1="74154" y1="46792" x2="74154" y2="46792"/>
                        <a14:foregroundMark x1="76000" y1="47547" x2="76000" y2="47547"/>
                        <a14:foregroundMark x1="81385" y1="48113" x2="81385" y2="48113"/>
                        <a14:foregroundMark x1="64000" y1="34528" x2="64000" y2="34528"/>
                        <a14:foregroundMark x1="64000" y1="30377" x2="64000" y2="30377"/>
                        <a14:foregroundMark x1="63077" y1="29623" x2="63077" y2="29623"/>
                        <a14:foregroundMark x1="59077" y1="27547" x2="59077" y2="27547"/>
                        <a14:foregroundMark x1="38615" y1="20000" x2="38615" y2="20000"/>
                        <a14:foregroundMark x1="40462" y1="26226" x2="40462" y2="26226"/>
                        <a14:foregroundMark x1="44000" y1="22075" x2="44000" y2="22075"/>
                        <a14:foregroundMark x1="44000" y1="22075" x2="44000" y2="22075"/>
                        <a14:foregroundMark x1="43538" y1="22075" x2="43538" y2="22075"/>
                        <a14:foregroundMark x1="40923" y1="20755" x2="40923" y2="20755"/>
                        <a14:foregroundMark x1="42154" y1="19434" x2="42154" y2="19434"/>
                        <a14:foregroundMark x1="43538" y1="18679" x2="43538" y2="18679"/>
                        <a14:foregroundMark x1="44923" y1="18679" x2="44923" y2="18679"/>
                        <a14:foregroundMark x1="46615" y1="18679" x2="46615" y2="18679"/>
                        <a14:foregroundMark x1="25385" y1="15283" x2="25385" y2="15283"/>
                        <a14:foregroundMark x1="23538" y1="10566" x2="23538" y2="10566"/>
                        <a14:foregroundMark x1="22154" y1="9057" x2="22154" y2="9057"/>
                        <a14:foregroundMark x1="20923" y1="9057" x2="20923" y2="9057"/>
                        <a14:foregroundMark x1="20000" y1="29623" x2="20000" y2="29623"/>
                        <a14:foregroundMark x1="18154" y1="41321" x2="18154" y2="41321"/>
                        <a14:foregroundMark x1="20000" y1="41321" x2="20000" y2="41321"/>
                        <a14:foregroundMark x1="20000" y1="46038" x2="20000" y2="46038"/>
                        <a14:foregroundMark x1="16000" y1="52264" x2="16000" y2="52264"/>
                        <a14:backgroundMark x1="33846" y1="53019" x2="33846" y2="53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6" y="1628804"/>
            <a:ext cx="2696277" cy="127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Фон\2019\zp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4561" l="3667" r="96667">
                        <a14:foregroundMark x1="27833" y1="52281" x2="27833" y2="52281"/>
                        <a14:foregroundMark x1="66667" y1="55088" x2="66667" y2="55088"/>
                        <a14:foregroundMark x1="80833" y1="55789" x2="80833" y2="55789"/>
                        <a14:foregroundMark x1="87000" y1="35614" x2="87000" y2="35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46" y="3858892"/>
            <a:ext cx="2187199" cy="15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31414540"/>
              </p:ext>
            </p:extLst>
          </p:nvPr>
        </p:nvGraphicFramePr>
        <p:xfrm>
          <a:off x="3983768" y="1988844"/>
          <a:ext cx="6816757" cy="109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791747" y="1087454"/>
            <a:ext cx="39174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Доходы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2975" y="3404327"/>
            <a:ext cx="39174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031357117"/>
              </p:ext>
            </p:extLst>
          </p:nvPr>
        </p:nvGraphicFramePr>
        <p:xfrm>
          <a:off x="1295467" y="4250529"/>
          <a:ext cx="6816757" cy="109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133377" y="2267449"/>
            <a:ext cx="137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- 3,6%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6555" y="4535452"/>
            <a:ext cx="1321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/>
              <a:t>- 3,8%</a:t>
            </a:r>
          </a:p>
        </p:txBody>
      </p:sp>
      <p:sp>
        <p:nvSpPr>
          <p:cNvPr id="20" name="Выгнутая вниз стрелка 19"/>
          <p:cNvSpPr/>
          <p:nvPr/>
        </p:nvSpPr>
        <p:spPr>
          <a:xfrm rot="16200000" flipH="1">
            <a:off x="9158388" y="2106088"/>
            <a:ext cx="1071264" cy="784373"/>
          </a:xfrm>
          <a:prstGeom prst="curvedUpArrow">
            <a:avLst/>
          </a:prstGeom>
          <a:ln>
            <a:solidFill>
              <a:srgbClr val="F8F8F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 rot="16200000" flipH="1" flipV="1">
            <a:off x="1494881" y="4370432"/>
            <a:ext cx="1104951" cy="988745"/>
          </a:xfrm>
          <a:prstGeom prst="curvedUpArrow">
            <a:avLst>
              <a:gd name="adj1" fmla="val 25000"/>
              <a:gd name="adj2" fmla="val 44404"/>
              <a:gd name="adj3" fmla="val 23149"/>
            </a:avLst>
          </a:prstGeom>
          <a:ln>
            <a:solidFill>
              <a:srgbClr val="F8F8F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70412" y="5877289"/>
            <a:ext cx="34099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Профицит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8592279" y="5952289"/>
            <a:ext cx="3082197" cy="509758"/>
            <a:chOff x="814274" y="287"/>
            <a:chExt cx="1274397" cy="509758"/>
          </a:xfrm>
          <a:solidFill>
            <a:schemeClr val="accent2">
              <a:lumMod val="75000"/>
            </a:schemeClr>
          </a:solidFill>
        </p:grpSpPr>
        <p:sp>
          <p:nvSpPr>
            <p:cNvPr id="27" name="Нашивка 26"/>
            <p:cNvSpPr/>
            <p:nvPr/>
          </p:nvSpPr>
          <p:spPr>
            <a:xfrm>
              <a:off x="814274" y="287"/>
              <a:ext cx="1274397" cy="50975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1121428" y="287"/>
              <a:ext cx="764639" cy="509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/>
                <a:t>14 481,3</a:t>
              </a:r>
              <a:endParaRPr lang="ru-RU" sz="2800" kern="1200" dirty="0"/>
            </a:p>
          </p:txBody>
        </p:sp>
      </p:grpSp>
      <p:pic>
        <p:nvPicPr>
          <p:cNvPr id="21" name="Рисунок 3" descr="Кола ГП_ПП-0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965" y="82819"/>
            <a:ext cx="665022" cy="7235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Мои документы\расходы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27" y="3535403"/>
            <a:ext cx="2941319" cy="200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доходы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4" y="1151650"/>
            <a:ext cx="3058682" cy="188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31">
            <a:extLst>
              <a:ext uri="{FF2B5EF4-FFF2-40B4-BE49-F238E27FC236}">
                <a16:creationId xmlns:a16="http://schemas.microsoft.com/office/drawing/2014/main" id="{148C09FD-47DC-4229-B726-4811679CE99B}"/>
              </a:ext>
            </a:extLst>
          </p:cNvPr>
          <p:cNvSpPr/>
          <p:nvPr/>
        </p:nvSpPr>
        <p:spPr>
          <a:xfrm>
            <a:off x="213495" y="1112434"/>
            <a:ext cx="7105649" cy="548688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Доходы (99,8%)</a:t>
            </a:r>
          </a:p>
        </p:txBody>
      </p:sp>
      <p:sp>
        <p:nvSpPr>
          <p:cNvPr id="6" name="Скругленный прямоугольник 31">
            <a:extLst>
              <a:ext uri="{FF2B5EF4-FFF2-40B4-BE49-F238E27FC236}">
                <a16:creationId xmlns:a16="http://schemas.microsoft.com/office/drawing/2014/main" id="{87CAAAE5-D8BC-49E3-8703-1364E685665A}"/>
              </a:ext>
            </a:extLst>
          </p:cNvPr>
          <p:cNvSpPr/>
          <p:nvPr/>
        </p:nvSpPr>
        <p:spPr>
          <a:xfrm>
            <a:off x="161926" y="2635773"/>
            <a:ext cx="1834180" cy="313457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schemeClr val="bg1"/>
                </a:solidFill>
                <a:latin typeface="Muller Narrow ExtraBold" panose="00000900000000000000"/>
                <a:cs typeface="Arial" panose="020B0604020202020204" pitchFamily="34" charset="0"/>
              </a:rPr>
              <a:t>Утверждено</a:t>
            </a:r>
          </a:p>
        </p:txBody>
      </p:sp>
      <p:sp>
        <p:nvSpPr>
          <p:cNvPr id="7" name="Скругленный прямоугольник 31">
            <a:extLst>
              <a:ext uri="{FF2B5EF4-FFF2-40B4-BE49-F238E27FC236}">
                <a16:creationId xmlns:a16="http://schemas.microsoft.com/office/drawing/2014/main" id="{98603734-6AD7-41DD-AA53-E49AB05EC49B}"/>
              </a:ext>
            </a:extLst>
          </p:cNvPr>
          <p:cNvSpPr/>
          <p:nvPr/>
        </p:nvSpPr>
        <p:spPr>
          <a:xfrm>
            <a:off x="2492013" y="2628166"/>
            <a:ext cx="1875475" cy="313457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chemeClr val="bg1"/>
                </a:solidFill>
                <a:latin typeface="Muller Narrow ExtraBold" panose="00000900000000000000"/>
                <a:cs typeface="Arial" panose="020B0604020202020204" pitchFamily="34" charset="0"/>
              </a:rPr>
              <a:t>Исполнено</a:t>
            </a:r>
          </a:p>
        </p:txBody>
      </p:sp>
      <p:sp>
        <p:nvSpPr>
          <p:cNvPr id="8" name="Скругленный прямоугольник 31">
            <a:extLst>
              <a:ext uri="{FF2B5EF4-FFF2-40B4-BE49-F238E27FC236}">
                <a16:creationId xmlns:a16="http://schemas.microsoft.com/office/drawing/2014/main" id="{4BD7AB77-FE12-44A1-B23E-384A922F809F}"/>
              </a:ext>
            </a:extLst>
          </p:cNvPr>
          <p:cNvSpPr/>
          <p:nvPr/>
        </p:nvSpPr>
        <p:spPr>
          <a:xfrm>
            <a:off x="167702" y="3209218"/>
            <a:ext cx="1828404" cy="497226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rPr>
              <a:t>383 164,5</a:t>
            </a:r>
          </a:p>
        </p:txBody>
      </p:sp>
      <p:sp>
        <p:nvSpPr>
          <p:cNvPr id="9" name="Скругленный прямоугольник 31">
            <a:extLst>
              <a:ext uri="{FF2B5EF4-FFF2-40B4-BE49-F238E27FC236}">
                <a16:creationId xmlns:a16="http://schemas.microsoft.com/office/drawing/2014/main" id="{5082DA0C-DDCF-4868-8C97-74ACF4EF215C}"/>
              </a:ext>
            </a:extLst>
          </p:cNvPr>
          <p:cNvSpPr/>
          <p:nvPr/>
        </p:nvSpPr>
        <p:spPr>
          <a:xfrm>
            <a:off x="2486238" y="3227444"/>
            <a:ext cx="1875474" cy="474633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rPr>
              <a:t>382 300,9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B66216-7083-4D3C-81BD-893BACC80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14" y="1843759"/>
            <a:ext cx="606081" cy="54114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9E74CF-75A3-4828-807A-B4D1E93C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33" y="1876118"/>
            <a:ext cx="647505" cy="578129"/>
          </a:xfrm>
          <a:prstGeom prst="rect">
            <a:avLst/>
          </a:prstGeom>
        </p:spPr>
      </p:pic>
      <p:sp>
        <p:nvSpPr>
          <p:cNvPr id="12" name="Скругленный прямоугольник 31">
            <a:extLst>
              <a:ext uri="{FF2B5EF4-FFF2-40B4-BE49-F238E27FC236}">
                <a16:creationId xmlns:a16="http://schemas.microsoft.com/office/drawing/2014/main" id="{0D3C37FE-B6D5-4FF2-B895-0EC2436B64EF}"/>
              </a:ext>
            </a:extLst>
          </p:cNvPr>
          <p:cNvSpPr/>
          <p:nvPr/>
        </p:nvSpPr>
        <p:spPr>
          <a:xfrm>
            <a:off x="161926" y="3969362"/>
            <a:ext cx="4229097" cy="639665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Налоговые и неналоговые доходы (118 % )</a:t>
            </a:r>
          </a:p>
        </p:txBody>
      </p:sp>
      <p:sp>
        <p:nvSpPr>
          <p:cNvPr id="13" name="Скругленный прямоугольник 31">
            <a:extLst>
              <a:ext uri="{FF2B5EF4-FFF2-40B4-BE49-F238E27FC236}">
                <a16:creationId xmlns:a16="http://schemas.microsoft.com/office/drawing/2014/main" id="{F5810B34-7CB3-449F-88F0-E16AB5483A2F}"/>
              </a:ext>
            </a:extLst>
          </p:cNvPr>
          <p:cNvSpPr/>
          <p:nvPr/>
        </p:nvSpPr>
        <p:spPr>
          <a:xfrm>
            <a:off x="170683" y="4738091"/>
            <a:ext cx="1828404" cy="497226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rPr>
              <a:t>100 163,2</a:t>
            </a:r>
          </a:p>
        </p:txBody>
      </p:sp>
      <p:sp>
        <p:nvSpPr>
          <p:cNvPr id="14" name="Скругленный прямоугольник 31">
            <a:extLst>
              <a:ext uri="{FF2B5EF4-FFF2-40B4-BE49-F238E27FC236}">
                <a16:creationId xmlns:a16="http://schemas.microsoft.com/office/drawing/2014/main" id="{422C8DA1-62D8-4106-A1AD-0D94A2440A30}"/>
              </a:ext>
            </a:extLst>
          </p:cNvPr>
          <p:cNvSpPr/>
          <p:nvPr/>
        </p:nvSpPr>
        <p:spPr>
          <a:xfrm>
            <a:off x="2486238" y="4738091"/>
            <a:ext cx="1828404" cy="497226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rPr>
              <a:t>117 751,3</a:t>
            </a:r>
          </a:p>
        </p:txBody>
      </p:sp>
      <p:sp>
        <p:nvSpPr>
          <p:cNvPr id="15" name="Скругленный прямоугольник 31">
            <a:extLst>
              <a:ext uri="{FF2B5EF4-FFF2-40B4-BE49-F238E27FC236}">
                <a16:creationId xmlns:a16="http://schemas.microsoft.com/office/drawing/2014/main" id="{FAF15175-DF78-4FF8-9FA3-7F0B47863DC3}"/>
              </a:ext>
            </a:extLst>
          </p:cNvPr>
          <p:cNvSpPr/>
          <p:nvPr/>
        </p:nvSpPr>
        <p:spPr>
          <a:xfrm>
            <a:off x="209954" y="5429561"/>
            <a:ext cx="4130458" cy="607904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Безвозмездные поступления  (93%)</a:t>
            </a:r>
          </a:p>
        </p:txBody>
      </p:sp>
      <p:sp>
        <p:nvSpPr>
          <p:cNvPr id="16" name="Скругленный прямоугольник 31">
            <a:extLst>
              <a:ext uri="{FF2B5EF4-FFF2-40B4-BE49-F238E27FC236}">
                <a16:creationId xmlns:a16="http://schemas.microsoft.com/office/drawing/2014/main" id="{D61F5886-7436-4787-A686-B614AB9FB996}"/>
              </a:ext>
            </a:extLst>
          </p:cNvPr>
          <p:cNvSpPr/>
          <p:nvPr/>
        </p:nvSpPr>
        <p:spPr>
          <a:xfrm>
            <a:off x="231270" y="6145873"/>
            <a:ext cx="1828404" cy="497226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rPr>
              <a:t>283 001,3</a:t>
            </a:r>
          </a:p>
        </p:txBody>
      </p:sp>
      <p:sp>
        <p:nvSpPr>
          <p:cNvPr id="17" name="Скругленный прямоугольник 31">
            <a:extLst>
              <a:ext uri="{FF2B5EF4-FFF2-40B4-BE49-F238E27FC236}">
                <a16:creationId xmlns:a16="http://schemas.microsoft.com/office/drawing/2014/main" id="{020BF9E2-82E1-4D94-8587-E79F25C8B13E}"/>
              </a:ext>
            </a:extLst>
          </p:cNvPr>
          <p:cNvSpPr/>
          <p:nvPr/>
        </p:nvSpPr>
        <p:spPr>
          <a:xfrm>
            <a:off x="2498537" y="6145873"/>
            <a:ext cx="1828404" cy="497226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rPr>
              <a:t>264 549,6</a:t>
            </a:r>
          </a:p>
        </p:txBody>
      </p:sp>
      <p:sp>
        <p:nvSpPr>
          <p:cNvPr id="18" name="Скругленный прямоугольник 31">
            <a:extLst>
              <a:ext uri="{FF2B5EF4-FFF2-40B4-BE49-F238E27FC236}">
                <a16:creationId xmlns:a16="http://schemas.microsoft.com/office/drawing/2014/main" id="{B506CEAC-6E7D-4C3F-A716-6CA5B4D134AE}"/>
              </a:ext>
            </a:extLst>
          </p:cNvPr>
          <p:cNvSpPr/>
          <p:nvPr/>
        </p:nvSpPr>
        <p:spPr>
          <a:xfrm>
            <a:off x="7796481" y="1124858"/>
            <a:ext cx="4182024" cy="548687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Расходы (94 %)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8051E93-8F1E-408E-B080-D4457673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364" y="1870048"/>
            <a:ext cx="606081" cy="5411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C07FA9D-C986-4CD0-B45C-C254B6C2C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268" y="1870048"/>
            <a:ext cx="647505" cy="578128"/>
          </a:xfrm>
          <a:prstGeom prst="rect">
            <a:avLst/>
          </a:prstGeom>
        </p:spPr>
      </p:pic>
      <p:sp>
        <p:nvSpPr>
          <p:cNvPr id="21" name="Скругленный прямоугольник 31">
            <a:extLst>
              <a:ext uri="{FF2B5EF4-FFF2-40B4-BE49-F238E27FC236}">
                <a16:creationId xmlns:a16="http://schemas.microsoft.com/office/drawing/2014/main" id="{6B477F24-74E9-4CF1-BFA1-869B17FF07CC}"/>
              </a:ext>
            </a:extLst>
          </p:cNvPr>
          <p:cNvSpPr/>
          <p:nvPr/>
        </p:nvSpPr>
        <p:spPr>
          <a:xfrm>
            <a:off x="7857071" y="2636807"/>
            <a:ext cx="1742958" cy="313457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schemeClr val="bg1"/>
                </a:solidFill>
                <a:latin typeface="Muller Narrow ExtraBold" panose="00000900000000000000"/>
                <a:cs typeface="Arial" panose="020B0604020202020204" pitchFamily="34" charset="0"/>
              </a:rPr>
              <a:t>Утверждено</a:t>
            </a:r>
          </a:p>
        </p:txBody>
      </p:sp>
      <p:sp>
        <p:nvSpPr>
          <p:cNvPr id="22" name="Скругленный прямоугольник 31">
            <a:extLst>
              <a:ext uri="{FF2B5EF4-FFF2-40B4-BE49-F238E27FC236}">
                <a16:creationId xmlns:a16="http://schemas.microsoft.com/office/drawing/2014/main" id="{F0A511A2-232B-4779-BCAF-C1896D0BFB7D}"/>
              </a:ext>
            </a:extLst>
          </p:cNvPr>
          <p:cNvSpPr/>
          <p:nvPr/>
        </p:nvSpPr>
        <p:spPr>
          <a:xfrm>
            <a:off x="10189541" y="2624332"/>
            <a:ext cx="1742958" cy="313458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chemeClr val="bg1"/>
                </a:solidFill>
                <a:latin typeface="Muller Narrow ExtraBold" panose="00000900000000000000"/>
                <a:cs typeface="Arial" panose="020B0604020202020204" pitchFamily="34" charset="0"/>
              </a:rPr>
              <a:t>Исполнено</a:t>
            </a:r>
          </a:p>
        </p:txBody>
      </p:sp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id="{3DE59B9F-D9A6-43BE-8BBD-F295BF1404FF}"/>
              </a:ext>
            </a:extLst>
          </p:cNvPr>
          <p:cNvSpPr/>
          <p:nvPr/>
        </p:nvSpPr>
        <p:spPr>
          <a:xfrm>
            <a:off x="7883454" y="3178469"/>
            <a:ext cx="1742958" cy="572559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rPr>
              <a:t>391 687,3</a:t>
            </a:r>
          </a:p>
        </p:txBody>
      </p:sp>
      <p:sp>
        <p:nvSpPr>
          <p:cNvPr id="24" name="Скругленный прямоугольник 31">
            <a:extLst>
              <a:ext uri="{FF2B5EF4-FFF2-40B4-BE49-F238E27FC236}">
                <a16:creationId xmlns:a16="http://schemas.microsoft.com/office/drawing/2014/main" id="{C7F7ECE5-1735-44E7-A404-7D40DED605EF}"/>
              </a:ext>
            </a:extLst>
          </p:cNvPr>
          <p:cNvSpPr/>
          <p:nvPr/>
        </p:nvSpPr>
        <p:spPr>
          <a:xfrm>
            <a:off x="10189541" y="3178469"/>
            <a:ext cx="1742958" cy="572559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rPr>
              <a:t>367 819,6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7A1B31-45FB-4A48-8EA5-1D59E96B1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845" y="3331356"/>
            <a:ext cx="445847" cy="557308"/>
          </a:xfrm>
          <a:prstGeom prst="rect">
            <a:avLst/>
          </a:prstGeom>
        </p:spPr>
      </p:pic>
      <p:sp>
        <p:nvSpPr>
          <p:cNvPr id="26" name="Скругленный прямоугольник 20">
            <a:extLst>
              <a:ext uri="{FF2B5EF4-FFF2-40B4-BE49-F238E27FC236}">
                <a16:creationId xmlns:a16="http://schemas.microsoft.com/office/drawing/2014/main" id="{07B6D43D-0143-4E1E-B9C6-54CACF7065E0}"/>
              </a:ext>
            </a:extLst>
          </p:cNvPr>
          <p:cNvSpPr/>
          <p:nvPr/>
        </p:nvSpPr>
        <p:spPr>
          <a:xfrm>
            <a:off x="5074768" y="3138964"/>
            <a:ext cx="2570370" cy="7744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Muller Narrow ExtraBold" panose="0000090000000000000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Muller Narrow ExtraBold" panose="00000900000000000000"/>
              </a:rPr>
              <a:t>    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Muller Narrow ExtraBold" panose="00000900000000000000"/>
              </a:rPr>
              <a:t>      </a:t>
            </a:r>
            <a:r>
              <a:rPr lang="ru-RU" sz="2400" b="1" dirty="0">
                <a:solidFill>
                  <a:srgbClr val="002060"/>
                </a:solidFill>
                <a:latin typeface="Muller Narrow ExtraBold" panose="00000900000000000000"/>
              </a:rPr>
              <a:t>3,6 % к 2021                 (- 14 307,2)</a:t>
            </a:r>
          </a:p>
          <a:p>
            <a:pPr algn="ctr"/>
            <a:endParaRPr lang="ru-RU" sz="1807" dirty="0">
              <a:solidFill>
                <a:schemeClr val="tx1"/>
              </a:solidFill>
            </a:endParaRPr>
          </a:p>
          <a:p>
            <a:pPr algn="ctr"/>
            <a:endParaRPr lang="ru-RU" sz="1807" dirty="0">
              <a:solidFill>
                <a:schemeClr val="tx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20A5215-542D-4BEE-8043-D469B40BF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995" y="4756451"/>
            <a:ext cx="523999" cy="515118"/>
          </a:xfrm>
          <a:prstGeom prst="rect">
            <a:avLst/>
          </a:prstGeom>
        </p:spPr>
      </p:pic>
      <p:sp>
        <p:nvSpPr>
          <p:cNvPr id="28" name="Скругленный прямоугольник 20">
            <a:extLst>
              <a:ext uri="{FF2B5EF4-FFF2-40B4-BE49-F238E27FC236}">
                <a16:creationId xmlns:a16="http://schemas.microsoft.com/office/drawing/2014/main" id="{5497027D-C17F-4564-AC53-4627A48B3A67}"/>
              </a:ext>
            </a:extLst>
          </p:cNvPr>
          <p:cNvSpPr/>
          <p:nvPr/>
        </p:nvSpPr>
        <p:spPr>
          <a:xfrm>
            <a:off x="5142108" y="4497127"/>
            <a:ext cx="2570370" cy="7744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Muller Narrow ExtraBold" panose="0000090000000000000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Muller Narrow ExtraBold" panose="00000900000000000000"/>
              </a:rPr>
              <a:t>    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Muller Narrow ExtraBold" panose="00000900000000000000"/>
              </a:rPr>
              <a:t>      </a:t>
            </a:r>
            <a:r>
              <a:rPr lang="ru-RU" sz="2400" b="1" dirty="0">
                <a:solidFill>
                  <a:srgbClr val="002060"/>
                </a:solidFill>
                <a:latin typeface="Muller Narrow ExtraBold" panose="00000900000000000000"/>
              </a:rPr>
              <a:t>20 % к 2021                 (+ 19 604,7)</a:t>
            </a:r>
          </a:p>
          <a:p>
            <a:pPr algn="ctr"/>
            <a:endParaRPr lang="ru-RU" sz="1807" dirty="0">
              <a:solidFill>
                <a:schemeClr val="tx1"/>
              </a:solidFill>
            </a:endParaRPr>
          </a:p>
          <a:p>
            <a:pPr algn="ctr"/>
            <a:endParaRPr lang="ru-RU" sz="1807" dirty="0">
              <a:solidFill>
                <a:schemeClr val="tx1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C37D542-252C-4D8E-AE8F-65916F26B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724" y="6068900"/>
            <a:ext cx="445847" cy="557308"/>
          </a:xfrm>
          <a:prstGeom prst="rect">
            <a:avLst/>
          </a:prstGeom>
        </p:spPr>
      </p:pic>
      <p:sp>
        <p:nvSpPr>
          <p:cNvPr id="30" name="Скругленный прямоугольник 20">
            <a:extLst>
              <a:ext uri="{FF2B5EF4-FFF2-40B4-BE49-F238E27FC236}">
                <a16:creationId xmlns:a16="http://schemas.microsoft.com/office/drawing/2014/main" id="{36D8CC11-2521-4587-ABE4-8E0507223213}"/>
              </a:ext>
            </a:extLst>
          </p:cNvPr>
          <p:cNvSpPr/>
          <p:nvPr/>
        </p:nvSpPr>
        <p:spPr>
          <a:xfrm>
            <a:off x="5277679" y="5855290"/>
            <a:ext cx="2570370" cy="7744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Muller Narrow ExtraBold" panose="0000090000000000000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Muller Narrow ExtraBold" panose="00000900000000000000"/>
              </a:rPr>
              <a:t>    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Muller Narrow ExtraBold" panose="00000900000000000000"/>
              </a:rPr>
              <a:t>      </a:t>
            </a:r>
            <a:r>
              <a:rPr lang="ru-RU" sz="2400" b="1" dirty="0">
                <a:solidFill>
                  <a:srgbClr val="002060"/>
                </a:solidFill>
                <a:latin typeface="Muller Narrow ExtraBold" panose="00000900000000000000"/>
              </a:rPr>
              <a:t>11,4 % к 2021                 (- 33 911,9)</a:t>
            </a:r>
          </a:p>
          <a:p>
            <a:pPr algn="ctr"/>
            <a:endParaRPr lang="ru-RU" sz="1807" dirty="0">
              <a:solidFill>
                <a:schemeClr val="tx1"/>
              </a:solidFill>
            </a:endParaRPr>
          </a:p>
          <a:p>
            <a:pPr algn="ctr"/>
            <a:endParaRPr lang="ru-RU" sz="1807" dirty="0">
              <a:solidFill>
                <a:schemeClr val="tx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296684C-044F-4844-8EBC-57AF34A80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9404" y="4051719"/>
            <a:ext cx="445847" cy="557308"/>
          </a:xfrm>
          <a:prstGeom prst="rect">
            <a:avLst/>
          </a:prstGeom>
        </p:spPr>
      </p:pic>
      <p:sp>
        <p:nvSpPr>
          <p:cNvPr id="32" name="Скругленный прямоугольник 20">
            <a:extLst>
              <a:ext uri="{FF2B5EF4-FFF2-40B4-BE49-F238E27FC236}">
                <a16:creationId xmlns:a16="http://schemas.microsoft.com/office/drawing/2014/main" id="{B601282A-7BA1-43A0-BCF7-40D6184A7377}"/>
              </a:ext>
            </a:extLst>
          </p:cNvPr>
          <p:cNvSpPr/>
          <p:nvPr/>
        </p:nvSpPr>
        <p:spPr>
          <a:xfrm>
            <a:off x="9151293" y="3995218"/>
            <a:ext cx="2570370" cy="7744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Muller Narrow ExtraBold" panose="0000090000000000000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Muller Narrow ExtraBold" panose="00000900000000000000"/>
              </a:rPr>
              <a:t>    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Muller Narrow ExtraBold" panose="00000900000000000000"/>
              </a:rPr>
              <a:t>      </a:t>
            </a:r>
            <a:r>
              <a:rPr lang="ru-RU" sz="2400" b="1" dirty="0">
                <a:solidFill>
                  <a:srgbClr val="002060"/>
                </a:solidFill>
                <a:latin typeface="Muller Narrow ExtraBold" panose="00000900000000000000"/>
              </a:rPr>
              <a:t>12 % к 2021                 (- 50 286,7)</a:t>
            </a:r>
          </a:p>
          <a:p>
            <a:pPr algn="ctr"/>
            <a:endParaRPr lang="ru-RU" sz="1807" dirty="0">
              <a:solidFill>
                <a:schemeClr val="tx1"/>
              </a:solidFill>
            </a:endParaRPr>
          </a:p>
          <a:p>
            <a:pPr algn="ctr"/>
            <a:endParaRPr lang="ru-RU" sz="1807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1">
            <a:extLst>
              <a:ext uri="{FF2B5EF4-FFF2-40B4-BE49-F238E27FC236}">
                <a16:creationId xmlns:a16="http://schemas.microsoft.com/office/drawing/2014/main" id="{CB656AD6-E476-4542-B618-8A4CE5A5A063}"/>
              </a:ext>
            </a:extLst>
          </p:cNvPr>
          <p:cNvSpPr/>
          <p:nvPr/>
        </p:nvSpPr>
        <p:spPr>
          <a:xfrm>
            <a:off x="7883454" y="5192899"/>
            <a:ext cx="4049390" cy="817626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Профицит:</a:t>
            </a:r>
          </a:p>
          <a:p>
            <a:pPr algn="ctr"/>
            <a:r>
              <a:rPr lang="ru-RU" sz="2400" dirty="0"/>
              <a:t> </a:t>
            </a:r>
            <a:r>
              <a:rPr lang="ru-RU" sz="2800" b="1" dirty="0"/>
              <a:t>14 481,3</a:t>
            </a:r>
            <a:endParaRPr lang="ru-RU" sz="2400" b="1" dirty="0"/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EF22C99D-433A-4138-9E46-5B54B0C0C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9100" y="6545016"/>
            <a:ext cx="1612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тысяч рублей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C078392-9F1E-47E5-B3A4-25EDC2764478}"/>
              </a:ext>
            </a:extLst>
          </p:cNvPr>
          <p:cNvSpPr/>
          <p:nvPr/>
        </p:nvSpPr>
        <p:spPr>
          <a:xfrm>
            <a:off x="1643744" y="325426"/>
            <a:ext cx="97427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altLang="ru-RU" sz="2500" b="1" dirty="0">
                <a:ea typeface="Arial Unicode MS" pitchFamily="34" charset="-128"/>
                <a:cs typeface="Arial Unicode MS" pitchFamily="34" charset="-128"/>
              </a:rPr>
              <a:t>Исполнение бюджета города Колы за 2021 год</a:t>
            </a:r>
          </a:p>
        </p:txBody>
      </p:sp>
      <p:pic>
        <p:nvPicPr>
          <p:cNvPr id="36" name="Рисунок 3" descr="Кола ГП_ПП-07">
            <a:extLst>
              <a:ext uri="{FF2B5EF4-FFF2-40B4-BE49-F238E27FC236}">
                <a16:creationId xmlns:a16="http://schemas.microsoft.com/office/drawing/2014/main" id="{64FADA2F-3DC1-44B9-89E0-AEBCCE74A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740" y="187274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95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11084" y="128538"/>
            <a:ext cx="10831397" cy="7048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Динамика поступления доходов в бюджет 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города Кола за 2021 и 20</a:t>
            </a:r>
            <a:r>
              <a:rPr lang="en-US" altLang="ru-RU" sz="2000" b="1" dirty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ru-RU" altLang="ru-RU" sz="2000" b="1" dirty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 годы </a:t>
            </a: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9866494" y="833388"/>
            <a:ext cx="14281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</a:t>
            </a:r>
          </a:p>
        </p:txBody>
      </p:sp>
      <p:pic>
        <p:nvPicPr>
          <p:cNvPr id="6" name="Рисунок 3" descr="Кола ГП_ПП-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965" y="82819"/>
            <a:ext cx="665022" cy="7235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73769C-1615-421D-BDF1-274E91F12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85" y="1119187"/>
            <a:ext cx="11491274" cy="54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31">
            <a:extLst>
              <a:ext uri="{FF2B5EF4-FFF2-40B4-BE49-F238E27FC236}">
                <a16:creationId xmlns:a16="http://schemas.microsoft.com/office/drawing/2014/main" id="{C479152C-3F22-4BCA-B7AE-C71EEBF4B1D4}"/>
              </a:ext>
            </a:extLst>
          </p:cNvPr>
          <p:cNvSpPr/>
          <p:nvPr/>
        </p:nvSpPr>
        <p:spPr>
          <a:xfrm>
            <a:off x="774574" y="53007"/>
            <a:ext cx="11329951" cy="7744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Исполнение бюджета города Колы за 2022 год</a:t>
            </a:r>
          </a:p>
        </p:txBody>
      </p:sp>
      <p:sp>
        <p:nvSpPr>
          <p:cNvPr id="11" name="Скругленный прямоугольник 31">
            <a:extLst>
              <a:ext uri="{FF2B5EF4-FFF2-40B4-BE49-F238E27FC236}">
                <a16:creationId xmlns:a16="http://schemas.microsoft.com/office/drawing/2014/main" id="{0EB4C671-6B0F-46E6-96C4-04F27421AA80}"/>
              </a:ext>
            </a:extLst>
          </p:cNvPr>
          <p:cNvSpPr/>
          <p:nvPr/>
        </p:nvSpPr>
        <p:spPr>
          <a:xfrm>
            <a:off x="4340352" y="932787"/>
            <a:ext cx="3864864" cy="440712"/>
          </a:xfrm>
          <a:prstGeom prst="roundRect">
            <a:avLst/>
          </a:prstGeom>
          <a:solidFill>
            <a:srgbClr val="0082C8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uller Narrow ExtraBold" panose="00000900000000000000"/>
              </a:rPr>
              <a:t>ДОХОДЫ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7239F08-F836-4012-B4AC-120B8966356D}"/>
              </a:ext>
            </a:extLst>
          </p:cNvPr>
          <p:cNvSpPr/>
          <p:nvPr/>
        </p:nvSpPr>
        <p:spPr>
          <a:xfrm>
            <a:off x="147309" y="1709603"/>
            <a:ext cx="5924290" cy="1497053"/>
          </a:xfrm>
          <a:prstGeom prst="roundRect">
            <a:avLst/>
          </a:prstGeom>
          <a:solidFill>
            <a:srgbClr val="F05A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endParaRPr lang="ru-RU" b="1" dirty="0"/>
          </a:p>
          <a:p>
            <a:r>
              <a:rPr lang="ru-RU" b="1" dirty="0"/>
              <a:t>НАЛОГОВЫЕ И </a:t>
            </a:r>
          </a:p>
          <a:p>
            <a:r>
              <a:rPr lang="ru-RU" b="1" dirty="0"/>
              <a:t>НЕНАЛОГОВЫЕ ДОХОДЫ</a:t>
            </a:r>
          </a:p>
          <a:p>
            <a:r>
              <a:rPr lang="ru-RU" b="1" dirty="0"/>
              <a:t>(118%)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FF18153-5DC0-44EC-8DE9-B3901C3DF29D}"/>
              </a:ext>
            </a:extLst>
          </p:cNvPr>
          <p:cNvSpPr/>
          <p:nvPr/>
        </p:nvSpPr>
        <p:spPr>
          <a:xfrm>
            <a:off x="6361821" y="1724845"/>
            <a:ext cx="5516219" cy="1497053"/>
          </a:xfrm>
          <a:prstGeom prst="roundRect">
            <a:avLst/>
          </a:prstGeom>
          <a:solidFill>
            <a:srgbClr val="F05A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ru-RU" b="1" dirty="0"/>
              <a:t>БЕЗВОЗМЕЗДНЫЕ </a:t>
            </a:r>
          </a:p>
          <a:p>
            <a:r>
              <a:rPr lang="ru-RU" b="1" dirty="0"/>
              <a:t>ПОСТУПЛЕНИЯ (93%)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E41F17-9BBE-4351-AF3F-92C98FCE31B7}"/>
              </a:ext>
            </a:extLst>
          </p:cNvPr>
          <p:cNvSpPr txBox="1"/>
          <p:nvPr/>
        </p:nvSpPr>
        <p:spPr>
          <a:xfrm>
            <a:off x="2626610" y="1740350"/>
            <a:ext cx="16249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Утверждено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1E9314-A530-455A-AC71-5ED713D2C5A4}"/>
              </a:ext>
            </a:extLst>
          </p:cNvPr>
          <p:cNvSpPr txBox="1"/>
          <p:nvPr/>
        </p:nvSpPr>
        <p:spPr>
          <a:xfrm>
            <a:off x="4370792" y="1747082"/>
            <a:ext cx="16249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Исполнено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37B7A8-9418-4F50-A92E-54C946A6B7C8}"/>
              </a:ext>
            </a:extLst>
          </p:cNvPr>
          <p:cNvSpPr txBox="1"/>
          <p:nvPr/>
        </p:nvSpPr>
        <p:spPr>
          <a:xfrm>
            <a:off x="8475025" y="1796369"/>
            <a:ext cx="18248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Утверждено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2C2B67-5A4C-450D-AE28-4929DE0609EB}"/>
              </a:ext>
            </a:extLst>
          </p:cNvPr>
          <p:cNvSpPr txBox="1"/>
          <p:nvPr/>
        </p:nvSpPr>
        <p:spPr>
          <a:xfrm>
            <a:off x="10219207" y="1796369"/>
            <a:ext cx="16022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Исполнено</a:t>
            </a:r>
          </a:p>
        </p:txBody>
      </p:sp>
      <p:sp>
        <p:nvSpPr>
          <p:cNvPr id="18" name="Скругленный прямоугольник 31">
            <a:extLst>
              <a:ext uri="{FF2B5EF4-FFF2-40B4-BE49-F238E27FC236}">
                <a16:creationId xmlns:a16="http://schemas.microsoft.com/office/drawing/2014/main" id="{3E08D449-0E4F-46A7-9700-AA189BD83663}"/>
              </a:ext>
            </a:extLst>
          </p:cNvPr>
          <p:cNvSpPr/>
          <p:nvPr/>
        </p:nvSpPr>
        <p:spPr>
          <a:xfrm>
            <a:off x="3143415" y="2211867"/>
            <a:ext cx="2733630" cy="737753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100" b="1" kern="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100 163,2    117 751,3</a:t>
            </a:r>
          </a:p>
        </p:txBody>
      </p:sp>
      <p:sp>
        <p:nvSpPr>
          <p:cNvPr id="19" name="Скругленный прямоугольник 31">
            <a:extLst>
              <a:ext uri="{FF2B5EF4-FFF2-40B4-BE49-F238E27FC236}">
                <a16:creationId xmlns:a16="http://schemas.microsoft.com/office/drawing/2014/main" id="{B9BDE762-A37F-483D-85F4-312D2D049566}"/>
              </a:ext>
            </a:extLst>
          </p:cNvPr>
          <p:cNvSpPr/>
          <p:nvPr/>
        </p:nvSpPr>
        <p:spPr>
          <a:xfrm>
            <a:off x="8862583" y="2302061"/>
            <a:ext cx="2958842" cy="737753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100" b="1" kern="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283 001,3        264 549,6</a:t>
            </a:r>
          </a:p>
          <a:p>
            <a:pPr algn="ctr">
              <a:defRPr/>
            </a:pPr>
            <a:endParaRPr lang="ru-RU" sz="2100" b="1" kern="0" dirty="0">
              <a:solidFill>
                <a:schemeClr val="bg1"/>
              </a:solidFill>
              <a:latin typeface="Muller Narrow ExtraBold" panose="0000090000000000000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1E7C3C7-C5A8-4CB3-9F37-65A4F958EC8B}"/>
              </a:ext>
            </a:extLst>
          </p:cNvPr>
          <p:cNvSpPr/>
          <p:nvPr/>
        </p:nvSpPr>
        <p:spPr>
          <a:xfrm>
            <a:off x="147309" y="3429001"/>
            <a:ext cx="5924290" cy="3331935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b="1" dirty="0">
              <a:solidFill>
                <a:schemeClr val="tx1"/>
              </a:solidFill>
              <a:latin typeface="Muller Narrow ExtraBold" panose="0000090000000000000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latin typeface="Muller Narrow ExtraBold" panose="00000900000000000000"/>
              </a:rPr>
              <a:t>налог на доходы </a:t>
            </a:r>
          </a:p>
          <a:p>
            <a:r>
              <a:rPr lang="ru-RU" b="1" dirty="0">
                <a:solidFill>
                  <a:schemeClr val="bg1"/>
                </a:solidFill>
                <a:latin typeface="Muller Narrow ExtraBold" panose="00000900000000000000"/>
              </a:rPr>
              <a:t>     физических лиц (110%)</a:t>
            </a:r>
          </a:p>
          <a:p>
            <a:pPr marL="285750" indent="-285750">
              <a:buFontTx/>
              <a:buChar char="-"/>
            </a:pPr>
            <a:endParaRPr lang="ru-RU" sz="1100" b="1" dirty="0">
              <a:solidFill>
                <a:schemeClr val="bg1"/>
              </a:solidFill>
              <a:latin typeface="Muller Narrow ExtraBold" panose="0000090000000000000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latin typeface="Muller Narrow ExtraBold" panose="00000900000000000000"/>
              </a:rPr>
              <a:t> налоги на совокупный </a:t>
            </a:r>
          </a:p>
          <a:p>
            <a:r>
              <a:rPr lang="ru-RU" b="1" dirty="0">
                <a:solidFill>
                  <a:schemeClr val="bg1"/>
                </a:solidFill>
                <a:latin typeface="Muller Narrow ExtraBold" panose="00000900000000000000"/>
              </a:rPr>
              <a:t>      доход (98%)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latin typeface="Muller Narrow ExtraBold" panose="00000900000000000000"/>
              </a:rPr>
              <a:t>налоги на имущество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latin typeface="Muller Narrow ExtraBold" panose="00000900000000000000"/>
              </a:rPr>
              <a:t>(127%)</a:t>
            </a:r>
          </a:p>
          <a:p>
            <a:pPr marL="285750" indent="-285750">
              <a:buFontTx/>
              <a:buChar char="-"/>
            </a:pPr>
            <a:endParaRPr lang="ru-RU" sz="600" b="1" dirty="0">
              <a:solidFill>
                <a:schemeClr val="bg1"/>
              </a:solidFill>
              <a:latin typeface="Muller Narrow ExtraBold" panose="0000090000000000000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latin typeface="Muller Narrow ExtraBold" panose="00000900000000000000"/>
              </a:rPr>
              <a:t> неналоговые доходы</a:t>
            </a:r>
          </a:p>
          <a:p>
            <a:r>
              <a:rPr lang="ru-RU" b="1" dirty="0">
                <a:solidFill>
                  <a:schemeClr val="bg1"/>
                </a:solidFill>
                <a:latin typeface="Muller Narrow ExtraBold" panose="00000900000000000000"/>
              </a:rPr>
              <a:t>      (171%)</a:t>
            </a:r>
          </a:p>
          <a:p>
            <a:pPr marL="285750" indent="-285750">
              <a:buFontTx/>
              <a:buChar char="-"/>
            </a:pPr>
            <a:endParaRPr lang="ru-RU" sz="1100" b="1" dirty="0">
              <a:solidFill>
                <a:schemeClr val="bg1"/>
              </a:solidFill>
              <a:latin typeface="Muller Narrow ExtraBold" panose="0000090000000000000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latin typeface="Muller Narrow ExtraBold" panose="00000900000000000000"/>
              </a:rPr>
              <a:t>акцизы (118%)</a:t>
            </a:r>
          </a:p>
          <a:p>
            <a:pPr marL="285750" indent="-285750" algn="ctr">
              <a:buFontTx/>
              <a:buChar char="-"/>
            </a:pPr>
            <a:endParaRPr lang="ru-RU" b="1" dirty="0">
              <a:latin typeface="Muller Narrow ExtraBold" panose="00000900000000000000"/>
            </a:endParaRPr>
          </a:p>
          <a:p>
            <a:pPr marL="285750" indent="-285750" algn="ctr">
              <a:buFontTx/>
              <a:buChar char="-"/>
            </a:pPr>
            <a:r>
              <a:rPr lang="ru-RU" dirty="0"/>
              <a:t>    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3FBE531C-983C-44D6-9FC4-E608D3E6D4F3}"/>
              </a:ext>
            </a:extLst>
          </p:cNvPr>
          <p:cNvSpPr/>
          <p:nvPr/>
        </p:nvSpPr>
        <p:spPr>
          <a:xfrm>
            <a:off x="6439549" y="3454230"/>
            <a:ext cx="5516219" cy="3263298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b="1" dirty="0">
              <a:solidFill>
                <a:schemeClr val="tx1"/>
              </a:solidFill>
              <a:latin typeface="Muller Narrow ExtraBold" panose="00000900000000000000"/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bg1"/>
              </a:solidFill>
              <a:latin typeface="Muller Narrow ExtraBold" panose="0000090000000000000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latin typeface="Muller Narrow ExtraBold" panose="00000900000000000000"/>
              </a:rPr>
              <a:t>средства федерального </a:t>
            </a:r>
          </a:p>
          <a:p>
            <a:r>
              <a:rPr lang="ru-RU" b="1" dirty="0">
                <a:solidFill>
                  <a:schemeClr val="bg1"/>
                </a:solidFill>
                <a:latin typeface="Muller Narrow ExtraBold" panose="00000900000000000000"/>
              </a:rPr>
              <a:t>и областного бюджета </a:t>
            </a:r>
          </a:p>
          <a:p>
            <a:r>
              <a:rPr lang="ru-RU" b="1" dirty="0">
                <a:solidFill>
                  <a:schemeClr val="bg1"/>
                </a:solidFill>
                <a:latin typeface="Muller Narrow ExtraBold" panose="00000900000000000000"/>
              </a:rPr>
              <a:t>бюджета (90%)</a:t>
            </a:r>
          </a:p>
          <a:p>
            <a:endParaRPr lang="ru-RU" sz="900" b="1" dirty="0">
              <a:solidFill>
                <a:schemeClr val="bg1"/>
              </a:solidFill>
              <a:latin typeface="Muller Narrow ExtraBold" panose="00000900000000000000"/>
            </a:endParaRPr>
          </a:p>
          <a:p>
            <a:pPr marL="285750" indent="-285750">
              <a:buFontTx/>
              <a:buChar char="-"/>
            </a:pPr>
            <a:endParaRPr lang="ru-RU" sz="1100" b="1" dirty="0">
              <a:solidFill>
                <a:schemeClr val="bg1"/>
              </a:solidFill>
              <a:latin typeface="Muller Narrow ExtraBold" panose="00000900000000000000"/>
            </a:endParaRPr>
          </a:p>
          <a:p>
            <a:endParaRPr lang="ru-RU" sz="600" b="1" dirty="0">
              <a:solidFill>
                <a:schemeClr val="bg1"/>
              </a:solidFill>
              <a:latin typeface="Muller Narrow ExtraBold" panose="00000900000000000000"/>
            </a:endParaRPr>
          </a:p>
          <a:p>
            <a:pPr marL="285750" indent="-285750">
              <a:buFontTx/>
              <a:buChar char="-"/>
            </a:pPr>
            <a:endParaRPr lang="ru-RU" sz="600" b="1" dirty="0">
              <a:solidFill>
                <a:schemeClr val="bg1"/>
              </a:solidFill>
              <a:latin typeface="Muller Narrow ExtraBold" panose="0000090000000000000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latin typeface="Muller Narrow ExtraBold" panose="00000900000000000000"/>
              </a:rPr>
              <a:t> средства бюджета </a:t>
            </a:r>
          </a:p>
          <a:p>
            <a:r>
              <a:rPr lang="ru-RU" b="1" dirty="0">
                <a:solidFill>
                  <a:schemeClr val="bg1"/>
                </a:solidFill>
                <a:latin typeface="Muller Narrow ExtraBold" panose="00000900000000000000"/>
              </a:rPr>
              <a:t>Кольского района </a:t>
            </a:r>
          </a:p>
          <a:p>
            <a:r>
              <a:rPr lang="ru-RU" b="1" dirty="0">
                <a:solidFill>
                  <a:schemeClr val="bg1"/>
                </a:solidFill>
                <a:latin typeface="Muller Narrow ExtraBold" panose="00000900000000000000"/>
              </a:rPr>
              <a:t>       (96%)</a:t>
            </a:r>
          </a:p>
          <a:p>
            <a:pPr marL="285750" indent="-285750">
              <a:buFontTx/>
              <a:buChar char="-"/>
            </a:pPr>
            <a:endParaRPr lang="ru-RU" sz="1100" b="1" dirty="0">
              <a:solidFill>
                <a:schemeClr val="tx1"/>
              </a:solidFill>
              <a:latin typeface="Muller Narrow ExtraBold" panose="00000900000000000000"/>
            </a:endParaRPr>
          </a:p>
          <a:p>
            <a:endParaRPr lang="ru-RU" b="1" dirty="0">
              <a:solidFill>
                <a:schemeClr val="tx1"/>
              </a:solidFill>
              <a:latin typeface="Muller Narrow ExtraBold" panose="00000900000000000000"/>
            </a:endParaRPr>
          </a:p>
          <a:p>
            <a:pPr marL="285750" indent="-285750" algn="ctr">
              <a:buFontTx/>
              <a:buChar char="-"/>
            </a:pPr>
            <a:endParaRPr lang="ru-RU" b="1" dirty="0">
              <a:latin typeface="Muller Narrow ExtraBold" panose="00000900000000000000"/>
            </a:endParaRPr>
          </a:p>
          <a:p>
            <a:pPr marL="285750" indent="-285750" algn="ctr">
              <a:buFontTx/>
              <a:buChar char="-"/>
            </a:pPr>
            <a:r>
              <a:rPr lang="ru-RU" dirty="0"/>
              <a:t>   </a:t>
            </a:r>
          </a:p>
        </p:txBody>
      </p:sp>
      <p:sp>
        <p:nvSpPr>
          <p:cNvPr id="22" name="Скругленный прямоугольник 31">
            <a:extLst>
              <a:ext uri="{FF2B5EF4-FFF2-40B4-BE49-F238E27FC236}">
                <a16:creationId xmlns:a16="http://schemas.microsoft.com/office/drawing/2014/main" id="{0A492F4F-63D3-486E-AE71-F5B21D3822D1}"/>
              </a:ext>
            </a:extLst>
          </p:cNvPr>
          <p:cNvSpPr/>
          <p:nvPr/>
        </p:nvSpPr>
        <p:spPr>
          <a:xfrm>
            <a:off x="3143414" y="3589294"/>
            <a:ext cx="2588953" cy="737753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100" b="1" kern="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52 000,0      57 048,0</a:t>
            </a:r>
          </a:p>
        </p:txBody>
      </p:sp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id="{8D787EDB-024C-4F41-AD12-20FD1ECA8CE3}"/>
              </a:ext>
            </a:extLst>
          </p:cNvPr>
          <p:cNvSpPr/>
          <p:nvPr/>
        </p:nvSpPr>
        <p:spPr>
          <a:xfrm>
            <a:off x="8918930" y="4034987"/>
            <a:ext cx="2902495" cy="737753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100" b="1" kern="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 128 129,3      115 619,1</a:t>
            </a:r>
          </a:p>
        </p:txBody>
      </p:sp>
      <p:sp>
        <p:nvSpPr>
          <p:cNvPr id="24" name="Скругленный прямоугольник 31">
            <a:extLst>
              <a:ext uri="{FF2B5EF4-FFF2-40B4-BE49-F238E27FC236}">
                <a16:creationId xmlns:a16="http://schemas.microsoft.com/office/drawing/2014/main" id="{9786E58E-6538-4D18-A1E3-1E81B9021613}"/>
              </a:ext>
            </a:extLst>
          </p:cNvPr>
          <p:cNvSpPr/>
          <p:nvPr/>
        </p:nvSpPr>
        <p:spPr>
          <a:xfrm>
            <a:off x="2990161" y="4180516"/>
            <a:ext cx="2895460" cy="737753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100" b="1" kern="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 16 200,0        15 910,5</a:t>
            </a:r>
          </a:p>
        </p:txBody>
      </p:sp>
      <p:sp>
        <p:nvSpPr>
          <p:cNvPr id="25" name="Скругленный прямоугольник 31">
            <a:extLst>
              <a:ext uri="{FF2B5EF4-FFF2-40B4-BE49-F238E27FC236}">
                <a16:creationId xmlns:a16="http://schemas.microsoft.com/office/drawing/2014/main" id="{A6DE7617-D635-4AF0-994E-C9FB9DE20CA6}"/>
              </a:ext>
            </a:extLst>
          </p:cNvPr>
          <p:cNvSpPr/>
          <p:nvPr/>
        </p:nvSpPr>
        <p:spPr>
          <a:xfrm>
            <a:off x="2988566" y="5187460"/>
            <a:ext cx="3043327" cy="737753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100" b="1" kern="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  10 139,0        17 316,2</a:t>
            </a:r>
          </a:p>
        </p:txBody>
      </p:sp>
      <p:sp>
        <p:nvSpPr>
          <p:cNvPr id="26" name="Скругленный прямоугольник 31">
            <a:extLst>
              <a:ext uri="{FF2B5EF4-FFF2-40B4-BE49-F238E27FC236}">
                <a16:creationId xmlns:a16="http://schemas.microsoft.com/office/drawing/2014/main" id="{9D103A9A-7B32-41A0-B16C-98C97E0A1D4F}"/>
              </a:ext>
            </a:extLst>
          </p:cNvPr>
          <p:cNvSpPr/>
          <p:nvPr/>
        </p:nvSpPr>
        <p:spPr>
          <a:xfrm>
            <a:off x="3143415" y="5860398"/>
            <a:ext cx="2675253" cy="737753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100" b="1" kern="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2 079,2          2 452,2</a:t>
            </a:r>
          </a:p>
        </p:txBody>
      </p:sp>
      <p:sp>
        <p:nvSpPr>
          <p:cNvPr id="27" name="Скругленный прямоугольник 31">
            <a:extLst>
              <a:ext uri="{FF2B5EF4-FFF2-40B4-BE49-F238E27FC236}">
                <a16:creationId xmlns:a16="http://schemas.microsoft.com/office/drawing/2014/main" id="{6585B74E-2228-4CE7-9AA0-C52C0B7E6973}"/>
              </a:ext>
            </a:extLst>
          </p:cNvPr>
          <p:cNvSpPr/>
          <p:nvPr/>
        </p:nvSpPr>
        <p:spPr>
          <a:xfrm>
            <a:off x="3172602" y="4684487"/>
            <a:ext cx="2675253" cy="602659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100" b="1" kern="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rPr>
              <a:t>19 745,0        25 024,4</a:t>
            </a:r>
          </a:p>
        </p:txBody>
      </p:sp>
      <p:sp>
        <p:nvSpPr>
          <p:cNvPr id="28" name="Скругленный прямоугольник 31">
            <a:extLst>
              <a:ext uri="{FF2B5EF4-FFF2-40B4-BE49-F238E27FC236}">
                <a16:creationId xmlns:a16="http://schemas.microsoft.com/office/drawing/2014/main" id="{436AAA54-D399-49F9-B68E-DE9F4BDDFEBE}"/>
              </a:ext>
            </a:extLst>
          </p:cNvPr>
          <p:cNvSpPr/>
          <p:nvPr/>
        </p:nvSpPr>
        <p:spPr>
          <a:xfrm>
            <a:off x="8912856" y="5122645"/>
            <a:ext cx="2828039" cy="737753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100" b="1" kern="0" dirty="0">
                <a:solidFill>
                  <a:schemeClr val="bg1"/>
                </a:solidFill>
                <a:latin typeface="Muller Narrow ExtraBold" panose="00000900000000000000"/>
                <a:cs typeface="Times New Roman" panose="02020603050405020304" pitchFamily="18" charset="0"/>
              </a:rPr>
              <a:t>   154 872,0    148 930,5</a:t>
            </a: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68CDBF39-B38B-428E-A1D5-D5659167A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075" y="6624165"/>
            <a:ext cx="1612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тысяч рублей</a:t>
            </a:r>
          </a:p>
        </p:txBody>
      </p:sp>
      <p:pic>
        <p:nvPicPr>
          <p:cNvPr id="30" name="Рисунок 3" descr="Кола ГП_ПП-07">
            <a:extLst>
              <a:ext uri="{FF2B5EF4-FFF2-40B4-BE49-F238E27FC236}">
                <a16:creationId xmlns:a16="http://schemas.microsoft.com/office/drawing/2014/main" id="{3948B650-24B9-43AC-929F-C33C7CB66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965" y="82819"/>
            <a:ext cx="665022" cy="7235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1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597BA59-687A-4D85-A8F3-95845AB1F53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66636" y="1089289"/>
          <a:ext cx="10745826" cy="531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кругленный прямоугольник 31">
            <a:extLst>
              <a:ext uri="{FF2B5EF4-FFF2-40B4-BE49-F238E27FC236}">
                <a16:creationId xmlns:a16="http://schemas.microsoft.com/office/drawing/2014/main" id="{748EB280-49B2-4568-8DDE-FF20BCB79733}"/>
              </a:ext>
            </a:extLst>
          </p:cNvPr>
          <p:cNvSpPr/>
          <p:nvPr/>
        </p:nvSpPr>
        <p:spPr>
          <a:xfrm>
            <a:off x="774574" y="64773"/>
            <a:ext cx="11329951" cy="7744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Динамика поступления доходов в бюджет города Колы</a:t>
            </a:r>
          </a:p>
          <a:p>
            <a:pPr algn="ctr"/>
            <a:r>
              <a:rPr lang="ru-RU" sz="3000" b="1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 за 2021 и 2022 годы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E0A5AD71-2BE0-478A-953D-1D7A448C8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8449" y="6595320"/>
            <a:ext cx="1612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тысяч рублей</a:t>
            </a:r>
          </a:p>
        </p:txBody>
      </p:sp>
      <p:pic>
        <p:nvPicPr>
          <p:cNvPr id="9" name="Рисунок 3" descr="Кола ГП_ПП-07">
            <a:extLst>
              <a:ext uri="{FF2B5EF4-FFF2-40B4-BE49-F238E27FC236}">
                <a16:creationId xmlns:a16="http://schemas.microsoft.com/office/drawing/2014/main" id="{F956FD6F-E8C9-4FF7-949B-DA5BFCFE9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740" y="187274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790482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12726</TotalTime>
  <Words>1485</Words>
  <Application>Microsoft Office PowerPoint</Application>
  <PresentationFormat>Широкоэкранный</PresentationFormat>
  <Paragraphs>376</Paragraphs>
  <Slides>24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Arial Unicode MS</vt:lpstr>
      <vt:lpstr>Calibri</vt:lpstr>
      <vt:lpstr>Georgia</vt:lpstr>
      <vt:lpstr>Muller Narrow ExtraBold</vt:lpstr>
      <vt:lpstr>Times New Roman</vt:lpstr>
      <vt:lpstr>Trebuchet MS</vt:lpstr>
      <vt:lpstr>Wingdings</vt:lpstr>
      <vt:lpstr>Wingdings 2</vt:lpstr>
      <vt:lpstr>Wingdings 3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ufin392</cp:lastModifiedBy>
  <cp:revision>579</cp:revision>
  <cp:lastPrinted>2019-03-22T09:08:01Z</cp:lastPrinted>
  <dcterms:created xsi:type="dcterms:W3CDTF">2018-03-27T09:24:23Z</dcterms:created>
  <dcterms:modified xsi:type="dcterms:W3CDTF">2023-04-26T08:51:01Z</dcterms:modified>
</cp:coreProperties>
</file>