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ppt/charts/chart20.xml" ContentType="application/vnd.openxmlformats-officedocument.drawingml.chart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6"/>
  </p:notesMasterIdLst>
  <p:sldIdLst>
    <p:sldId id="390" r:id="rId2"/>
    <p:sldId id="386" r:id="rId3"/>
    <p:sldId id="387" r:id="rId4"/>
    <p:sldId id="277" r:id="rId5"/>
    <p:sldId id="272" r:id="rId6"/>
    <p:sldId id="403" r:id="rId7"/>
    <p:sldId id="330" r:id="rId8"/>
    <p:sldId id="408" r:id="rId9"/>
    <p:sldId id="410" r:id="rId10"/>
    <p:sldId id="288" r:id="rId11"/>
    <p:sldId id="393" r:id="rId12"/>
    <p:sldId id="394" r:id="rId13"/>
    <p:sldId id="396" r:id="rId14"/>
    <p:sldId id="397" r:id="rId15"/>
    <p:sldId id="398" r:id="rId16"/>
    <p:sldId id="399" r:id="rId17"/>
    <p:sldId id="400" r:id="rId18"/>
    <p:sldId id="402" r:id="rId19"/>
    <p:sldId id="405" r:id="rId20"/>
    <p:sldId id="406" r:id="rId21"/>
    <p:sldId id="404" r:id="rId22"/>
    <p:sldId id="340" r:id="rId23"/>
    <p:sldId id="407" r:id="rId24"/>
    <p:sldId id="381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9900"/>
    <a:srgbClr val="F69200"/>
    <a:srgbClr val="CC3300"/>
    <a:srgbClr val="BC0000"/>
    <a:srgbClr val="FFC50D"/>
    <a:srgbClr val="E024C5"/>
    <a:srgbClr val="FFC000"/>
    <a:srgbClr val="9FFF8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7" autoAdjust="0"/>
    <p:restoredTop sz="91704" autoAdjust="0"/>
  </p:normalViewPr>
  <p:slideViewPr>
    <p:cSldViewPr snapToGrid="0">
      <p:cViewPr varScale="1">
        <p:scale>
          <a:sx n="103" d="100"/>
          <a:sy n="103" d="100"/>
        </p:scale>
        <p:origin x="3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'19,20_1 (2)'!$B$7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(2)'!$C$7:$E$7</c:f>
              <c:numCache>
                <c:formatCode>#\ ##0.0</c:formatCode>
                <c:ptCount val="2"/>
                <c:pt idx="0">
                  <c:v>101499</c:v>
                </c:pt>
                <c:pt idx="1">
                  <c:v>83410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5-4737-8987-92FEF1D640C4}"/>
            </c:ext>
          </c:extLst>
        </c:ser>
        <c:ser>
          <c:idx val="1"/>
          <c:order val="1"/>
          <c:tx>
            <c:strRef>
              <c:f>'19,20_1 (2)'!$B$8</c:f>
              <c:strCache>
                <c:ptCount val="1"/>
                <c:pt idx="0">
                  <c:v>Налоги на прибыль, доходы, в том числе: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(2)'!$C$8:$E$8</c:f>
            </c:numRef>
          </c:val>
          <c:extLst>
            <c:ext xmlns:c16="http://schemas.microsoft.com/office/drawing/2014/chart" uri="{C3380CC4-5D6E-409C-BE32-E72D297353CC}">
              <c16:uniqueId val="{00000001-8EC5-4737-8987-92FEF1D640C4}"/>
            </c:ext>
          </c:extLst>
        </c:ser>
        <c:ser>
          <c:idx val="2"/>
          <c:order val="2"/>
          <c:tx>
            <c:strRef>
              <c:f>'19,20_1 (2)'!$B$9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(2)'!$C$9:$E$9</c:f>
            </c:numRef>
          </c:val>
          <c:extLst>
            <c:ext xmlns:c16="http://schemas.microsoft.com/office/drawing/2014/chart" uri="{C3380CC4-5D6E-409C-BE32-E72D297353CC}">
              <c16:uniqueId val="{00000002-8EC5-4737-8987-92FEF1D640C4}"/>
            </c:ext>
          </c:extLst>
        </c:ser>
        <c:ser>
          <c:idx val="3"/>
          <c:order val="3"/>
          <c:tx>
            <c:strRef>
              <c:f>'19,20_1 (2)'!$B$10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(2)'!$C$10:$E$10</c:f>
            </c:numRef>
          </c:val>
          <c:extLst>
            <c:ext xmlns:c16="http://schemas.microsoft.com/office/drawing/2014/chart" uri="{C3380CC4-5D6E-409C-BE32-E72D297353CC}">
              <c16:uniqueId val="{00000003-8EC5-4737-8987-92FEF1D640C4}"/>
            </c:ext>
          </c:extLst>
        </c:ser>
        <c:ser>
          <c:idx val="4"/>
          <c:order val="4"/>
          <c:tx>
            <c:strRef>
              <c:f>'19,20_1 (2)'!$B$11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(2)'!$C$11:$E$11</c:f>
            </c:numRef>
          </c:val>
          <c:extLst>
            <c:ext xmlns:c16="http://schemas.microsoft.com/office/drawing/2014/chart" uri="{C3380CC4-5D6E-409C-BE32-E72D297353CC}">
              <c16:uniqueId val="{00000004-8EC5-4737-8987-92FEF1D640C4}"/>
            </c:ext>
          </c:extLst>
        </c:ser>
        <c:ser>
          <c:idx val="5"/>
          <c:order val="5"/>
          <c:tx>
            <c:strRef>
              <c:f>'19,20_1 (2)'!$B$12</c:f>
              <c:strCache>
                <c:ptCount val="1"/>
                <c:pt idx="0">
                  <c:v>Налоги на имущество, в том числе: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(2)'!$C$12:$E$12</c:f>
            </c:numRef>
          </c:val>
          <c:extLst>
            <c:ext xmlns:c16="http://schemas.microsoft.com/office/drawing/2014/chart" uri="{C3380CC4-5D6E-409C-BE32-E72D297353CC}">
              <c16:uniqueId val="{00000005-8EC5-4737-8987-92FEF1D640C4}"/>
            </c:ext>
          </c:extLst>
        </c:ser>
        <c:ser>
          <c:idx val="6"/>
          <c:order val="6"/>
          <c:tx>
            <c:strRef>
              <c:f>'19,20_1 (2)'!$B$13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(2)'!$C$13:$E$13</c:f>
            </c:numRef>
          </c:val>
          <c:extLst>
            <c:ext xmlns:c16="http://schemas.microsoft.com/office/drawing/2014/chart" uri="{C3380CC4-5D6E-409C-BE32-E72D297353CC}">
              <c16:uniqueId val="{00000006-8EC5-4737-8987-92FEF1D640C4}"/>
            </c:ext>
          </c:extLst>
        </c:ser>
        <c:ser>
          <c:idx val="7"/>
          <c:order val="7"/>
          <c:tx>
            <c:strRef>
              <c:f>'19,20_1 (2)'!$B$14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(2)'!$C$14:$E$14</c:f>
            </c:numRef>
          </c:val>
          <c:extLst>
            <c:ext xmlns:c16="http://schemas.microsoft.com/office/drawing/2014/chart" uri="{C3380CC4-5D6E-409C-BE32-E72D297353CC}">
              <c16:uniqueId val="{00000007-8EC5-4737-8987-92FEF1D640C4}"/>
            </c:ext>
          </c:extLst>
        </c:ser>
        <c:ser>
          <c:idx val="8"/>
          <c:order val="8"/>
          <c:tx>
            <c:strRef>
              <c:f>'19,20_1 (2)'!$B$15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(2)'!$C$15:$E$15</c:f>
              <c:numCache>
                <c:formatCode>#\ ##0.0</c:formatCode>
                <c:ptCount val="2"/>
                <c:pt idx="0">
                  <c:v>14224</c:v>
                </c:pt>
                <c:pt idx="1">
                  <c:v>14736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C5-4737-8987-92FEF1D640C4}"/>
            </c:ext>
          </c:extLst>
        </c:ser>
        <c:ser>
          <c:idx val="9"/>
          <c:order val="9"/>
          <c:tx>
            <c:strRef>
              <c:f>'19,20_1 (2)'!$B$16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(2)'!$C$16:$E$16</c:f>
            </c:numRef>
          </c:val>
          <c:extLst>
            <c:ext xmlns:c16="http://schemas.microsoft.com/office/drawing/2014/chart" uri="{C3380CC4-5D6E-409C-BE32-E72D297353CC}">
              <c16:uniqueId val="{00000009-8EC5-4737-8987-92FEF1D640C4}"/>
            </c:ext>
          </c:extLst>
        </c:ser>
        <c:ser>
          <c:idx val="10"/>
          <c:order val="10"/>
          <c:tx>
            <c:strRef>
              <c:f>'19,20_1 (2)'!$B$17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(2)'!$C$17:$E$17</c:f>
            </c:numRef>
          </c:val>
          <c:extLst>
            <c:ext xmlns:c16="http://schemas.microsoft.com/office/drawing/2014/chart" uri="{C3380CC4-5D6E-409C-BE32-E72D297353CC}">
              <c16:uniqueId val="{0000000A-8EC5-4737-8987-92FEF1D640C4}"/>
            </c:ext>
          </c:extLst>
        </c:ser>
        <c:ser>
          <c:idx val="11"/>
          <c:order val="11"/>
          <c:tx>
            <c:strRef>
              <c:f>'19,20_1 (2)'!$B$18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(2)'!$C$18:$E$18</c:f>
            </c:numRef>
          </c:val>
          <c:extLst>
            <c:ext xmlns:c16="http://schemas.microsoft.com/office/drawing/2014/chart" uri="{C3380CC4-5D6E-409C-BE32-E72D297353CC}">
              <c16:uniqueId val="{0000000B-8EC5-4737-8987-92FEF1D640C4}"/>
            </c:ext>
          </c:extLst>
        </c:ser>
        <c:ser>
          <c:idx val="12"/>
          <c:order val="12"/>
          <c:tx>
            <c:strRef>
              <c:f>'19,20_1 (2)'!$B$19</c:f>
              <c:strCache>
                <c:ptCount val="1"/>
                <c:pt idx="0">
                  <c:v>Штрафы, санкции, возмещения ущерба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(2)'!$C$19:$E$19</c:f>
            </c:numRef>
          </c:val>
          <c:extLst>
            <c:ext xmlns:c16="http://schemas.microsoft.com/office/drawing/2014/chart" uri="{C3380CC4-5D6E-409C-BE32-E72D297353CC}">
              <c16:uniqueId val="{0000000C-8EC5-4737-8987-92FEF1D640C4}"/>
            </c:ext>
          </c:extLst>
        </c:ser>
        <c:ser>
          <c:idx val="13"/>
          <c:order val="13"/>
          <c:tx>
            <c:strRef>
              <c:f>'19,20_1 (2)'!$B$20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(2)'!$C$20:$E$20</c:f>
              <c:numCache>
                <c:formatCode>#\ ##0.0</c:formatCode>
                <c:ptCount val="2"/>
                <c:pt idx="0">
                  <c:v>119396</c:v>
                </c:pt>
                <c:pt idx="1">
                  <c:v>298462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EC5-4737-8987-92FEF1D640C4}"/>
            </c:ext>
          </c:extLst>
        </c:ser>
        <c:ser>
          <c:idx val="14"/>
          <c:order val="14"/>
          <c:tx>
            <c:strRef>
              <c:f>'19,20_1 (2)'!$B$21</c:f>
              <c:strCache>
                <c:ptCount val="1"/>
                <c:pt idx="0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(2)'!$C$21:$E$21</c:f>
            </c:numRef>
          </c:val>
          <c:extLst>
            <c:ext xmlns:c16="http://schemas.microsoft.com/office/drawing/2014/chart" uri="{C3380CC4-5D6E-409C-BE32-E72D297353CC}">
              <c16:uniqueId val="{0000000E-8EC5-4737-8987-92FEF1D640C4}"/>
            </c:ext>
          </c:extLst>
        </c:ser>
        <c:ser>
          <c:idx val="15"/>
          <c:order val="15"/>
          <c:tx>
            <c:strRef>
              <c:f>'19,20_1 (2)'!$B$22</c:f>
              <c:strCache>
                <c:ptCount val="1"/>
                <c:pt idx="0">
                  <c:v>Безвозмездные поступления от негосударственных организаций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(2)'!$C$22:$E$22</c:f>
            </c:numRef>
          </c:val>
          <c:extLst>
            <c:ext xmlns:c16="http://schemas.microsoft.com/office/drawing/2014/chart" uri="{C3380CC4-5D6E-409C-BE32-E72D297353CC}">
              <c16:uniqueId val="{0000000F-8EC5-4737-8987-92FEF1D640C4}"/>
            </c:ext>
          </c:extLst>
        </c:ser>
        <c:ser>
          <c:idx val="16"/>
          <c:order val="16"/>
          <c:tx>
            <c:strRef>
              <c:f>'19,20_1 (2)'!$B$23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(2)'!$C$23:$E$23</c:f>
            </c:numRef>
          </c:val>
          <c:extLst>
            <c:ext xmlns:c16="http://schemas.microsoft.com/office/drawing/2014/chart" uri="{C3380CC4-5D6E-409C-BE32-E72D297353CC}">
              <c16:uniqueId val="{00000010-8EC5-4737-8987-92FEF1D640C4}"/>
            </c:ext>
          </c:extLst>
        </c:ser>
        <c:ser>
          <c:idx val="17"/>
          <c:order val="17"/>
          <c:tx>
            <c:strRef>
              <c:f>'19,20_1 (2)'!$B$24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(2)'!$C$24:$E$24</c:f>
              <c:numCache>
                <c:formatCode>#\ ##0.0</c:formatCode>
                <c:ptCount val="2"/>
                <c:pt idx="0">
                  <c:v>235119</c:v>
                </c:pt>
                <c:pt idx="1">
                  <c:v>396608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EC5-4737-8987-92FEF1D6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9617167"/>
        <c:axId val="1030522783"/>
        <c:axId val="0"/>
      </c:bar3DChart>
      <c:catAx>
        <c:axId val="122961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0522783"/>
        <c:crosses val="autoZero"/>
        <c:auto val="1"/>
        <c:lblAlgn val="ctr"/>
        <c:lblOffset val="100"/>
        <c:noMultiLvlLbl val="0"/>
      </c:catAx>
      <c:valAx>
        <c:axId val="103052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961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274268398591398E-2"/>
          <c:y val="5.8403676702295564E-2"/>
          <c:w val="0.85087072951837317"/>
          <c:h val="0.82994122991742647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Лист3!$B$4:$B$26</c:f>
              <c:strCache>
                <c:ptCount val="10"/>
                <c:pt idx="0">
                  <c:v>Муниципальная программа 1 «Развитие и повышение качества человеческого потенциала»</c:v>
                </c:pt>
                <c:pt idx="1">
                  <c:v>Муниципальная программа 2 «Экологическая безопасность города Колы»</c:v>
                </c:pt>
                <c:pt idx="2">
                  <c:v>Муниципальная программа 3 «Обеспечение комфортных условий проживания населения города Колы»</c:v>
                </c:pt>
                <c:pt idx="3">
                  <c:v>Муниципальная программа 4 «Обеспечение эффективного функционирования городского хозяйства»</c:v>
                </c:pt>
                <c:pt idx="4">
                  <c:v>Муниципальная программа 5 «Управление муниципальным имуществом города Кола»</c:v>
                </c:pt>
                <c:pt idx="5">
                  <c:v>Муниципальная программа 6 «Обеспечение жильем молодых семей города Кола»</c:v>
                </c:pt>
                <c:pt idx="6">
                  <c:v>Муниципальная программа 7 «Управление земельными ресурсами города Кола»</c:v>
                </c:pt>
                <c:pt idx="7">
                  <c:v>Муниципальная программа 8 «Управление муниципальными финансами города Кола»</c:v>
                </c:pt>
                <c:pt idx="8">
                  <c:v>Муниципальная программа 9 «Муниципальное управление города Кола»</c:v>
                </c:pt>
                <c:pt idx="9">
                  <c:v>Муниципальная программа 9 «</c:v>
                </c:pt>
              </c:strCache>
            </c:strRef>
          </c:cat>
          <c:val>
            <c:numRef>
              <c:f>Лист3!$C$4:$C$26</c:f>
            </c:numRef>
          </c:val>
          <c:extLst>
            <c:ext xmlns:c16="http://schemas.microsoft.com/office/drawing/2014/chart" uri="{C3380CC4-5D6E-409C-BE32-E72D297353CC}">
              <c16:uniqueId val="{00000000-4964-47B1-B00C-E958B5E62006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Лист3!$B$4:$B$26</c:f>
              <c:strCache>
                <c:ptCount val="10"/>
                <c:pt idx="0">
                  <c:v>Муниципальная программа 1 «Развитие и повышение качества человеческого потенциала»</c:v>
                </c:pt>
                <c:pt idx="1">
                  <c:v>Муниципальная программа 2 «Экологическая безопасность города Колы»</c:v>
                </c:pt>
                <c:pt idx="2">
                  <c:v>Муниципальная программа 3 «Обеспечение комфортных условий проживания населения города Колы»</c:v>
                </c:pt>
                <c:pt idx="3">
                  <c:v>Муниципальная программа 4 «Обеспечение эффективного функционирования городского хозяйства»</c:v>
                </c:pt>
                <c:pt idx="4">
                  <c:v>Муниципальная программа 5 «Управление муниципальным имуществом города Кола»</c:v>
                </c:pt>
                <c:pt idx="5">
                  <c:v>Муниципальная программа 6 «Обеспечение жильем молодых семей города Кола»</c:v>
                </c:pt>
                <c:pt idx="6">
                  <c:v>Муниципальная программа 7 «Управление земельными ресурсами города Кола»</c:v>
                </c:pt>
                <c:pt idx="7">
                  <c:v>Муниципальная программа 8 «Управление муниципальными финансами города Кола»</c:v>
                </c:pt>
                <c:pt idx="8">
                  <c:v>Муниципальная программа 9 «Муниципальное управление города Кола»</c:v>
                </c:pt>
                <c:pt idx="9">
                  <c:v>Муниципальная программа 9 «</c:v>
                </c:pt>
              </c:strCache>
            </c:strRef>
          </c:cat>
          <c:val>
            <c:numRef>
              <c:f>Лист3!$D$4:$D$26</c:f>
            </c:numRef>
          </c:val>
          <c:extLst>
            <c:ext xmlns:c16="http://schemas.microsoft.com/office/drawing/2014/chart" uri="{C3380CC4-5D6E-409C-BE32-E72D297353CC}">
              <c16:uniqueId val="{00000001-4964-47B1-B00C-E958B5E62006}"/>
            </c:ext>
          </c:extLst>
        </c:ser>
        <c:ser>
          <c:idx val="2"/>
          <c:order val="2"/>
          <c:explosion val="2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964-47B1-B00C-E958B5E620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964-47B1-B00C-E958B5E620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964-47B1-B00C-E958B5E620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964-47B1-B00C-E958B5E620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964-47B1-B00C-E958B5E620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964-47B1-B00C-E958B5E62006}"/>
              </c:ext>
            </c:extLst>
          </c:dPt>
          <c:dPt>
            <c:idx val="6"/>
            <c:bubble3D val="0"/>
            <c:explosion val="17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964-47B1-B00C-E958B5E620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4964-47B1-B00C-E958B5E620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4964-47B1-B00C-E958B5E6200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3808-4C7F-BFF6-0421A3D8D940}"/>
              </c:ext>
            </c:extLst>
          </c:dPt>
          <c:dLbls>
            <c:delete val="1"/>
          </c:dLbls>
          <c:cat>
            <c:strRef>
              <c:f>Лист3!$B$4:$B$26</c:f>
              <c:strCache>
                <c:ptCount val="10"/>
                <c:pt idx="0">
                  <c:v>Муниципальная программа 1 «Развитие и повышение качества человеческого потенциала»</c:v>
                </c:pt>
                <c:pt idx="1">
                  <c:v>Муниципальная программа 2 «Экологическая безопасность города Колы»</c:v>
                </c:pt>
                <c:pt idx="2">
                  <c:v>Муниципальная программа 3 «Обеспечение комфортных условий проживания населения города Колы»</c:v>
                </c:pt>
                <c:pt idx="3">
                  <c:v>Муниципальная программа 4 «Обеспечение эффективного функционирования городского хозяйства»</c:v>
                </c:pt>
                <c:pt idx="4">
                  <c:v>Муниципальная программа 5 «Управление муниципальным имуществом города Кола»</c:v>
                </c:pt>
                <c:pt idx="5">
                  <c:v>Муниципальная программа 6 «Обеспечение жильем молодых семей города Кола»</c:v>
                </c:pt>
                <c:pt idx="6">
                  <c:v>Муниципальная программа 7 «Управление земельными ресурсами города Кола»</c:v>
                </c:pt>
                <c:pt idx="7">
                  <c:v>Муниципальная программа 8 «Управление муниципальными финансами города Кола»</c:v>
                </c:pt>
                <c:pt idx="8">
                  <c:v>Муниципальная программа 9 «Муниципальное управление города Кола»</c:v>
                </c:pt>
                <c:pt idx="9">
                  <c:v>Муниципальная программа 9 «</c:v>
                </c:pt>
              </c:strCache>
            </c:strRef>
          </c:cat>
          <c:val>
            <c:numRef>
              <c:f>Лист3!$E$4:$E$26</c:f>
              <c:numCache>
                <c:formatCode>General</c:formatCode>
                <c:ptCount val="10"/>
                <c:pt idx="0" formatCode="#,##0.00">
                  <c:v>14732</c:v>
                </c:pt>
                <c:pt idx="1">
                  <c:v>2915</c:v>
                </c:pt>
                <c:pt idx="2" formatCode="#,##0.00">
                  <c:v>328813</c:v>
                </c:pt>
                <c:pt idx="3" formatCode="#,##0.00">
                  <c:v>44607</c:v>
                </c:pt>
                <c:pt idx="4" formatCode="#,##0.00">
                  <c:v>14628</c:v>
                </c:pt>
                <c:pt idx="5" formatCode="#,##0.00">
                  <c:v>3763</c:v>
                </c:pt>
                <c:pt idx="6">
                  <c:v>35</c:v>
                </c:pt>
                <c:pt idx="7">
                  <c:v>46</c:v>
                </c:pt>
                <c:pt idx="8" formatCode="#,##0.00">
                  <c:v>1505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964-47B1-B00C-E958B5E6200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3.792324760282003E-2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2.627720211258336E-4"/>
                  <c:y val="-4.104595933335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CB-4EA6-A969-F5876DAC9D52}"/>
                </c:ext>
              </c:extLst>
            </c:dLbl>
            <c:dLbl>
              <c:idx val="1"/>
              <c:layout>
                <c:manualLayout>
                  <c:x val="1.2228355702877669E-2"/>
                  <c:y val="8.103994157191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CB-4EA6-A969-F5876DAC9D52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CB-4EA6-A969-F5876DAC9D52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CB-4EA6-A969-F5876DAC9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13517.9</c:v>
                </c:pt>
                <c:pt idx="1">
                  <c:v>13164.8</c:v>
                </c:pt>
                <c:pt idx="2">
                  <c:v>97.387907885100489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CB-4EA6-A969-F5876DAC9D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4.3894544413127928E-2"/>
                  <c:y val="-1.8989129192967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CB-4EA6-A969-F5876DAC9D52}"/>
                </c:ext>
              </c:extLst>
            </c:dLbl>
            <c:dLbl>
              <c:idx val="1"/>
              <c:layout>
                <c:manualLayout>
                  <c:x val="3.0482322509116616E-2"/>
                  <c:y val="-1.7365163118663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CB-4EA6-A969-F5876DAC9D52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CB-4EA6-A969-F5876DAC9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1567.5</c:v>
                </c:pt>
                <c:pt idx="1">
                  <c:v>1567.5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CB-4EA6-A969-F5876DAC9D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CB-4EA6-A969-F5876DAC9D52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CB-4EA6-A969-F5876DAC9D52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CB-4EA6-A969-F5876DAC9D52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DCB-4EA6-A969-F5876DAC9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D-4DCB-4EA6-A969-F5876DAC9D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Всего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3.3114113843715987E-2"/>
                        <c:y val="-2.499266127564241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4DCB-4EA6-A969-F5876DAC9D52}"/>
                      </c:ext>
                    </c:extLst>
                  </c:dLbl>
                  <c:dLbl>
                    <c:idx val="1"/>
                    <c:layout>
                      <c:manualLayout>
                        <c:x val="1.6557056921857993E-2"/>
                        <c:y val="-7.497798382692745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4DCB-4EA6-A969-F5876DAC9D52}"/>
                      </c:ext>
                    </c:extLst>
                  </c:dLbl>
                  <c:dLbl>
                    <c:idx val="2"/>
                    <c:layout>
                      <c:manualLayout>
                        <c:x val="2.8534170455495234E-3"/>
                        <c:y val="-3.39949500100244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4DCB-4EA6-A969-F5876DAC9D5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Лист1!$E$2:$E$4</c15:sqref>
                        </c15:formulaRef>
                      </c:ext>
                    </c:extLst>
                    <c:numCache>
                      <c:formatCode>#\ ##0.0</c:formatCode>
                      <c:ptCount val="3"/>
                      <c:pt idx="0">
                        <c:v>15085.4</c:v>
                      </c:pt>
                      <c:pt idx="1">
                        <c:v>14732.3</c:v>
                      </c:pt>
                      <c:pt idx="2">
                        <c:v>97.659326235963249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4DCB-4EA6-A969-F5876DAC9D52}"/>
                  </c:ext>
                </c:extLst>
              </c15:ser>
            </c15:filteredBarSeries>
          </c:ext>
        </c:extLst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7332844243359933E-2"/>
                  <c:y val="-1.84704230013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77-43FD-AF79-48DFC87F75F1}"/>
                </c:ext>
              </c:extLst>
            </c:dLbl>
            <c:dLbl>
              <c:idx val="1"/>
              <c:layout>
                <c:manualLayout>
                  <c:x val="-1.4596079362829417E-2"/>
                  <c:y val="-1.105047048610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77-43FD-AF79-48DFC87F75F1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77-43FD-AF79-48DFC87F75F1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77-43FD-AF79-48DFC87F7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590</c:v>
                </c:pt>
                <c:pt idx="1">
                  <c:v>589.9</c:v>
                </c:pt>
                <c:pt idx="2">
                  <c:v>99.983050847457619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77-43FD-AF79-48DFC87F75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7874135112127104E-17"/>
                  <c:y val="-1.8989007308525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77-43FD-AF79-48DFC87F75F1}"/>
                </c:ext>
              </c:extLst>
            </c:dLbl>
            <c:dLbl>
              <c:idx val="1"/>
              <c:layout>
                <c:manualLayout>
                  <c:x val="0"/>
                  <c:y val="-2.215384185994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77-43FD-AF79-48DFC87F75F1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77-43FD-AF79-48DFC87F7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2471</c:v>
                </c:pt>
                <c:pt idx="1">
                  <c:v>2324.6999999999998</c:v>
                </c:pt>
                <c:pt idx="2">
                  <c:v>94.079320113314438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77-43FD-AF79-48DFC87F75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77-43FD-AF79-48DFC87F75F1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77-43FD-AF79-48DFC87F75F1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77-43FD-AF79-48DFC87F75F1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77-43FD-AF79-48DFC87F7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D-1F77-43FD-AF79-48DFC87F75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3.3114113843715987E-2"/>
                        <c:y val="-2.499266127564241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1F77-43FD-AF79-48DFC87F75F1}"/>
                      </c:ext>
                    </c:extLst>
                  </c:dLbl>
                  <c:dLbl>
                    <c:idx val="1"/>
                    <c:layout>
                      <c:manualLayout>
                        <c:x val="1.6557056921857993E-2"/>
                        <c:y val="-7.497798382692745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1F77-43FD-AF79-48DFC87F75F1}"/>
                      </c:ext>
                    </c:extLst>
                  </c:dLbl>
                  <c:dLbl>
                    <c:idx val="2"/>
                    <c:layout>
                      <c:manualLayout>
                        <c:x val="2.8534170455495234E-3"/>
                        <c:y val="-3.39949500100244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1F77-43FD-AF79-48DFC87F75F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Лист1!$E$2:$E$4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1F77-43FD-AF79-48DFC87F75F1}"/>
                  </c:ext>
                </c:extLst>
              </c15:ser>
            </c15:filteredBarSeries>
          </c:ext>
        </c:extLst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7332844243359933E-2"/>
                  <c:y val="-1.84704230013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3C-4F34-86B5-150AAD294D31}"/>
                </c:ext>
              </c:extLst>
            </c:dLbl>
            <c:dLbl>
              <c:idx val="1"/>
              <c:layout>
                <c:manualLayout>
                  <c:x val="-1.4596079362829417E-2"/>
                  <c:y val="-1.105047048610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3C-4F34-86B5-150AAD294D31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3C-4F34-86B5-150AAD294D31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3C-4F34-86B5-150AAD294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77241.399999999994</c:v>
                </c:pt>
                <c:pt idx="1">
                  <c:v>66272.3</c:v>
                </c:pt>
                <c:pt idx="2">
                  <c:v>85.798936839570501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3C-4F34-86B5-150AAD294D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7874135112127104E-17"/>
                  <c:y val="-1.8989007308525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3C-4F34-86B5-150AAD294D31}"/>
                </c:ext>
              </c:extLst>
            </c:dLbl>
            <c:dLbl>
              <c:idx val="1"/>
              <c:layout>
                <c:manualLayout>
                  <c:x val="0"/>
                  <c:y val="-2.215384185994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3C-4F34-86B5-150AAD294D31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3C-4F34-86B5-150AAD294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192168.3</c:v>
                </c:pt>
                <c:pt idx="1">
                  <c:v>187298.8</c:v>
                </c:pt>
                <c:pt idx="2">
                  <c:v>97.466023272308703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3C-4F34-86B5-150AAD294D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3C-4F34-86B5-150AAD294D31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3C-4F34-86B5-150AAD294D31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3C-4F34-86B5-150AAD294D31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3C-4F34-86B5-150AAD294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D-673C-4F34-86B5-150AAD294D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14113843715987E-2"/>
                  <c:y val="-2.499266127564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3C-4F34-86B5-150AAD294D31}"/>
                </c:ext>
              </c:extLst>
            </c:dLbl>
            <c:dLbl>
              <c:idx val="1"/>
              <c:layout>
                <c:manualLayout>
                  <c:x val="1.6557056921857993E-2"/>
                  <c:y val="-7.4977983826927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3C-4F34-86B5-150AAD294D31}"/>
                </c:ext>
              </c:extLst>
            </c:dLbl>
            <c:dLbl>
              <c:idx val="2"/>
              <c:layout>
                <c:manualLayout>
                  <c:x val="2.8534170455495234E-3"/>
                  <c:y val="-3.3994950010024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73C-4F34-86B5-150AAD294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88831.8</c:v>
                </c:pt>
                <c:pt idx="1">
                  <c:v>75242.100000000006</c:v>
                </c:pt>
                <c:pt idx="2">
                  <c:v>84.701762206777303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673C-4F34-86B5-150AAD294D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/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951066799681601E-3"/>
                  <c:y val="-4.104595933335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8D-4690-B623-A82244A812FB}"/>
                </c:ext>
              </c:extLst>
            </c:dLbl>
            <c:dLbl>
              <c:idx val="1"/>
              <c:layout>
                <c:manualLayout>
                  <c:x val="4.9125983006897264E-3"/>
                  <c:y val="-6.261714556761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8D-4690-B623-A82244A812FB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8D-4690-B623-A82244A812FB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8D-4690-B623-A82244A81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31621.5</c:v>
                </c:pt>
                <c:pt idx="1">
                  <c:v>31370.6</c:v>
                </c:pt>
                <c:pt idx="2">
                  <c:v>99.206552503834416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8D-4690-B623-A82244A812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8043736708387241E-2"/>
                  <c:y val="-1.89891291929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8D-4690-B623-A82244A812FB}"/>
                </c:ext>
              </c:extLst>
            </c:dLbl>
            <c:dLbl>
              <c:idx val="1"/>
              <c:layout>
                <c:manualLayout>
                  <c:x val="2.1947272206563874E-2"/>
                  <c:y val="-1.2576593547345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8D-4690-B623-A82244A812FB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8D-4690-B623-A82244A81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8848.1</c:v>
                </c:pt>
                <c:pt idx="1">
                  <c:v>8848.1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8D-4690-B623-A82244A812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8D-4690-B623-A82244A812FB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8D-4690-B623-A82244A812FB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8D-4690-B623-A82244A812FB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8D-4690-B623-A82244A81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D-8D8D-4690-B623-A82244A812F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14113843715987E-2"/>
                  <c:y val="-2.499266127564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8D-4690-B623-A82244A812FB}"/>
                </c:ext>
              </c:extLst>
            </c:dLbl>
            <c:dLbl>
              <c:idx val="1"/>
              <c:layout>
                <c:manualLayout>
                  <c:x val="1.6557056921857993E-2"/>
                  <c:y val="-7.4977983826927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8D-4690-B623-A82244A812FB}"/>
                </c:ext>
              </c:extLst>
            </c:dLbl>
            <c:dLbl>
              <c:idx val="2"/>
              <c:layout>
                <c:manualLayout>
                  <c:x val="2.8534170455495234E-3"/>
                  <c:y val="-3.3994950010024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D8D-4690-B623-A82244A81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4389</c:v>
                </c:pt>
                <c:pt idx="1">
                  <c:v>4388.8</c:v>
                </c:pt>
                <c:pt idx="2">
                  <c:v>99.995443153337888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8D8D-4690-B623-A82244A812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/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5771391426348971E-3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951066799681601E-3"/>
                  <c:y val="-4.104595933335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81-4D4A-A05C-CF8FC74976D8}"/>
                </c:ext>
              </c:extLst>
            </c:dLbl>
            <c:dLbl>
              <c:idx val="1"/>
              <c:layout>
                <c:manualLayout>
                  <c:x val="4.9125983006897264E-3"/>
                  <c:y val="-6.261714556761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81-4D4A-A05C-CF8FC74976D8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81-4D4A-A05C-CF8FC74976D8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81-4D4A-A05C-CF8FC7497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15228.4</c:v>
                </c:pt>
                <c:pt idx="1">
                  <c:v>14409.9</c:v>
                </c:pt>
                <c:pt idx="2">
                  <c:v>94.625174016968288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81-4D4A-A05C-CF8FC74976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8043736708387241E-2"/>
                  <c:y val="-1.89891291929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81-4D4A-A05C-CF8FC74976D8}"/>
                </c:ext>
              </c:extLst>
            </c:dLbl>
            <c:dLbl>
              <c:idx val="1"/>
              <c:layout>
                <c:manualLayout>
                  <c:x val="2.1947272206563874E-2"/>
                  <c:y val="-1.2576593547345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81-4D4A-A05C-CF8FC74976D8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81-4D4A-A05C-CF8FC7497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6668</c:v>
                </c:pt>
                <c:pt idx="1">
                  <c:v>218</c:v>
                </c:pt>
                <c:pt idx="2">
                  <c:v>3.2693461307738452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81-4D4A-A05C-CF8FC74976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81-4D4A-A05C-CF8FC74976D8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81-4D4A-A05C-CF8FC74976D8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81-4D4A-A05C-CF8FC74976D8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81-4D4A-A05C-CF8FC7497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D-7981-4D4A-A05C-CF8FC74976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3.3114113843715987E-2"/>
                        <c:y val="-2.499266127564241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7981-4D4A-A05C-CF8FC74976D8}"/>
                      </c:ext>
                    </c:extLst>
                  </c:dLbl>
                  <c:dLbl>
                    <c:idx val="1"/>
                    <c:layout>
                      <c:manualLayout>
                        <c:x val="1.6557056921857993E-2"/>
                        <c:y val="-7.497798382692745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7981-4D4A-A05C-CF8FC74976D8}"/>
                      </c:ext>
                    </c:extLst>
                  </c:dLbl>
                  <c:dLbl>
                    <c:idx val="2"/>
                    <c:layout>
                      <c:manualLayout>
                        <c:x val="2.8534170455495234E-3"/>
                        <c:y val="-3.39949500100244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7981-4D4A-A05C-CF8FC74976D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Лист1!$E$2:$E$4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7981-4D4A-A05C-CF8FC74976D8}"/>
                  </c:ext>
                </c:extLst>
              </c15:ser>
            </c15:filteredBarSeries>
          </c:ext>
        </c:extLst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5771391426348971E-3"/>
          <c:w val="1"/>
          <c:h val="0.84761676019127052"/>
        </c:manualLayout>
      </c:layout>
      <c:bar3D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8043736708387241E-2"/>
                  <c:y val="-1.89891291929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F2-4542-A2D6-1C95D29C5D0B}"/>
                </c:ext>
              </c:extLst>
            </c:dLbl>
            <c:dLbl>
              <c:idx val="1"/>
              <c:layout>
                <c:manualLayout>
                  <c:x val="2.1947272206563874E-2"/>
                  <c:y val="-1.2576593547345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F2-4542-A2D6-1C95D29C5D0B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F2-4542-A2D6-1C95D29C5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3762.7</c:v>
                </c:pt>
                <c:pt idx="1">
                  <c:v>3762.7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F2-4542-A2D6-1C95D29C5D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F2-4542-A2D6-1C95D29C5D0B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F2-4542-A2D6-1C95D29C5D0B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F2-4542-A2D6-1C95D29C5D0B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F2-4542-A2D6-1C95D29C5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D-D2F2-4542-A2D6-1C95D29C5D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бюджет города Колы</c:v>
                      </c:pt>
                    </c:strCache>
                  </c:strRef>
                </c:tx>
                <c:spPr>
                  <a:solidFill>
                    <a:srgbClr val="FF0000"/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3.3951066799681601E-3"/>
                        <c:y val="-4.104595933335570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D2F2-4542-A2D6-1C95D29C5D0B}"/>
                      </c:ext>
                    </c:extLst>
                  </c:dLbl>
                  <c:dLbl>
                    <c:idx val="1"/>
                    <c:layout>
                      <c:manualLayout>
                        <c:x val="4.9125983006897264E-3"/>
                        <c:y val="-6.261714556761327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D2F2-4542-A2D6-1C95D29C5D0B}"/>
                      </c:ext>
                    </c:extLst>
                  </c:dLbl>
                  <c:dLbl>
                    <c:idx val="2"/>
                    <c:layout>
                      <c:manualLayout>
                        <c:x val="-5.3934075731036462E-4"/>
                        <c:y val="-2.379646500701708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D2F2-4542-A2D6-1C95D29C5D0B}"/>
                      </c:ext>
                    </c:extLst>
                  </c:dLbl>
                  <c:dLbl>
                    <c:idx val="3"/>
                    <c:layout>
                      <c:manualLayout>
                        <c:x val="-1.3379739415926966E-2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D2F2-4542-A2D6-1C95D29C5D0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Лист1!$B$2:$B$4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2F2-4542-A2D6-1C95D29C5D0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бюджет Кольского района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3.3114113843715987E-2"/>
                        <c:y val="-2.499266127564241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D2F2-4542-A2D6-1C95D29C5D0B}"/>
                      </c:ext>
                    </c:extLst>
                  </c:dLbl>
                  <c:dLbl>
                    <c:idx val="1"/>
                    <c:layout>
                      <c:manualLayout>
                        <c:x val="1.6557056921857993E-2"/>
                        <c:y val="-7.497798382692745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D2F2-4542-A2D6-1C95D29C5D0B}"/>
                      </c:ext>
                    </c:extLst>
                  </c:dLbl>
                  <c:dLbl>
                    <c:idx val="2"/>
                    <c:layout>
                      <c:manualLayout>
                        <c:x val="2.8534170455495234E-3"/>
                        <c:y val="-3.39949500100244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D2F2-4542-A2D6-1C95D29C5D0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D2F2-4542-A2D6-1C95D29C5D0B}"/>
                  </c:ext>
                </c:extLst>
              </c15:ser>
            </c15:filteredBarSeries>
          </c:ext>
        </c:extLst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5771391426348971E-3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951066799681601E-3"/>
                  <c:y val="-4.104595933335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95-4A63-B1DC-3649F993D074}"/>
                </c:ext>
              </c:extLst>
            </c:dLbl>
            <c:dLbl>
              <c:idx val="1"/>
              <c:layout>
                <c:manualLayout>
                  <c:x val="4.9125983006897264E-3"/>
                  <c:y val="-6.261714556761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95-4A63-B1DC-3649F993D074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95-4A63-B1DC-3649F993D074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D95-4A63-B1DC-3649F993D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70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95-4A63-B1DC-3649F993D0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95-4A63-B1DC-3649F993D074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95-4A63-B1DC-3649F993D074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95-4A63-B1DC-3649F993D074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95-4A63-B1DC-3649F993D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8-ED95-4A63-B1DC-3649F993D0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Областной бюджет</c:v>
                      </c:pt>
                    </c:strCache>
                  </c:strRef>
                </c:tx>
                <c:spPr>
                  <a:solidFill>
                    <a:srgbClr val="0070C0"/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2.8043736708387241E-2"/>
                        <c:y val="-1.89891291929677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ED95-4A63-B1DC-3649F993D074}"/>
                      </c:ext>
                    </c:extLst>
                  </c:dLbl>
                  <c:dLbl>
                    <c:idx val="1"/>
                    <c:layout>
                      <c:manualLayout>
                        <c:x val="2.1947272206563874E-2"/>
                        <c:y val="-1.257659354734585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ED95-4A63-B1DC-3649F993D074}"/>
                      </c:ext>
                    </c:extLst>
                  </c:dLbl>
                  <c:dLbl>
                    <c:idx val="2"/>
                    <c:layout>
                      <c:manualLayout>
                        <c:x val="4.4152151791620499E-3"/>
                        <c:y val="-6.664709673504670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ED95-4A63-B1DC-3649F993D07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D95-4A63-B1DC-3649F993D07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бюджет Кольского района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3.3114113843715987E-2"/>
                        <c:y val="-2.499266127564241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ED95-4A63-B1DC-3649F993D074}"/>
                      </c:ext>
                    </c:extLst>
                  </c:dLbl>
                  <c:dLbl>
                    <c:idx val="1"/>
                    <c:layout>
                      <c:manualLayout>
                        <c:x val="1.6557056921857993E-2"/>
                        <c:y val="-7.497798382692745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ED95-4A63-B1DC-3649F993D074}"/>
                      </c:ext>
                    </c:extLst>
                  </c:dLbl>
                  <c:dLbl>
                    <c:idx val="2"/>
                    <c:layout>
                      <c:manualLayout>
                        <c:x val="2.8534170455495234E-3"/>
                        <c:y val="-3.39949500100244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ED95-4A63-B1DC-3649F993D07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95-4A63-B1DC-3649F993D074}"/>
                  </c:ext>
                </c:extLst>
              </c15:ser>
            </c15:filteredBarSeries>
          </c:ext>
        </c:extLst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5771391426348971E-3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951066799681601E-3"/>
                  <c:y val="-4.104595933335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6A-4E78-9DEA-59E72321BA34}"/>
                </c:ext>
              </c:extLst>
            </c:dLbl>
            <c:dLbl>
              <c:idx val="1"/>
              <c:layout>
                <c:manualLayout>
                  <c:x val="4.9125983006897264E-3"/>
                  <c:y val="-6.261714556761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6A-4E78-9DEA-59E72321BA34}"/>
                </c:ext>
              </c:extLst>
            </c:dLbl>
            <c:dLbl>
              <c:idx val="2"/>
              <c:layout>
                <c:manualLayout>
                  <c:x val="-5.393690956101327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6A-4E78-9DEA-59E72321BA34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6A-4E78-9DEA-59E72321B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45.9</c:v>
                </c:pt>
                <c:pt idx="1">
                  <c:v>45.9</c:v>
                </c:pt>
                <c:pt idx="2">
                  <c:v>100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476A-4E78-9DEA-59E72321BA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6A-4E78-9DEA-59E72321BA34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6A-4E78-9DEA-59E72321BA34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6A-4E78-9DEA-59E72321BA34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6A-4E78-9DEA-59E72321B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9-476A-4E78-9DEA-59E72321BA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Областной бюджет</c:v>
                      </c:pt>
                    </c:strCache>
                  </c:strRef>
                </c:tx>
                <c:spPr>
                  <a:solidFill>
                    <a:srgbClr val="0070C0"/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2.8043736708387241E-2"/>
                        <c:y val="-1.89891291929677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476A-4E78-9DEA-59E72321BA34}"/>
                      </c:ext>
                    </c:extLst>
                  </c:dLbl>
                  <c:dLbl>
                    <c:idx val="1"/>
                    <c:layout>
                      <c:manualLayout>
                        <c:x val="2.1947272206563874E-2"/>
                        <c:y val="-1.257659354734585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476A-4E78-9DEA-59E72321BA34}"/>
                      </c:ext>
                    </c:extLst>
                  </c:dLbl>
                  <c:dLbl>
                    <c:idx val="2"/>
                    <c:layout>
                      <c:manualLayout>
                        <c:x val="4.4152151791620499E-3"/>
                        <c:y val="-6.664709673504670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476A-4E78-9DEA-59E72321BA3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476A-4E78-9DEA-59E72321BA3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бюджет Кольского района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3.3114113843715987E-2"/>
                        <c:y val="-2.499266127564241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476A-4E78-9DEA-59E72321BA34}"/>
                      </c:ext>
                    </c:extLst>
                  </c:dLbl>
                  <c:dLbl>
                    <c:idx val="1"/>
                    <c:layout>
                      <c:manualLayout>
                        <c:x val="1.6557056921857993E-2"/>
                        <c:y val="-7.497798382692745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476A-4E78-9DEA-59E72321BA34}"/>
                      </c:ext>
                    </c:extLst>
                  </c:dLbl>
                  <c:dLbl>
                    <c:idx val="2"/>
                    <c:layout>
                      <c:manualLayout>
                        <c:x val="2.8534170455495234E-3"/>
                        <c:y val="-3.39949500100244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476A-4E78-9DEA-59E72321BA3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76A-4E78-9DEA-59E72321BA34}"/>
                  </c:ext>
                </c:extLst>
              </c15:ser>
            </c15:filteredBarSeries>
          </c:ext>
        </c:extLst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5771391426348971E-3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951066799681601E-3"/>
                  <c:y val="-4.104595933335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A3-4A14-9488-E5FFDF8AEBCE}"/>
                </c:ext>
              </c:extLst>
            </c:dLbl>
            <c:dLbl>
              <c:idx val="1"/>
              <c:layout>
                <c:manualLayout>
                  <c:x val="4.9125983006897264E-3"/>
                  <c:y val="-6.261714556761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A3-4A14-9488-E5FFDF8AEBCE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A3-4A14-9488-E5FFDF8AEBCE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A3-4A14-9488-E5FFDF8AE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1673.8</c:v>
                </c:pt>
                <c:pt idx="1">
                  <c:v>1475.3</c:v>
                </c:pt>
                <c:pt idx="2">
                  <c:v>88.140757557653245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A3-4A14-9488-E5FFDF8AEB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8043736708387241E-2"/>
                  <c:y val="-1.89891291929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A3-4A14-9488-E5FFDF8AEBCE}"/>
                </c:ext>
              </c:extLst>
            </c:dLbl>
            <c:dLbl>
              <c:idx val="1"/>
              <c:layout>
                <c:manualLayout>
                  <c:x val="2.1947272206563874E-2"/>
                  <c:y val="-1.2576593547345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A3-4A14-9488-E5FFDF8AEBCE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A3-4A14-9488-E5FFDF8AE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33.200000000000003</c:v>
                </c:pt>
                <c:pt idx="1">
                  <c:v>29.2</c:v>
                </c:pt>
                <c:pt idx="2">
                  <c:v>87.951807228915655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A3-4A14-9488-E5FFDF8AEB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A3-4A14-9488-E5FFDF8AEBCE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A3-4A14-9488-E5FFDF8AEBCE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A3-4A14-9488-E5FFDF8AEBCE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A3-4A14-9488-E5FFDF8AE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D-D6A3-4A14-9488-E5FFDF8AEB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бюджет Кольского района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3.3114113843715987E-2"/>
                        <c:y val="-2.499266127564241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D6A3-4A14-9488-E5FFDF8AEBCE}"/>
                      </c:ext>
                    </c:extLst>
                  </c:dLbl>
                  <c:dLbl>
                    <c:idx val="1"/>
                    <c:layout>
                      <c:manualLayout>
                        <c:x val="1.6557056921857993E-2"/>
                        <c:y val="-7.497798382692745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D6A3-4A14-9488-E5FFDF8AEBCE}"/>
                      </c:ext>
                    </c:extLst>
                  </c:dLbl>
                  <c:dLbl>
                    <c:idx val="2"/>
                    <c:layout>
                      <c:manualLayout>
                        <c:x val="2.8534170455495234E-3"/>
                        <c:y val="-3.39949500100244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D6A3-4A14-9488-E5FFDF8AEBC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Лист1!$E$2:$E$4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D6A3-4A14-9488-E5FFDF8AEBCE}"/>
                  </c:ext>
                </c:extLst>
              </c15:ser>
            </c15:filteredBarSeries>
          </c:ext>
        </c:extLst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5771391426348971E-3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951066799681601E-3"/>
                  <c:y val="-4.104595933335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1E-445C-9438-EA1705DC882B}"/>
                </c:ext>
              </c:extLst>
            </c:dLbl>
            <c:dLbl>
              <c:idx val="1"/>
              <c:layout>
                <c:manualLayout>
                  <c:x val="4.9125983006897264E-3"/>
                  <c:y val="-6.261714556761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1E-445C-9438-EA1705DC882B}"/>
                </c:ext>
              </c:extLst>
            </c:dLbl>
            <c:dLbl>
              <c:idx val="2"/>
              <c:layout>
                <c:manualLayout>
                  <c:x val="-5.393690956101327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1E-445C-9438-EA1705DC882B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1E-445C-9438-EA1705DC8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66.666666666666657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A1E-445C-9438-EA1705DC88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1E-445C-9438-EA1705DC882B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1E-445C-9438-EA1705DC882B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1E-445C-9438-EA1705DC882B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1E-445C-9438-EA1705DC8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9-0A1E-445C-9438-EA1705DC88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Областной бюджет</c:v>
                      </c:pt>
                    </c:strCache>
                  </c:strRef>
                </c:tx>
                <c:spPr>
                  <a:solidFill>
                    <a:srgbClr val="0070C0"/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2.8043736708387241E-2"/>
                        <c:y val="-1.89891291929677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0A1E-445C-9438-EA1705DC882B}"/>
                      </c:ext>
                    </c:extLst>
                  </c:dLbl>
                  <c:dLbl>
                    <c:idx val="1"/>
                    <c:layout>
                      <c:manualLayout>
                        <c:x val="2.1947272206563874E-2"/>
                        <c:y val="-1.257659354734585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0A1E-445C-9438-EA1705DC882B}"/>
                      </c:ext>
                    </c:extLst>
                  </c:dLbl>
                  <c:dLbl>
                    <c:idx val="2"/>
                    <c:layout>
                      <c:manualLayout>
                        <c:x val="4.4152151791620499E-3"/>
                        <c:y val="-6.664709673504670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0A1E-445C-9438-EA1705DC882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2" formatCode="#\ ##0.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0A1E-445C-9438-EA1705DC882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бюджет Кольского района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3.3114113843715987E-2"/>
                        <c:y val="-2.499266127564241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0A1E-445C-9438-EA1705DC882B}"/>
                      </c:ext>
                    </c:extLst>
                  </c:dLbl>
                  <c:dLbl>
                    <c:idx val="1"/>
                    <c:layout>
                      <c:manualLayout>
                        <c:x val="1.6557056921857993E-2"/>
                        <c:y val="-7.497798382692745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0A1E-445C-9438-EA1705DC882B}"/>
                      </c:ext>
                    </c:extLst>
                  </c:dLbl>
                  <c:dLbl>
                    <c:idx val="2"/>
                    <c:layout>
                      <c:manualLayout>
                        <c:x val="2.8534170455495234E-3"/>
                        <c:y val="-3.39949500100244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0A1E-445C-9438-EA1705DC882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0A1E-445C-9438-EA1705DC882B}"/>
                  </c:ext>
                </c:extLst>
              </c15:ser>
            </c15:filteredBarSeries>
          </c:ext>
        </c:extLst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TDSheet!$D$20:$D$38</c:f>
              <c:strCache>
                <c:ptCount val="3"/>
                <c:pt idx="0">
                  <c:v>Расходы на содержание представительного органа местного самоуправления</c:v>
                </c:pt>
                <c:pt idx="1">
                  <c:v>Финансово-бюджетный надзор</c:v>
                </c:pt>
                <c:pt idx="2">
                  <c:v>Расходы на компенсационные выплаты  и выплаты работникам, уволенным по сокращению штатной численности работников органов местного самоуправления </c:v>
                </c:pt>
                <c:pt idx="3">
                  <c:v>Резервный фонд администрации Кольского района</c:v>
                </c:pt>
                <c:pt idx="4">
                  <c:v>Выплата по судебным актам Российской Федерации</c:v>
                </c:pt>
                <c:pt idx="5">
                  <c:v>Оплата государственной пошлины, штрафов, пеней.</c:v>
                </c:pt>
                <c:pt idx="6">
                  <c:v>Расходы на компенсационные выплаты  и выплаты, работникам, уволенным по сокращению штатной численности</c:v>
                </c:pt>
                <c:pt idx="7">
                  <c:v>Расходы на осуществление деятельности ликвидационной комиссии</c:v>
                </c:pt>
                <c:pt idx="8">
                  <c:v>Удовлетворение требований кредиторов ликвидируемых учреждений</c:v>
                </c:pt>
                <c:pt idx="9">
                  <c:v>Иные межбюджетные трансферты для организации проведения дезинфекции </c:v>
                </c:pt>
                <c:pt idx="10">
                  <c:v>Иные межбюджетные трансферты на организацию временных общественно-полезных работ</c:v>
                </c:pt>
                <c:pt idx="11">
                  <c:v>Резервный фонд администрации Кольского района</c:v>
                </c:pt>
              </c:strCache>
            </c:strRef>
          </c:cat>
          <c:val>
            <c:numRef>
              <c:f>TDSheet!$E$20:$E$38</c:f>
            </c:numRef>
          </c:val>
          <c:extLst>
            <c:ext xmlns:c16="http://schemas.microsoft.com/office/drawing/2014/chart" uri="{C3380CC4-5D6E-409C-BE32-E72D297353CC}">
              <c16:uniqueId val="{00000000-0A8D-4924-9CE6-7F6CE0A4CDD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A8D-4924-9CE6-7F6CE0A4CD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0A8D-4924-9CE6-7F6CE0A4CD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0A8D-4924-9CE6-7F6CE0A4CDDC}"/>
              </c:ext>
            </c:extLst>
          </c:dPt>
          <c:dLbls>
            <c:dLbl>
              <c:idx val="0"/>
              <c:layout>
                <c:manualLayout>
                  <c:x val="0.18725779972970003"/>
                  <c:y val="8.48298996353941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172AA8-5CBA-437E-8D04-668DD86E2D5A}" type="CATEGORYNAME">
                      <a:rPr lang="ru-RU" sz="1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8905747988748"/>
                      <c:h val="0.353510800956600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A8D-4924-9CE6-7F6CE0A4CDDC}"/>
                </c:ext>
              </c:extLst>
            </c:dLbl>
            <c:dLbl>
              <c:idx val="1"/>
              <c:layout>
                <c:manualLayout>
                  <c:x val="-0.204111001705373"/>
                  <c:y val="-0.129991440258229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8D4D3C-9063-4392-B02A-C15C1AF17067}" type="CATEGORYNAME">
                      <a:rPr lang="ru-RU" sz="1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5390702832095"/>
                      <c:h val="0.197086420721109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A8D-4924-9CE6-7F6CE0A4CDDC}"/>
                </c:ext>
              </c:extLst>
            </c:dLbl>
            <c:dLbl>
              <c:idx val="2"/>
              <c:layout>
                <c:manualLayout>
                  <c:x val="0.11422730698414581"/>
                  <c:y val="-0.157066850929810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49B968-FA42-4B89-BA19-8FD49EF1AF5A}" type="CATEGORYNAME">
                      <a:rPr lang="ru-RU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97610393879332"/>
                      <c:h val="0.321976973641222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0A8D-4924-9CE6-7F6CE0A4C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TDSheet!$D$20:$D$38</c:f>
              <c:strCache>
                <c:ptCount val="3"/>
                <c:pt idx="0">
                  <c:v>Расходы на содержание представительного органа местного самоуправления</c:v>
                </c:pt>
                <c:pt idx="1">
                  <c:v>Выплата по судебным актам Российской Федерации</c:v>
                </c:pt>
                <c:pt idx="2">
                  <c:v>Иные межбюджетные трансферты на организацию временных общественно-полезных работ</c:v>
                </c:pt>
              </c:strCache>
            </c:strRef>
          </c:cat>
          <c:val>
            <c:numRef>
              <c:f>TDSheet!$F$20:$F$38</c:f>
              <c:numCache>
                <c:formatCode>#,##0.00</c:formatCode>
                <c:ptCount val="3"/>
                <c:pt idx="0">
                  <c:v>3526.8</c:v>
                </c:pt>
                <c:pt idx="1">
                  <c:v>3546.1</c:v>
                </c:pt>
                <c:pt idx="2">
                  <c:v>468.6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TDSheet!$F$31</c15:sqref>
                  <c15:spPr xmlns:c15="http://schemas.microsoft.com/office/drawing/2012/chart"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  <c15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B2A4-4DDF-9E7C-5C0B0E9E6467}"/>
                      </c:ext>
                    </c:extLst>
                  </c15:dLbl>
                </c15:categoryFilterException>
                <c15:categoryFilterException>
                  <c15:sqref>TDSheet!$F$34</c15:sqref>
                  <c15:spPr xmlns:c15="http://schemas.microsoft.com/office/drawing/2012/chart">
                    <a:solidFill>
                      <a:schemeClr val="accent3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  <c15:dLbl>
                    <c:idx val="1"/>
                    <c:layout>
                      <c:manualLayout>
                        <c:x val="0.12483853315313334"/>
                        <c:y val="0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200" b="1" i="0" u="none" strike="noStrike" kern="1200" spc="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B2A4-4DDF-9E7C-5C0B0E9E6467}"/>
                      </c:ext>
                    </c:extLst>
                  </c15:dLbl>
                </c15:categoryFilterException>
                <c15:categoryFilterException>
                  <c15:sqref>TDSheet!$F$36</c15:sqref>
                  <c15:spPr xmlns:c15="http://schemas.microsoft.com/office/drawing/2012/chart"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  <c15:dLbl>
                    <c:idx val="1"/>
                    <c:layout>
                      <c:manualLayout>
                        <c:x val="-3.7451559945940002E-2"/>
                        <c:y val="-1.537082219965408E-16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200" b="1" i="0" u="none" strike="noStrike" kern="1200" spc="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B2A4-4DDF-9E7C-5C0B0E9E6467}"/>
                      </c:ext>
                    </c:extLst>
                  </c15:dLbl>
                </c15:categoryFilterException>
                <c15:categoryFilterException>
                  <c15:sqref>TDSheet!$F$38</c15:sqref>
                  <c15:spPr xmlns:c15="http://schemas.microsoft.com/office/drawing/2012/chart">
                    <a:solidFill>
                      <a:schemeClr val="accent6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  <c15:dLbl>
                    <c:idx val="2"/>
                    <c:layout>
                      <c:manualLayout>
                        <c:x val="-0.15230301044682268"/>
                        <c:y val="-9.6577685962552742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200" b="1" i="0" u="none" strike="noStrike" kern="1200" spc="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B2A4-4DDF-9E7C-5C0B0E9E6467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19-0A8D-4924-9CE6-7F6CE0A4CDD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'19,20_1'!$B$9:$C$19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возмещения ущерба</c:v>
                </c:pt>
              </c:strCache>
            </c:strRef>
          </c:cat>
          <c:val>
            <c:numRef>
              <c:f>'19,20_1'!$D$9:$D$19</c:f>
            </c:numRef>
          </c:val>
          <c:extLst>
            <c:ext xmlns:c16="http://schemas.microsoft.com/office/drawing/2014/chart" uri="{C3380CC4-5D6E-409C-BE32-E72D297353CC}">
              <c16:uniqueId val="{00000000-C7CF-4A16-BB0E-916F847D0E7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'19,20_1'!$B$9:$C$19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возмещения ущерба</c:v>
                </c:pt>
              </c:strCache>
            </c:strRef>
          </c:cat>
          <c:val>
            <c:numRef>
              <c:f>'19,20_1'!$D$9:$D$19</c:f>
            </c:numRef>
          </c:val>
          <c:extLst>
            <c:ext xmlns:c16="http://schemas.microsoft.com/office/drawing/2014/chart" uri="{C3380CC4-5D6E-409C-BE32-E72D297353CC}">
              <c16:uniqueId val="{00000000-10E0-4B46-B85C-7319FF85A448}"/>
            </c:ext>
          </c:extLst>
        </c:ser>
        <c:ser>
          <c:idx val="1"/>
          <c:order val="1"/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10E0-4B46-B85C-7319FF85A4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10E0-4B46-B85C-7319FF85A4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10E0-4B46-B85C-7319FF85A4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10E0-4B46-B85C-7319FF85A4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10E0-4B46-B85C-7319FF85A4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10E0-4B46-B85C-7319FF85A4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10E0-4B46-B85C-7319FF85A44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10E0-4B46-B85C-7319FF85A44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10E0-4B46-B85C-7319FF85A44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0E0-4B46-B85C-7319FF85A448}"/>
                </c:ext>
              </c:extLst>
            </c:dLbl>
            <c:dLbl>
              <c:idx val="1"/>
              <c:layout>
                <c:manualLayout>
                  <c:x val="0"/>
                  <c:y val="-0.103836813847735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30081918074143"/>
                      <c:h val="0.142496058387969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0E0-4B46-B85C-7319FF85A4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D0EAF1-3AC3-4FE1-98E5-A37334D15D2B}" type="CATEGORYNAM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0E0-4B46-B85C-7319FF85A44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0E0-4B46-B85C-7319FF85A44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0E0-4B46-B85C-7319FF85A448}"/>
                </c:ext>
              </c:extLst>
            </c:dLbl>
            <c:dLbl>
              <c:idx val="5"/>
              <c:layout>
                <c:manualLayout>
                  <c:x val="0"/>
                  <c:y val="-6.84638333062002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E0-4B46-B85C-7319FF85A448}"/>
                </c:ext>
              </c:extLst>
            </c:dLbl>
            <c:dLbl>
              <c:idx val="6"/>
              <c:layout>
                <c:manualLayout>
                  <c:x val="0"/>
                  <c:y val="-5.02068110912128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E0-4B46-B85C-7319FF85A448}"/>
                </c:ext>
              </c:extLst>
            </c:dLbl>
            <c:dLbl>
              <c:idx val="7"/>
              <c:layout>
                <c:manualLayout>
                  <c:x val="0"/>
                  <c:y val="-0.134645538835525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E0-4B46-B85C-7319FF85A448}"/>
                </c:ext>
              </c:extLst>
            </c:dLbl>
            <c:dLbl>
              <c:idx val="8"/>
              <c:layout>
                <c:manualLayout>
                  <c:x val="3.4821682383448196E-2"/>
                  <c:y val="-0.232777033241077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E0-4B46-B85C-7319FF85A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'19,20_1'!$B$9:$C$19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возмещения ущерба</c:v>
                </c:pt>
              </c:strCache>
            </c:strRef>
          </c:cat>
          <c:val>
            <c:numRef>
              <c:f>'19,20_1'!$E$9:$E$19</c:f>
              <c:numCache>
                <c:formatCode>#\ ##0.0</c:formatCode>
                <c:ptCount val="9"/>
                <c:pt idx="0">
                  <c:v>55972.2</c:v>
                </c:pt>
                <c:pt idx="1">
                  <c:v>1779</c:v>
                </c:pt>
                <c:pt idx="2">
                  <c:v>19529.8</c:v>
                </c:pt>
                <c:pt idx="3">
                  <c:v>7176.2</c:v>
                </c:pt>
                <c:pt idx="4">
                  <c:v>17041.8</c:v>
                </c:pt>
                <c:pt idx="5">
                  <c:v>11787.3</c:v>
                </c:pt>
                <c:pt idx="6">
                  <c:v>336.7</c:v>
                </c:pt>
                <c:pt idx="7">
                  <c:v>1841.4</c:v>
                </c:pt>
                <c:pt idx="8">
                  <c:v>258.39999999999998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0E0-4B46-B85C-7319FF85A44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'19,20_1'!$B$9:$C$19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возмещения ущерба</c:v>
                </c:pt>
              </c:strCache>
            </c:strRef>
          </c:cat>
          <c:val>
            <c:numRef>
              <c:f>'19,20_1'!$D$9:$D$19</c:f>
            </c:numRef>
          </c:val>
          <c:extLst>
            <c:ext xmlns:c16="http://schemas.microsoft.com/office/drawing/2014/chart" uri="{C3380CC4-5D6E-409C-BE32-E72D297353CC}">
              <c16:uniqueId val="{00000000-C7CF-4A16-BB0E-916F847D0E7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'19,20_1'!$B$9:$C$19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возмещения ущерба</c:v>
                </c:pt>
              </c:strCache>
            </c:strRef>
          </c:cat>
          <c:val>
            <c:numRef>
              <c:f>'19,20_1'!$D$9:$D$19</c:f>
            </c:numRef>
          </c:val>
          <c:extLst>
            <c:ext xmlns:c16="http://schemas.microsoft.com/office/drawing/2014/chart" uri="{C3380CC4-5D6E-409C-BE32-E72D297353CC}">
              <c16:uniqueId val="{00000000-10E0-4B46-B85C-7319FF85A44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19-483A-96C3-41FE562B07E3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19-483A-96C3-41FE562B07E3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19-483A-96C3-41FE562B07E3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C19-483A-96C3-41FE562B07E3}"/>
              </c:ext>
            </c:extLst>
          </c:dPt>
          <c:dLbls>
            <c:dLbl>
              <c:idx val="0"/>
              <c:layout>
                <c:manualLayout>
                  <c:x val="4.9084300823996896E-2"/>
                  <c:y val="5.188484176608726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8176F11A-FC00-47E8-824C-EC4D48DC04A9}" type="CATEGORYNAME">
                      <a:rPr lang="ru-RU" sz="1800" b="1" i="1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19-483A-96C3-41FE562B07E3}"/>
                </c:ext>
              </c:extLst>
            </c:dLbl>
            <c:dLbl>
              <c:idx val="1"/>
              <c:layout>
                <c:manualLayout>
                  <c:x val="-9.5571827813596133E-2"/>
                  <c:y val="0.1197549169286858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F3573DB-673C-4438-B8E8-D10D5CDF1AE9}" type="CATEGORYNAME">
                      <a:rPr lang="ru-RU" sz="1800" b="1" i="1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37937516300318"/>
                      <c:h val="9.29294707625102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19-483A-96C3-41FE562B07E3}"/>
                </c:ext>
              </c:extLst>
            </c:dLbl>
            <c:dLbl>
              <c:idx val="2"/>
              <c:layout>
                <c:manualLayout>
                  <c:x val="-1.7710280431887195E-2"/>
                  <c:y val="4.911527835469374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A33B574B-E4E1-4230-A5D7-D5C7C0319129}" type="CATEGORYNAME">
                      <a:rPr lang="ru-RU" sz="1800" b="1" i="1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C19-483A-96C3-41FE562B07E3}"/>
                </c:ext>
              </c:extLst>
            </c:dLbl>
            <c:dLbl>
              <c:idx val="3"/>
              <c:layout>
                <c:manualLayout>
                  <c:x val="0.18566971143145294"/>
                  <c:y val="-0.4981585759360480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CB6D8265-0073-4C00-BFC8-D06474EE8F0F}" type="CATEGORYNAME">
                      <a:rPr lang="ru-RU" sz="1800" b="1" i="1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74512557779223"/>
                      <c:h val="0.217790346140409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19-483A-96C3-41FE562B07E3}"/>
                </c:ext>
              </c:extLst>
            </c:dLbl>
            <c:spPr>
              <a:noFill/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Лист1!$C$6:$C$9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13432</c:v>
                </c:pt>
                <c:pt idx="1">
                  <c:v>46900</c:v>
                </c:pt>
                <c:pt idx="2">
                  <c:v>814</c:v>
                </c:pt>
                <c:pt idx="3">
                  <c:v>237322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19-483A-96C3-41FE562B07E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F66C6-CCF9-47BC-9ECE-36626D07AFEE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759092-2828-400D-8F40-FD2FA075F511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2020</a:t>
          </a:r>
        </a:p>
      </dgm:t>
    </dgm:pt>
    <dgm:pt modelId="{15E4166A-3D5E-4722-809A-09461A3B89CF}" type="parTrans" cxnId="{AD81A1CC-B138-45BC-A62F-52B17AB64AE8}">
      <dgm:prSet/>
      <dgm:spPr/>
      <dgm:t>
        <a:bodyPr/>
        <a:lstStyle/>
        <a:p>
          <a:endParaRPr lang="ru-RU"/>
        </a:p>
      </dgm:t>
    </dgm:pt>
    <dgm:pt modelId="{F8D8ADAB-50F5-4FE3-950E-E502B5992F12}" type="sibTrans" cxnId="{AD81A1CC-B138-45BC-A62F-52B17AB64AE8}">
      <dgm:prSet/>
      <dgm:spPr/>
      <dgm:t>
        <a:bodyPr/>
        <a:lstStyle/>
        <a:p>
          <a:endParaRPr lang="ru-RU"/>
        </a:p>
      </dgm:t>
    </dgm:pt>
    <dgm:pt modelId="{28748349-5443-4F47-8ECD-B17980DA4939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4000" dirty="0"/>
            <a:t>235 119</a:t>
          </a:r>
        </a:p>
      </dgm:t>
    </dgm:pt>
    <dgm:pt modelId="{6ABDDE76-BF1C-4209-B7F9-BD9A12F4870D}" type="parTrans" cxnId="{10664574-A475-487F-829D-A5FAB4A1C1DD}">
      <dgm:prSet/>
      <dgm:spPr/>
      <dgm:t>
        <a:bodyPr/>
        <a:lstStyle/>
        <a:p>
          <a:endParaRPr lang="ru-RU"/>
        </a:p>
      </dgm:t>
    </dgm:pt>
    <dgm:pt modelId="{8B7932AE-FC87-4779-A7B5-258C6E13A469}" type="sibTrans" cxnId="{10664574-A475-487F-829D-A5FAB4A1C1DD}">
      <dgm:prSet/>
      <dgm:spPr/>
      <dgm:t>
        <a:bodyPr/>
        <a:lstStyle/>
        <a:p>
          <a:endParaRPr lang="ru-RU"/>
        </a:p>
      </dgm:t>
    </dgm:pt>
    <dgm:pt modelId="{0A2A06CF-12B7-4E4D-89FE-BA3A7E5CB2F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20</a:t>
          </a:r>
          <a:r>
            <a:rPr lang="ru-RU" dirty="0"/>
            <a:t>21</a:t>
          </a:r>
        </a:p>
      </dgm:t>
    </dgm:pt>
    <dgm:pt modelId="{D74A38E9-D495-4DB6-85EC-378FCE5BF7F7}" type="parTrans" cxnId="{567BC827-2F9F-4DB4-AEBF-EB6C72BCAC57}">
      <dgm:prSet/>
      <dgm:spPr/>
      <dgm:t>
        <a:bodyPr/>
        <a:lstStyle/>
        <a:p>
          <a:endParaRPr lang="ru-RU"/>
        </a:p>
      </dgm:t>
    </dgm:pt>
    <dgm:pt modelId="{C49047DB-03A6-40E2-AE5A-015EF4481127}" type="sibTrans" cxnId="{567BC827-2F9F-4DB4-AEBF-EB6C72BCAC57}">
      <dgm:prSet/>
      <dgm:spPr/>
      <dgm:t>
        <a:bodyPr/>
        <a:lstStyle/>
        <a:p>
          <a:endParaRPr lang="ru-RU"/>
        </a:p>
      </dgm:t>
    </dgm:pt>
    <dgm:pt modelId="{29649C0B-C245-4915-B959-BDAC2B173D8E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4000" dirty="0"/>
            <a:t>396 608</a:t>
          </a:r>
        </a:p>
      </dgm:t>
    </dgm:pt>
    <dgm:pt modelId="{CDB1EB58-3E44-4925-A8FB-6F8893835AA4}" type="parTrans" cxnId="{60487608-F2DA-4462-BB08-F1DE1CB826F9}">
      <dgm:prSet/>
      <dgm:spPr/>
      <dgm:t>
        <a:bodyPr/>
        <a:lstStyle/>
        <a:p>
          <a:endParaRPr lang="ru-RU"/>
        </a:p>
      </dgm:t>
    </dgm:pt>
    <dgm:pt modelId="{546BDED8-942C-4738-BB16-EE41CE9EDDE0}" type="sibTrans" cxnId="{60487608-F2DA-4462-BB08-F1DE1CB826F9}">
      <dgm:prSet/>
      <dgm:spPr/>
      <dgm:t>
        <a:bodyPr/>
        <a:lstStyle/>
        <a:p>
          <a:endParaRPr lang="ru-RU"/>
        </a:p>
      </dgm:t>
    </dgm:pt>
    <dgm:pt modelId="{30F0BE0F-35AF-48B2-B3E5-F534103C4556}" type="pres">
      <dgm:prSet presAssocID="{E61F66C6-CCF9-47BC-9ECE-36626D07AFE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83DAA10-B292-4604-9570-B205BBBB4585}" type="pres">
      <dgm:prSet presAssocID="{9E759092-2828-400D-8F40-FD2FA075F511}" presName="horFlow" presStyleCnt="0"/>
      <dgm:spPr/>
    </dgm:pt>
    <dgm:pt modelId="{FA1A440C-F5AA-488A-A32D-311D5ABEDFBC}" type="pres">
      <dgm:prSet presAssocID="{9E759092-2828-400D-8F40-FD2FA075F511}" presName="bigChev" presStyleLbl="node1" presStyleIdx="0" presStyleCnt="2"/>
      <dgm:spPr/>
    </dgm:pt>
    <dgm:pt modelId="{50E2B2C4-7AEE-48A5-A68A-D2B3E40F1056}" type="pres">
      <dgm:prSet presAssocID="{6ABDDE76-BF1C-4209-B7F9-BD9A12F4870D}" presName="parTrans" presStyleCnt="0"/>
      <dgm:spPr/>
    </dgm:pt>
    <dgm:pt modelId="{4E6382F2-D834-49BB-94CA-202A2EFC8B3D}" type="pres">
      <dgm:prSet presAssocID="{28748349-5443-4F47-8ECD-B17980DA4939}" presName="node" presStyleLbl="alignAccFollowNode1" presStyleIdx="0" presStyleCnt="2" custScaleX="296837">
        <dgm:presLayoutVars>
          <dgm:bulletEnabled val="1"/>
        </dgm:presLayoutVars>
      </dgm:prSet>
      <dgm:spPr/>
    </dgm:pt>
    <dgm:pt modelId="{C609C330-9871-42ED-A2DF-508F817D07DC}" type="pres">
      <dgm:prSet presAssocID="{9E759092-2828-400D-8F40-FD2FA075F511}" presName="vSp" presStyleCnt="0"/>
      <dgm:spPr/>
    </dgm:pt>
    <dgm:pt modelId="{D3320DE6-F966-4C21-80E8-8DC034BE3FCF}" type="pres">
      <dgm:prSet presAssocID="{0A2A06CF-12B7-4E4D-89FE-BA3A7E5CB2F2}" presName="horFlow" presStyleCnt="0"/>
      <dgm:spPr/>
    </dgm:pt>
    <dgm:pt modelId="{3A7F38E3-2C46-44E0-B874-5DC2289099DD}" type="pres">
      <dgm:prSet presAssocID="{0A2A06CF-12B7-4E4D-89FE-BA3A7E5CB2F2}" presName="bigChev" presStyleLbl="node1" presStyleIdx="1" presStyleCnt="2"/>
      <dgm:spPr/>
    </dgm:pt>
    <dgm:pt modelId="{F3C8E531-2E1B-46E4-99AB-8B3469D0EC60}" type="pres">
      <dgm:prSet presAssocID="{CDB1EB58-3E44-4925-A8FB-6F8893835AA4}" presName="parTrans" presStyleCnt="0"/>
      <dgm:spPr/>
    </dgm:pt>
    <dgm:pt modelId="{283AF0D3-E20F-46C6-82EB-700190FDF2B6}" type="pres">
      <dgm:prSet presAssocID="{29649C0B-C245-4915-B959-BDAC2B173D8E}" presName="node" presStyleLbl="alignAccFollowNode1" presStyleIdx="1" presStyleCnt="2" custScaleX="301391">
        <dgm:presLayoutVars>
          <dgm:bulletEnabled val="1"/>
        </dgm:presLayoutVars>
      </dgm:prSet>
      <dgm:spPr/>
    </dgm:pt>
  </dgm:ptLst>
  <dgm:cxnLst>
    <dgm:cxn modelId="{60487608-F2DA-4462-BB08-F1DE1CB826F9}" srcId="{0A2A06CF-12B7-4E4D-89FE-BA3A7E5CB2F2}" destId="{29649C0B-C245-4915-B959-BDAC2B173D8E}" srcOrd="0" destOrd="0" parTransId="{CDB1EB58-3E44-4925-A8FB-6F8893835AA4}" sibTransId="{546BDED8-942C-4738-BB16-EE41CE9EDDE0}"/>
    <dgm:cxn modelId="{567BC827-2F9F-4DB4-AEBF-EB6C72BCAC57}" srcId="{E61F66C6-CCF9-47BC-9ECE-36626D07AFEE}" destId="{0A2A06CF-12B7-4E4D-89FE-BA3A7E5CB2F2}" srcOrd="1" destOrd="0" parTransId="{D74A38E9-D495-4DB6-85EC-378FCE5BF7F7}" sibTransId="{C49047DB-03A6-40E2-AE5A-015EF4481127}"/>
    <dgm:cxn modelId="{0A44592E-8877-46E5-B110-1C4E606EC98E}" type="presOf" srcId="{28748349-5443-4F47-8ECD-B17980DA4939}" destId="{4E6382F2-D834-49BB-94CA-202A2EFC8B3D}" srcOrd="0" destOrd="0" presId="urn:microsoft.com/office/officeart/2005/8/layout/lProcess3"/>
    <dgm:cxn modelId="{10664574-A475-487F-829D-A5FAB4A1C1DD}" srcId="{9E759092-2828-400D-8F40-FD2FA075F511}" destId="{28748349-5443-4F47-8ECD-B17980DA4939}" srcOrd="0" destOrd="0" parTransId="{6ABDDE76-BF1C-4209-B7F9-BD9A12F4870D}" sibTransId="{8B7932AE-FC87-4779-A7B5-258C6E13A469}"/>
    <dgm:cxn modelId="{42C3EB90-5E7F-41DA-9F49-26645981536F}" type="presOf" srcId="{29649C0B-C245-4915-B959-BDAC2B173D8E}" destId="{283AF0D3-E20F-46C6-82EB-700190FDF2B6}" srcOrd="0" destOrd="0" presId="urn:microsoft.com/office/officeart/2005/8/layout/lProcess3"/>
    <dgm:cxn modelId="{AD81A1CC-B138-45BC-A62F-52B17AB64AE8}" srcId="{E61F66C6-CCF9-47BC-9ECE-36626D07AFEE}" destId="{9E759092-2828-400D-8F40-FD2FA075F511}" srcOrd="0" destOrd="0" parTransId="{15E4166A-3D5E-4722-809A-09461A3B89CF}" sibTransId="{F8D8ADAB-50F5-4FE3-950E-E502B5992F12}"/>
    <dgm:cxn modelId="{9216A9EE-0CC2-4033-AC38-A0248340A7C8}" type="presOf" srcId="{E61F66C6-CCF9-47BC-9ECE-36626D07AFEE}" destId="{30F0BE0F-35AF-48B2-B3E5-F534103C4556}" srcOrd="0" destOrd="0" presId="urn:microsoft.com/office/officeart/2005/8/layout/lProcess3"/>
    <dgm:cxn modelId="{C425B9F4-9063-4152-AE09-429FF8DEBD62}" type="presOf" srcId="{0A2A06CF-12B7-4E4D-89FE-BA3A7E5CB2F2}" destId="{3A7F38E3-2C46-44E0-B874-5DC2289099DD}" srcOrd="0" destOrd="0" presId="urn:microsoft.com/office/officeart/2005/8/layout/lProcess3"/>
    <dgm:cxn modelId="{F3D09AFE-0CA2-46C4-AB0A-C2CF513426F9}" type="presOf" srcId="{9E759092-2828-400D-8F40-FD2FA075F511}" destId="{FA1A440C-F5AA-488A-A32D-311D5ABEDFBC}" srcOrd="0" destOrd="0" presId="urn:microsoft.com/office/officeart/2005/8/layout/lProcess3"/>
    <dgm:cxn modelId="{7E963F2C-A67D-4E05-A951-9B26C2C8CCFB}" type="presParOf" srcId="{30F0BE0F-35AF-48B2-B3E5-F534103C4556}" destId="{883DAA10-B292-4604-9570-B205BBBB4585}" srcOrd="0" destOrd="0" presId="urn:microsoft.com/office/officeart/2005/8/layout/lProcess3"/>
    <dgm:cxn modelId="{F70F1631-93AA-4758-B959-FD1D46137FA9}" type="presParOf" srcId="{883DAA10-B292-4604-9570-B205BBBB4585}" destId="{FA1A440C-F5AA-488A-A32D-311D5ABEDFBC}" srcOrd="0" destOrd="0" presId="urn:microsoft.com/office/officeart/2005/8/layout/lProcess3"/>
    <dgm:cxn modelId="{A50B27D8-B9EF-4CD9-9815-5B2FD12F66F7}" type="presParOf" srcId="{883DAA10-B292-4604-9570-B205BBBB4585}" destId="{50E2B2C4-7AEE-48A5-A68A-D2B3E40F1056}" srcOrd="1" destOrd="0" presId="urn:microsoft.com/office/officeart/2005/8/layout/lProcess3"/>
    <dgm:cxn modelId="{2D8ADF1B-2E82-48DA-8242-F8DE8FEFAD7B}" type="presParOf" srcId="{883DAA10-B292-4604-9570-B205BBBB4585}" destId="{4E6382F2-D834-49BB-94CA-202A2EFC8B3D}" srcOrd="2" destOrd="0" presId="urn:microsoft.com/office/officeart/2005/8/layout/lProcess3"/>
    <dgm:cxn modelId="{0228C4FF-7A83-4985-80EB-11DB19B0304F}" type="presParOf" srcId="{30F0BE0F-35AF-48B2-B3E5-F534103C4556}" destId="{C609C330-9871-42ED-A2DF-508F817D07DC}" srcOrd="1" destOrd="0" presId="urn:microsoft.com/office/officeart/2005/8/layout/lProcess3"/>
    <dgm:cxn modelId="{62132E6E-E054-4F56-8E5D-8F82DAA408E1}" type="presParOf" srcId="{30F0BE0F-35AF-48B2-B3E5-F534103C4556}" destId="{D3320DE6-F966-4C21-80E8-8DC034BE3FCF}" srcOrd="2" destOrd="0" presId="urn:microsoft.com/office/officeart/2005/8/layout/lProcess3"/>
    <dgm:cxn modelId="{CE5568B1-1044-4FCE-9D2C-6D35585CEEE7}" type="presParOf" srcId="{D3320DE6-F966-4C21-80E8-8DC034BE3FCF}" destId="{3A7F38E3-2C46-44E0-B874-5DC2289099DD}" srcOrd="0" destOrd="0" presId="urn:microsoft.com/office/officeart/2005/8/layout/lProcess3"/>
    <dgm:cxn modelId="{353563B4-A74E-43A8-98F7-BA8573F203A2}" type="presParOf" srcId="{D3320DE6-F966-4C21-80E8-8DC034BE3FCF}" destId="{F3C8E531-2E1B-46E4-99AB-8B3469D0EC60}" srcOrd="1" destOrd="0" presId="urn:microsoft.com/office/officeart/2005/8/layout/lProcess3"/>
    <dgm:cxn modelId="{0F8E2CD4-99E9-44CD-B670-1D23B78FCEB5}" type="presParOf" srcId="{D3320DE6-F966-4C21-80E8-8DC034BE3FCF}" destId="{283AF0D3-E20F-46C6-82EB-700190FDF2B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F66C6-CCF9-47BC-9ECE-36626D07AFEE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759092-2828-400D-8F40-FD2FA075F511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2020</a:t>
          </a:r>
        </a:p>
      </dgm:t>
    </dgm:pt>
    <dgm:pt modelId="{15E4166A-3D5E-4722-809A-09461A3B89CF}" type="parTrans" cxnId="{AD81A1CC-B138-45BC-A62F-52B17AB64AE8}">
      <dgm:prSet/>
      <dgm:spPr/>
      <dgm:t>
        <a:bodyPr/>
        <a:lstStyle/>
        <a:p>
          <a:endParaRPr lang="ru-RU"/>
        </a:p>
      </dgm:t>
    </dgm:pt>
    <dgm:pt modelId="{F8D8ADAB-50F5-4FE3-950E-E502B5992F12}" type="sibTrans" cxnId="{AD81A1CC-B138-45BC-A62F-52B17AB64AE8}">
      <dgm:prSet/>
      <dgm:spPr/>
      <dgm:t>
        <a:bodyPr/>
        <a:lstStyle/>
        <a:p>
          <a:endParaRPr lang="ru-RU"/>
        </a:p>
      </dgm:t>
    </dgm:pt>
    <dgm:pt modelId="{28748349-5443-4F47-8ECD-B17980DA4939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4000" dirty="0"/>
            <a:t>275 159</a:t>
          </a:r>
        </a:p>
      </dgm:t>
    </dgm:pt>
    <dgm:pt modelId="{6ABDDE76-BF1C-4209-B7F9-BD9A12F4870D}" type="parTrans" cxnId="{10664574-A475-487F-829D-A5FAB4A1C1DD}">
      <dgm:prSet/>
      <dgm:spPr/>
      <dgm:t>
        <a:bodyPr/>
        <a:lstStyle/>
        <a:p>
          <a:endParaRPr lang="ru-RU"/>
        </a:p>
      </dgm:t>
    </dgm:pt>
    <dgm:pt modelId="{8B7932AE-FC87-4779-A7B5-258C6E13A469}" type="sibTrans" cxnId="{10664574-A475-487F-829D-A5FAB4A1C1DD}">
      <dgm:prSet/>
      <dgm:spPr/>
      <dgm:t>
        <a:bodyPr/>
        <a:lstStyle/>
        <a:p>
          <a:endParaRPr lang="ru-RU"/>
        </a:p>
      </dgm:t>
    </dgm:pt>
    <dgm:pt modelId="{0A2A06CF-12B7-4E4D-89FE-BA3A7E5CB2F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202</a:t>
          </a:r>
          <a:r>
            <a:rPr lang="ru-RU" dirty="0"/>
            <a:t>1</a:t>
          </a:r>
        </a:p>
      </dgm:t>
    </dgm:pt>
    <dgm:pt modelId="{D74A38E9-D495-4DB6-85EC-378FCE5BF7F7}" type="parTrans" cxnId="{567BC827-2F9F-4DB4-AEBF-EB6C72BCAC57}">
      <dgm:prSet/>
      <dgm:spPr/>
      <dgm:t>
        <a:bodyPr/>
        <a:lstStyle/>
        <a:p>
          <a:endParaRPr lang="ru-RU"/>
        </a:p>
      </dgm:t>
    </dgm:pt>
    <dgm:pt modelId="{C49047DB-03A6-40E2-AE5A-015EF4481127}" type="sibTrans" cxnId="{567BC827-2F9F-4DB4-AEBF-EB6C72BCAC57}">
      <dgm:prSet/>
      <dgm:spPr/>
      <dgm:t>
        <a:bodyPr/>
        <a:lstStyle/>
        <a:p>
          <a:endParaRPr lang="ru-RU"/>
        </a:p>
      </dgm:t>
    </dgm:pt>
    <dgm:pt modelId="{29649C0B-C245-4915-B959-BDAC2B173D8E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4000" dirty="0"/>
            <a:t>418 106</a:t>
          </a:r>
        </a:p>
      </dgm:t>
    </dgm:pt>
    <dgm:pt modelId="{CDB1EB58-3E44-4925-A8FB-6F8893835AA4}" type="parTrans" cxnId="{60487608-F2DA-4462-BB08-F1DE1CB826F9}">
      <dgm:prSet/>
      <dgm:spPr/>
      <dgm:t>
        <a:bodyPr/>
        <a:lstStyle/>
        <a:p>
          <a:endParaRPr lang="ru-RU"/>
        </a:p>
      </dgm:t>
    </dgm:pt>
    <dgm:pt modelId="{546BDED8-942C-4738-BB16-EE41CE9EDDE0}" type="sibTrans" cxnId="{60487608-F2DA-4462-BB08-F1DE1CB826F9}">
      <dgm:prSet/>
      <dgm:spPr/>
      <dgm:t>
        <a:bodyPr/>
        <a:lstStyle/>
        <a:p>
          <a:endParaRPr lang="ru-RU"/>
        </a:p>
      </dgm:t>
    </dgm:pt>
    <dgm:pt modelId="{30F0BE0F-35AF-48B2-B3E5-F534103C4556}" type="pres">
      <dgm:prSet presAssocID="{E61F66C6-CCF9-47BC-9ECE-36626D07AFE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83DAA10-B292-4604-9570-B205BBBB4585}" type="pres">
      <dgm:prSet presAssocID="{9E759092-2828-400D-8F40-FD2FA075F511}" presName="horFlow" presStyleCnt="0"/>
      <dgm:spPr/>
    </dgm:pt>
    <dgm:pt modelId="{FA1A440C-F5AA-488A-A32D-311D5ABEDFBC}" type="pres">
      <dgm:prSet presAssocID="{9E759092-2828-400D-8F40-FD2FA075F511}" presName="bigChev" presStyleLbl="node1" presStyleIdx="0" presStyleCnt="2"/>
      <dgm:spPr/>
    </dgm:pt>
    <dgm:pt modelId="{50E2B2C4-7AEE-48A5-A68A-D2B3E40F1056}" type="pres">
      <dgm:prSet presAssocID="{6ABDDE76-BF1C-4209-B7F9-BD9A12F4870D}" presName="parTrans" presStyleCnt="0"/>
      <dgm:spPr/>
    </dgm:pt>
    <dgm:pt modelId="{4E6382F2-D834-49BB-94CA-202A2EFC8B3D}" type="pres">
      <dgm:prSet presAssocID="{28748349-5443-4F47-8ECD-B17980DA4939}" presName="node" presStyleLbl="alignAccFollowNode1" presStyleIdx="0" presStyleCnt="2" custScaleX="287748">
        <dgm:presLayoutVars>
          <dgm:bulletEnabled val="1"/>
        </dgm:presLayoutVars>
      </dgm:prSet>
      <dgm:spPr/>
    </dgm:pt>
    <dgm:pt modelId="{C609C330-9871-42ED-A2DF-508F817D07DC}" type="pres">
      <dgm:prSet presAssocID="{9E759092-2828-400D-8F40-FD2FA075F511}" presName="vSp" presStyleCnt="0"/>
      <dgm:spPr/>
    </dgm:pt>
    <dgm:pt modelId="{D3320DE6-F966-4C21-80E8-8DC034BE3FCF}" type="pres">
      <dgm:prSet presAssocID="{0A2A06CF-12B7-4E4D-89FE-BA3A7E5CB2F2}" presName="horFlow" presStyleCnt="0"/>
      <dgm:spPr/>
    </dgm:pt>
    <dgm:pt modelId="{3A7F38E3-2C46-44E0-B874-5DC2289099DD}" type="pres">
      <dgm:prSet presAssocID="{0A2A06CF-12B7-4E4D-89FE-BA3A7E5CB2F2}" presName="bigChev" presStyleLbl="node1" presStyleIdx="1" presStyleCnt="2"/>
      <dgm:spPr/>
    </dgm:pt>
    <dgm:pt modelId="{F3C8E531-2E1B-46E4-99AB-8B3469D0EC60}" type="pres">
      <dgm:prSet presAssocID="{CDB1EB58-3E44-4925-A8FB-6F8893835AA4}" presName="parTrans" presStyleCnt="0"/>
      <dgm:spPr/>
    </dgm:pt>
    <dgm:pt modelId="{283AF0D3-E20F-46C6-82EB-700190FDF2B6}" type="pres">
      <dgm:prSet presAssocID="{29649C0B-C245-4915-B959-BDAC2B173D8E}" presName="node" presStyleLbl="alignAccFollowNode1" presStyleIdx="1" presStyleCnt="2" custScaleX="295161">
        <dgm:presLayoutVars>
          <dgm:bulletEnabled val="1"/>
        </dgm:presLayoutVars>
      </dgm:prSet>
      <dgm:spPr/>
    </dgm:pt>
  </dgm:ptLst>
  <dgm:cxnLst>
    <dgm:cxn modelId="{60487608-F2DA-4462-BB08-F1DE1CB826F9}" srcId="{0A2A06CF-12B7-4E4D-89FE-BA3A7E5CB2F2}" destId="{29649C0B-C245-4915-B959-BDAC2B173D8E}" srcOrd="0" destOrd="0" parTransId="{CDB1EB58-3E44-4925-A8FB-6F8893835AA4}" sibTransId="{546BDED8-942C-4738-BB16-EE41CE9EDDE0}"/>
    <dgm:cxn modelId="{E3B11A15-B387-4569-A555-AAC3B53E3EB9}" type="presOf" srcId="{E61F66C6-CCF9-47BC-9ECE-36626D07AFEE}" destId="{30F0BE0F-35AF-48B2-B3E5-F534103C4556}" srcOrd="0" destOrd="0" presId="urn:microsoft.com/office/officeart/2005/8/layout/lProcess3"/>
    <dgm:cxn modelId="{567BC827-2F9F-4DB4-AEBF-EB6C72BCAC57}" srcId="{E61F66C6-CCF9-47BC-9ECE-36626D07AFEE}" destId="{0A2A06CF-12B7-4E4D-89FE-BA3A7E5CB2F2}" srcOrd="1" destOrd="0" parTransId="{D74A38E9-D495-4DB6-85EC-378FCE5BF7F7}" sibTransId="{C49047DB-03A6-40E2-AE5A-015EF4481127}"/>
    <dgm:cxn modelId="{10664574-A475-487F-829D-A5FAB4A1C1DD}" srcId="{9E759092-2828-400D-8F40-FD2FA075F511}" destId="{28748349-5443-4F47-8ECD-B17980DA4939}" srcOrd="0" destOrd="0" parTransId="{6ABDDE76-BF1C-4209-B7F9-BD9A12F4870D}" sibTransId="{8B7932AE-FC87-4779-A7B5-258C6E13A469}"/>
    <dgm:cxn modelId="{F009EF59-2D90-4445-AAAE-A816482070A1}" type="presOf" srcId="{0A2A06CF-12B7-4E4D-89FE-BA3A7E5CB2F2}" destId="{3A7F38E3-2C46-44E0-B874-5DC2289099DD}" srcOrd="0" destOrd="0" presId="urn:microsoft.com/office/officeart/2005/8/layout/lProcess3"/>
    <dgm:cxn modelId="{C60DB29E-ACD2-47D0-8003-28E47DF5EEBA}" type="presOf" srcId="{9E759092-2828-400D-8F40-FD2FA075F511}" destId="{FA1A440C-F5AA-488A-A32D-311D5ABEDFBC}" srcOrd="0" destOrd="0" presId="urn:microsoft.com/office/officeart/2005/8/layout/lProcess3"/>
    <dgm:cxn modelId="{60AD42B1-221C-4FCD-8C0F-F2B3C3D6CFEF}" type="presOf" srcId="{28748349-5443-4F47-8ECD-B17980DA4939}" destId="{4E6382F2-D834-49BB-94CA-202A2EFC8B3D}" srcOrd="0" destOrd="0" presId="urn:microsoft.com/office/officeart/2005/8/layout/lProcess3"/>
    <dgm:cxn modelId="{AD81A1CC-B138-45BC-A62F-52B17AB64AE8}" srcId="{E61F66C6-CCF9-47BC-9ECE-36626D07AFEE}" destId="{9E759092-2828-400D-8F40-FD2FA075F511}" srcOrd="0" destOrd="0" parTransId="{15E4166A-3D5E-4722-809A-09461A3B89CF}" sibTransId="{F8D8ADAB-50F5-4FE3-950E-E502B5992F12}"/>
    <dgm:cxn modelId="{B1B5CEDD-3166-40AC-B1F6-89877E881BFD}" type="presOf" srcId="{29649C0B-C245-4915-B959-BDAC2B173D8E}" destId="{283AF0D3-E20F-46C6-82EB-700190FDF2B6}" srcOrd="0" destOrd="0" presId="urn:microsoft.com/office/officeart/2005/8/layout/lProcess3"/>
    <dgm:cxn modelId="{79187070-501C-4D2C-B47F-8C7A973AA832}" type="presParOf" srcId="{30F0BE0F-35AF-48B2-B3E5-F534103C4556}" destId="{883DAA10-B292-4604-9570-B205BBBB4585}" srcOrd="0" destOrd="0" presId="urn:microsoft.com/office/officeart/2005/8/layout/lProcess3"/>
    <dgm:cxn modelId="{DAE950EF-6032-4E66-BE63-C34BD9CCA68B}" type="presParOf" srcId="{883DAA10-B292-4604-9570-B205BBBB4585}" destId="{FA1A440C-F5AA-488A-A32D-311D5ABEDFBC}" srcOrd="0" destOrd="0" presId="urn:microsoft.com/office/officeart/2005/8/layout/lProcess3"/>
    <dgm:cxn modelId="{DE747E5A-135F-4D20-BBA8-EC958A02FFF9}" type="presParOf" srcId="{883DAA10-B292-4604-9570-B205BBBB4585}" destId="{50E2B2C4-7AEE-48A5-A68A-D2B3E40F1056}" srcOrd="1" destOrd="0" presId="urn:microsoft.com/office/officeart/2005/8/layout/lProcess3"/>
    <dgm:cxn modelId="{38EAFDC9-0E0C-49D0-9A26-34BF153FC270}" type="presParOf" srcId="{883DAA10-B292-4604-9570-B205BBBB4585}" destId="{4E6382F2-D834-49BB-94CA-202A2EFC8B3D}" srcOrd="2" destOrd="0" presId="urn:microsoft.com/office/officeart/2005/8/layout/lProcess3"/>
    <dgm:cxn modelId="{FDA24F50-3BA2-48D4-AF09-7746776EE713}" type="presParOf" srcId="{30F0BE0F-35AF-48B2-B3E5-F534103C4556}" destId="{C609C330-9871-42ED-A2DF-508F817D07DC}" srcOrd="1" destOrd="0" presId="urn:microsoft.com/office/officeart/2005/8/layout/lProcess3"/>
    <dgm:cxn modelId="{6B57E20A-3713-4C53-B7A8-0FDB5BEDB412}" type="presParOf" srcId="{30F0BE0F-35AF-48B2-B3E5-F534103C4556}" destId="{D3320DE6-F966-4C21-80E8-8DC034BE3FCF}" srcOrd="2" destOrd="0" presId="urn:microsoft.com/office/officeart/2005/8/layout/lProcess3"/>
    <dgm:cxn modelId="{162FE39F-3199-4D4C-B532-54275FC7231E}" type="presParOf" srcId="{D3320DE6-F966-4C21-80E8-8DC034BE3FCF}" destId="{3A7F38E3-2C46-44E0-B874-5DC2289099DD}" srcOrd="0" destOrd="0" presId="urn:microsoft.com/office/officeart/2005/8/layout/lProcess3"/>
    <dgm:cxn modelId="{CE363138-EE19-4568-ABD6-3FB6017820FC}" type="presParOf" srcId="{D3320DE6-F966-4C21-80E8-8DC034BE3FCF}" destId="{F3C8E531-2E1B-46E4-99AB-8B3469D0EC60}" srcOrd="1" destOrd="0" presId="urn:microsoft.com/office/officeart/2005/8/layout/lProcess3"/>
    <dgm:cxn modelId="{2A97F40E-2855-4412-8206-BB2BFE4D867B}" type="presParOf" srcId="{D3320DE6-F966-4C21-80E8-8DC034BE3FCF}" destId="{283AF0D3-E20F-46C6-82EB-700190FDF2B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Жилищно-коммунальное хозяйство (90,0%)</a:t>
          </a:r>
          <a:endParaRPr lang="ru-RU" b="1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/>
      <dgm:t>
        <a:bodyPr/>
        <a:lstStyle/>
        <a:p>
          <a:endParaRPr lang="ru-RU" b="1" dirty="0"/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="1" dirty="0">
            <a:solidFill>
              <a:schemeClr val="tx1"/>
            </a:solidFill>
          </a:endParaRPr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D8509758-83DB-4C3E-8583-8DEC1689F014}">
      <dgm:prSet phldrT="[Текст]"/>
      <dgm:spPr>
        <a:solidFill>
          <a:srgbClr val="9FFF81"/>
        </a:solidFill>
      </dgm:spPr>
      <dgm:t>
        <a:bodyPr/>
        <a:lstStyle/>
        <a:p>
          <a:r>
            <a:rPr lang="ru-RU" b="1" dirty="0">
              <a:solidFill>
                <a:srgbClr val="492207"/>
              </a:solidFill>
            </a:rPr>
            <a:t>Исполнено</a:t>
          </a:r>
        </a:p>
      </dgm:t>
    </dgm:pt>
    <dgm:pt modelId="{40813E8C-44F6-4698-88A9-49C0E7895961}" type="sibTrans" cxnId="{1054E234-779B-4342-9437-2AE60E2AEB28}">
      <dgm:prSet/>
      <dgm:spPr/>
      <dgm:t>
        <a:bodyPr/>
        <a:lstStyle/>
        <a:p>
          <a:endParaRPr lang="ru-RU"/>
        </a:p>
      </dgm:t>
    </dgm:pt>
    <dgm:pt modelId="{CCF78ECB-E891-4E79-B16B-AC4FAC14AC6B}" type="parTrans" cxnId="{1054E234-779B-4342-9437-2AE60E2AEB2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323 612,8</a:t>
          </a:r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rgbClr val="9FFF81"/>
        </a:solidFill>
      </dgm:spPr>
      <dgm:t>
        <a:bodyPr/>
        <a:lstStyle/>
        <a:p>
          <a:r>
            <a:rPr lang="ru-RU" sz="1800" b="1" dirty="0">
              <a:solidFill>
                <a:schemeClr val="accent2">
                  <a:lumMod val="50000"/>
                </a:schemeClr>
              </a:solidFill>
            </a:rPr>
            <a:t>291 336,6</a:t>
          </a:r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CEE2A4-B67D-4F15-BA5C-9B0DD5C10763}" type="pres">
      <dgm:prSet presAssocID="{A8A3D657-9B10-4707-AB2E-6B93683A15FF}" presName="tile2" presStyleLbl="node1" presStyleIdx="1" presStyleCnt="4" custLinFactNeighborX="7644" custLinFactNeighborY="-7640"/>
      <dgm:spPr/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4F6DE1-5F63-4B7A-BE14-3649FA327D1F}" type="pres">
      <dgm:prSet presAssocID="{A8A3D657-9B10-4707-AB2E-6B93683A15FF}" presName="tile3" presStyleLbl="node1" presStyleIdx="2" presStyleCnt="4"/>
      <dgm:spPr/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431174-138C-45D3-965C-467047916CB0}" type="pres">
      <dgm:prSet presAssocID="{A8A3D657-9B10-4707-AB2E-6B93683A15FF}" presName="tile4" presStyleLbl="node1" presStyleIdx="3" presStyleCnt="4"/>
      <dgm:spPr/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</dgm:pt>
  </dgm:ptLst>
  <dgm:cxnLst>
    <dgm:cxn modelId="{D311E201-A42F-41AA-8902-90EED2DFE9A0}" type="presOf" srcId="{D8509758-83DB-4C3E-8583-8DEC1689F014}" destId="{97CEE2A4-B67D-4F15-BA5C-9B0DD5C10763}" srcOrd="0" destOrd="0" presId="urn:microsoft.com/office/officeart/2005/8/layout/matrix1"/>
    <dgm:cxn modelId="{4EA9F421-F6F4-4DAF-B059-6A65BD2DAA74}" type="presOf" srcId="{2ACD6EA7-73C1-4936-A577-E17C1041A35C}" destId="{3F11D9CE-BDDD-4EFB-83D1-A9B6F970866B}" srcOrd="1" destOrd="0" presId="urn:microsoft.com/office/officeart/2005/8/layout/matrix1"/>
    <dgm:cxn modelId="{274F5C33-5B31-4E2D-81D7-CFCC5C31AACC}" srcId="{223D976F-F646-423D-B414-166B93246AB8}" destId="{F99A2287-B727-48DC-9DE5-ED7DF9585FD1}" srcOrd="3" destOrd="0" parTransId="{AF06DFC4-9902-454C-89CF-ACEC483C9BF0}" sibTransId="{C96463BB-EE01-4083-8643-4BF25C770176}"/>
    <dgm:cxn modelId="{1054E234-779B-4342-9437-2AE60E2AEB28}" srcId="{223D976F-F646-423D-B414-166B93246AB8}" destId="{D8509758-83DB-4C3E-8583-8DEC1689F014}" srcOrd="1" destOrd="0" parTransId="{CCF78ECB-E891-4E79-B16B-AC4FAC14AC6B}" sibTransId="{40813E8C-44F6-4698-88A9-49C0E7895961}"/>
    <dgm:cxn modelId="{09A5BC5B-E54C-4554-ABB3-14753FC8B3DC}" type="presOf" srcId="{2ACD6EA7-73C1-4936-A577-E17C1041A35C}" destId="{EAF6B131-35BE-4BC3-9C12-CFACE5EA6077}" srcOrd="0" destOrd="0" presId="urn:microsoft.com/office/officeart/2005/8/layout/matrix1"/>
    <dgm:cxn modelId="{DB395F65-E075-4C0D-87A2-7EBF974741A6}" type="presOf" srcId="{F99A2287-B727-48DC-9DE5-ED7DF9585FD1}" destId="{1F431174-138C-45D3-965C-467047916CB0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1E73167D-D26E-4418-9C56-97FFB07EA6FE}" srcId="{223D976F-F646-423D-B414-166B93246AB8}" destId="{4F62A7F1-77D3-480D-A4A4-6AF821D2FBAC}" srcOrd="2" destOrd="0" parTransId="{488F9A42-8798-4348-A04E-C957D89878E5}" sibTransId="{1F2B800B-2C22-47B8-9D04-4189A4BC70CF}"/>
    <dgm:cxn modelId="{5EDC5F92-85F1-45B0-A6E5-7DC08F684C29}" type="presOf" srcId="{4F62A7F1-77D3-480D-A4A4-6AF821D2FBAC}" destId="{34F22DB4-C49E-4890-9EC9-D1B290CDDE74}" srcOrd="1" destOrd="0" presId="urn:microsoft.com/office/officeart/2005/8/layout/matrix1"/>
    <dgm:cxn modelId="{3D1FC19C-E218-4D64-BB5B-38F742468BB8}" type="presOf" srcId="{223D976F-F646-423D-B414-166B93246AB8}" destId="{AF822AB8-FE6F-4CAD-96D2-28277B105333}" srcOrd="0" destOrd="0" presId="urn:microsoft.com/office/officeart/2005/8/layout/matrix1"/>
    <dgm:cxn modelId="{3B85F1AC-80E2-4C54-8442-C7E7F88DC6DB}" type="presOf" srcId="{A8A3D657-9B10-4707-AB2E-6B93683A15FF}" destId="{CD9E5B3A-9B25-4640-A674-3B3B62FB8162}" srcOrd="0" destOrd="0" presId="urn:microsoft.com/office/officeart/2005/8/layout/matrix1"/>
    <dgm:cxn modelId="{A1CA83D1-36F7-4F69-86DD-7E94BB235094}" type="presOf" srcId="{D8509758-83DB-4C3E-8583-8DEC1689F014}" destId="{00685865-1611-4FF2-8056-DDBD6096633C}" srcOrd="1" destOrd="0" presId="urn:microsoft.com/office/officeart/2005/8/layout/matrix1"/>
    <dgm:cxn modelId="{841BB1D9-1689-4153-8480-139208491CB7}" srcId="{223D976F-F646-423D-B414-166B93246AB8}" destId="{D4CFC1D1-8888-44F9-87DD-3C3A3FA48B97}" srcOrd="4" destOrd="0" parTransId="{AD8CF411-91B5-46F2-B757-68156C1CD2F1}" sibTransId="{D1CC585E-E71B-4302-9DE7-7B4B717D28AF}"/>
    <dgm:cxn modelId="{9ED5BEDB-AC48-4216-9450-A12E4CF6C69C}" type="presOf" srcId="{F99A2287-B727-48DC-9DE5-ED7DF9585FD1}" destId="{4DDCDBC5-E290-40B6-9972-D9F8971EF28B}" srcOrd="1" destOrd="0" presId="urn:microsoft.com/office/officeart/2005/8/layout/matrix1"/>
    <dgm:cxn modelId="{B6B29AF7-BE54-44D5-B9C5-C397D67E3283}" type="presOf" srcId="{4F62A7F1-77D3-480D-A4A4-6AF821D2FBAC}" destId="{334F6DE1-5F63-4B7A-BE14-3649FA327D1F}" srcOrd="0" destOrd="0" presId="urn:microsoft.com/office/officeart/2005/8/layout/matrix1"/>
    <dgm:cxn modelId="{37B7695E-9F32-4FB4-96EA-75E794274265}" type="presParOf" srcId="{CD9E5B3A-9B25-4640-A674-3B3B62FB8162}" destId="{BD582F25-CD9E-4C65-A7B9-86BBCB368D10}" srcOrd="0" destOrd="0" presId="urn:microsoft.com/office/officeart/2005/8/layout/matrix1"/>
    <dgm:cxn modelId="{35D585B9-D86D-4E65-BF45-48FF90235030}" type="presParOf" srcId="{BD582F25-CD9E-4C65-A7B9-86BBCB368D10}" destId="{EAF6B131-35BE-4BC3-9C12-CFACE5EA6077}" srcOrd="0" destOrd="0" presId="urn:microsoft.com/office/officeart/2005/8/layout/matrix1"/>
    <dgm:cxn modelId="{5CA48AC8-FFD6-46C8-A478-E54846667C8A}" type="presParOf" srcId="{BD582F25-CD9E-4C65-A7B9-86BBCB368D10}" destId="{3F11D9CE-BDDD-4EFB-83D1-A9B6F970866B}" srcOrd="1" destOrd="0" presId="urn:microsoft.com/office/officeart/2005/8/layout/matrix1"/>
    <dgm:cxn modelId="{2E7E8B72-B474-439F-92D0-6D36A02D5D94}" type="presParOf" srcId="{BD582F25-CD9E-4C65-A7B9-86BBCB368D10}" destId="{97CEE2A4-B67D-4F15-BA5C-9B0DD5C10763}" srcOrd="2" destOrd="0" presId="urn:microsoft.com/office/officeart/2005/8/layout/matrix1"/>
    <dgm:cxn modelId="{085FCB46-79EC-405A-A8CA-DFD28A1A8281}" type="presParOf" srcId="{BD582F25-CD9E-4C65-A7B9-86BBCB368D10}" destId="{00685865-1611-4FF2-8056-DDBD6096633C}" srcOrd="3" destOrd="0" presId="urn:microsoft.com/office/officeart/2005/8/layout/matrix1"/>
    <dgm:cxn modelId="{C770AE20-BEF4-41AA-BB47-5154433B90C0}" type="presParOf" srcId="{BD582F25-CD9E-4C65-A7B9-86BBCB368D10}" destId="{334F6DE1-5F63-4B7A-BE14-3649FA327D1F}" srcOrd="4" destOrd="0" presId="urn:microsoft.com/office/officeart/2005/8/layout/matrix1"/>
    <dgm:cxn modelId="{91CCE816-0B45-4697-9A62-9C34437EB150}" type="presParOf" srcId="{BD582F25-CD9E-4C65-A7B9-86BBCB368D10}" destId="{34F22DB4-C49E-4890-9EC9-D1B290CDDE74}" srcOrd="5" destOrd="0" presId="urn:microsoft.com/office/officeart/2005/8/layout/matrix1"/>
    <dgm:cxn modelId="{414DD41D-F3F5-4836-80F0-44A0CEE05607}" type="presParOf" srcId="{BD582F25-CD9E-4C65-A7B9-86BBCB368D10}" destId="{1F431174-138C-45D3-965C-467047916CB0}" srcOrd="6" destOrd="0" presId="urn:microsoft.com/office/officeart/2005/8/layout/matrix1"/>
    <dgm:cxn modelId="{39D12A89-327E-4309-9C43-4FB19FA56D5A}" type="presParOf" srcId="{BD582F25-CD9E-4C65-A7B9-86BBCB368D10}" destId="{4DDCDBC5-E290-40B6-9972-D9F8971EF28B}" srcOrd="7" destOrd="0" presId="urn:microsoft.com/office/officeart/2005/8/layout/matrix1"/>
    <dgm:cxn modelId="{9A356546-FD29-4ED2-BF4C-4BDB5674E7F8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Национальная экономика (95,2%)</a:t>
          </a:r>
          <a:endParaRPr lang="ru-RU" b="1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="1" dirty="0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9FFF81"/>
        </a:solidFill>
      </dgm:spPr>
      <dgm:t>
        <a:bodyPr/>
        <a:lstStyle/>
        <a:p>
          <a:r>
            <a:rPr lang="ru-RU" sz="1800" b="1" dirty="0">
              <a:solidFill>
                <a:schemeClr val="accent2">
                  <a:lumMod val="50000"/>
                </a:schemeClr>
              </a:solidFill>
            </a:rPr>
            <a:t>Исполнено</a:t>
          </a: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99 526,5</a:t>
          </a: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>
        <a:solidFill>
          <a:srgbClr val="9FFF81"/>
        </a:solidFill>
      </dgm:spPr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</a:rPr>
            <a:t>94 758,9</a:t>
          </a:r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CEE2A4-B67D-4F15-BA5C-9B0DD5C10763}" type="pres">
      <dgm:prSet presAssocID="{A8A3D657-9B10-4707-AB2E-6B93683A15FF}" presName="tile2" presStyleLbl="node1" presStyleIdx="1" presStyleCnt="4" custLinFactNeighborX="7644" custLinFactNeighborY="-7640"/>
      <dgm:spPr/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4F6DE1-5F63-4B7A-BE14-3649FA327D1F}" type="pres">
      <dgm:prSet presAssocID="{A8A3D657-9B10-4707-AB2E-6B93683A15FF}" presName="tile3" presStyleLbl="node1" presStyleIdx="2" presStyleCnt="4" custScaleX="103296" custLinFactNeighborX="1901" custLinFactNeighborY="-1009"/>
      <dgm:spPr/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431174-138C-45D3-965C-467047916CB0}" type="pres">
      <dgm:prSet presAssocID="{A8A3D657-9B10-4707-AB2E-6B93683A15FF}" presName="tile4" presStyleLbl="node1" presStyleIdx="3" presStyleCnt="4"/>
      <dgm:spPr/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</dgm:pt>
  </dgm:ptLst>
  <dgm:cxnLst>
    <dgm:cxn modelId="{274F5C33-5B31-4E2D-81D7-CFCC5C31AACC}" srcId="{223D976F-F646-423D-B414-166B93246AB8}" destId="{F99A2287-B727-48DC-9DE5-ED7DF9585FD1}" srcOrd="2" destOrd="0" parTransId="{AF06DFC4-9902-454C-89CF-ACEC483C9BF0}" sibTransId="{C96463BB-EE01-4083-8643-4BF25C770176}"/>
    <dgm:cxn modelId="{F5F70838-3365-4FA0-9A4B-DD8532A514B5}" type="presOf" srcId="{223D976F-F646-423D-B414-166B93246AB8}" destId="{AF822AB8-FE6F-4CAD-96D2-28277B105333}" srcOrd="0" destOrd="0" presId="urn:microsoft.com/office/officeart/2005/8/layout/matrix1"/>
    <dgm:cxn modelId="{9BDEC73A-3E6E-40E3-BE91-3164E67160AB}" type="presOf" srcId="{2ACD6EA7-73C1-4936-A577-E17C1041A35C}" destId="{EAF6B131-35BE-4BC3-9C12-CFACE5EA6077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C86E726E-A6E1-401A-AA6E-D0673D885147}" type="presOf" srcId="{F99A2287-B727-48DC-9DE5-ED7DF9585FD1}" destId="{34F22DB4-C49E-4890-9EC9-D1B290CDDE74}" srcOrd="1" destOrd="0" presId="urn:microsoft.com/office/officeart/2005/8/layout/matrix1"/>
    <dgm:cxn modelId="{4FF3A470-B553-42CE-91E7-5B0A3F8DCB13}" type="presOf" srcId="{2ACD6EA7-73C1-4936-A577-E17C1041A35C}" destId="{3F11D9CE-BDDD-4EFB-83D1-A9B6F970866B}" srcOrd="1" destOrd="0" presId="urn:microsoft.com/office/officeart/2005/8/layout/matrix1"/>
    <dgm:cxn modelId="{1E73167D-D26E-4418-9C56-97FFB07EA6FE}" srcId="{223D976F-F646-423D-B414-166B93246AB8}" destId="{4F62A7F1-77D3-480D-A4A4-6AF821D2FBAC}" srcOrd="1" destOrd="0" parTransId="{488F9A42-8798-4348-A04E-C957D89878E5}" sibTransId="{1F2B800B-2C22-47B8-9D04-4189A4BC70CF}"/>
    <dgm:cxn modelId="{4B65208F-AA7E-4E25-848E-0BF71A303D40}" type="presOf" srcId="{4F62A7F1-77D3-480D-A4A4-6AF821D2FBAC}" destId="{00685865-1611-4FF2-8056-DDBD6096633C}" srcOrd="1" destOrd="0" presId="urn:microsoft.com/office/officeart/2005/8/layout/matrix1"/>
    <dgm:cxn modelId="{841BB1D9-1689-4153-8480-139208491CB7}" srcId="{223D976F-F646-423D-B414-166B93246AB8}" destId="{D4CFC1D1-8888-44F9-87DD-3C3A3FA48B97}" srcOrd="3" destOrd="0" parTransId="{AD8CF411-91B5-46F2-B757-68156C1CD2F1}" sibTransId="{D1CC585E-E71B-4302-9DE7-7B4B717D28AF}"/>
    <dgm:cxn modelId="{1C3D0AE1-C0B1-433D-87DF-375AEBEEE438}" type="presOf" srcId="{4F62A7F1-77D3-480D-A4A4-6AF821D2FBAC}" destId="{97CEE2A4-B67D-4F15-BA5C-9B0DD5C10763}" srcOrd="0" destOrd="0" presId="urn:microsoft.com/office/officeart/2005/8/layout/matrix1"/>
    <dgm:cxn modelId="{803B3CE7-4777-4394-801D-ADEFDDB25014}" type="presOf" srcId="{A8A3D657-9B10-4707-AB2E-6B93683A15FF}" destId="{CD9E5B3A-9B25-4640-A674-3B3B62FB8162}" srcOrd="0" destOrd="0" presId="urn:microsoft.com/office/officeart/2005/8/layout/matrix1"/>
    <dgm:cxn modelId="{1D7C62F0-E18E-46CC-8818-046EFF381D4E}" type="presOf" srcId="{F99A2287-B727-48DC-9DE5-ED7DF9585FD1}" destId="{334F6DE1-5F63-4B7A-BE14-3649FA327D1F}" srcOrd="0" destOrd="0" presId="urn:microsoft.com/office/officeart/2005/8/layout/matrix1"/>
    <dgm:cxn modelId="{FEF600F7-10C8-4C75-BD3D-03B6C534BB1F}" type="presOf" srcId="{D4CFC1D1-8888-44F9-87DD-3C3A3FA48B97}" destId="{1F431174-138C-45D3-965C-467047916CB0}" srcOrd="0" destOrd="0" presId="urn:microsoft.com/office/officeart/2005/8/layout/matrix1"/>
    <dgm:cxn modelId="{DBB83EFB-6F67-4DBD-ABF8-0CD9B8F0C2AC}" type="presOf" srcId="{D4CFC1D1-8888-44F9-87DD-3C3A3FA48B97}" destId="{4DDCDBC5-E290-40B6-9972-D9F8971EF28B}" srcOrd="1" destOrd="0" presId="urn:microsoft.com/office/officeart/2005/8/layout/matrix1"/>
    <dgm:cxn modelId="{400385ED-F363-437B-872E-0BE00DCF6224}" type="presParOf" srcId="{CD9E5B3A-9B25-4640-A674-3B3B62FB8162}" destId="{BD582F25-CD9E-4C65-A7B9-86BBCB368D10}" srcOrd="0" destOrd="0" presId="urn:microsoft.com/office/officeart/2005/8/layout/matrix1"/>
    <dgm:cxn modelId="{995A0E24-913D-41CE-A9BA-962811A9A785}" type="presParOf" srcId="{BD582F25-CD9E-4C65-A7B9-86BBCB368D10}" destId="{EAF6B131-35BE-4BC3-9C12-CFACE5EA6077}" srcOrd="0" destOrd="0" presId="urn:microsoft.com/office/officeart/2005/8/layout/matrix1"/>
    <dgm:cxn modelId="{7158E205-F11C-4601-A93C-A232E5B881C2}" type="presParOf" srcId="{BD582F25-CD9E-4C65-A7B9-86BBCB368D10}" destId="{3F11D9CE-BDDD-4EFB-83D1-A9B6F970866B}" srcOrd="1" destOrd="0" presId="urn:microsoft.com/office/officeart/2005/8/layout/matrix1"/>
    <dgm:cxn modelId="{A4E31A40-08AA-44A0-A345-FD9564F97F89}" type="presParOf" srcId="{BD582F25-CD9E-4C65-A7B9-86BBCB368D10}" destId="{97CEE2A4-B67D-4F15-BA5C-9B0DD5C10763}" srcOrd="2" destOrd="0" presId="urn:microsoft.com/office/officeart/2005/8/layout/matrix1"/>
    <dgm:cxn modelId="{9A985A03-8EBD-4806-8D48-E0849245651D}" type="presParOf" srcId="{BD582F25-CD9E-4C65-A7B9-86BBCB368D10}" destId="{00685865-1611-4FF2-8056-DDBD6096633C}" srcOrd="3" destOrd="0" presId="urn:microsoft.com/office/officeart/2005/8/layout/matrix1"/>
    <dgm:cxn modelId="{386AB424-BB8B-448E-B313-52A5AB655012}" type="presParOf" srcId="{BD582F25-CD9E-4C65-A7B9-86BBCB368D10}" destId="{334F6DE1-5F63-4B7A-BE14-3649FA327D1F}" srcOrd="4" destOrd="0" presId="urn:microsoft.com/office/officeart/2005/8/layout/matrix1"/>
    <dgm:cxn modelId="{2DD0466C-D7B8-47E3-A18E-D23F4D657D06}" type="presParOf" srcId="{BD582F25-CD9E-4C65-A7B9-86BBCB368D10}" destId="{34F22DB4-C49E-4890-9EC9-D1B290CDDE74}" srcOrd="5" destOrd="0" presId="urn:microsoft.com/office/officeart/2005/8/layout/matrix1"/>
    <dgm:cxn modelId="{99703FC9-5A03-49CF-9769-132039B62381}" type="presParOf" srcId="{BD582F25-CD9E-4C65-A7B9-86BBCB368D10}" destId="{1F431174-138C-45D3-965C-467047916CB0}" srcOrd="6" destOrd="0" presId="urn:microsoft.com/office/officeart/2005/8/layout/matrix1"/>
    <dgm:cxn modelId="{1323CA2F-AB7C-4FBF-B962-87297ECBBE12}" type="presParOf" srcId="{BD582F25-CD9E-4C65-A7B9-86BBCB368D10}" destId="{4DDCDBC5-E290-40B6-9972-D9F8971EF28B}" srcOrd="7" destOrd="0" presId="urn:microsoft.com/office/officeart/2005/8/layout/matrix1"/>
    <dgm:cxn modelId="{AACD3039-2076-4720-98D5-8457CC38292E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Другие расходы (96,5%)</a:t>
          </a:r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dirty="0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9FFF81"/>
        </a:solidFill>
      </dgm:spPr>
      <dgm:t>
        <a:bodyPr/>
        <a:lstStyle/>
        <a:p>
          <a:r>
            <a:rPr lang="ru-RU" sz="1800" b="1" dirty="0">
              <a:solidFill>
                <a:schemeClr val="accent2">
                  <a:lumMod val="50000"/>
                </a:schemeClr>
              </a:solidFill>
            </a:rPr>
            <a:t>Исполнено</a:t>
          </a: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8 888,8</a:t>
          </a: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>
        <a:solidFill>
          <a:srgbClr val="9FFF81"/>
        </a:solidFill>
      </dgm:spPr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</a:rPr>
            <a:t>8 573,8</a:t>
          </a:r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CEE2A4-B67D-4F15-BA5C-9B0DD5C10763}" type="pres">
      <dgm:prSet presAssocID="{A8A3D657-9B10-4707-AB2E-6B93683A15FF}" presName="tile2" presStyleLbl="node1" presStyleIdx="1" presStyleCnt="4" custLinFactX="34300" custLinFactNeighborX="100000" custLinFactNeighborY="-34711"/>
      <dgm:spPr/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4F6DE1-5F63-4B7A-BE14-3649FA327D1F}" type="pres">
      <dgm:prSet presAssocID="{A8A3D657-9B10-4707-AB2E-6B93683A15FF}" presName="tile3" presStyleLbl="node1" presStyleIdx="2" presStyleCnt="4"/>
      <dgm:spPr/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431174-138C-45D3-965C-467047916CB0}" type="pres">
      <dgm:prSet presAssocID="{A8A3D657-9B10-4707-AB2E-6B93683A15FF}" presName="tile4" presStyleLbl="node1" presStyleIdx="3" presStyleCnt="4"/>
      <dgm:spPr/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</dgm:pt>
  </dgm:ptLst>
  <dgm:cxnLst>
    <dgm:cxn modelId="{3F94AF01-E25B-4456-88B7-C975919D4ADF}" type="presOf" srcId="{A8A3D657-9B10-4707-AB2E-6B93683A15FF}" destId="{CD9E5B3A-9B25-4640-A674-3B3B62FB8162}" srcOrd="0" destOrd="0" presId="urn:microsoft.com/office/officeart/2005/8/layout/matrix1"/>
    <dgm:cxn modelId="{274F5C33-5B31-4E2D-81D7-CFCC5C31AACC}" srcId="{223D976F-F646-423D-B414-166B93246AB8}" destId="{F99A2287-B727-48DC-9DE5-ED7DF9585FD1}" srcOrd="2" destOrd="0" parTransId="{AF06DFC4-9902-454C-89CF-ACEC483C9BF0}" sibTransId="{C96463BB-EE01-4083-8643-4BF25C770176}"/>
    <dgm:cxn modelId="{B3A2803B-5B52-4BDD-900F-85936EA419BC}" type="presOf" srcId="{F99A2287-B727-48DC-9DE5-ED7DF9585FD1}" destId="{334F6DE1-5F63-4B7A-BE14-3649FA327D1F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E7522753-0ECB-47B6-BAB0-BEB9215A0D4E}" type="presOf" srcId="{223D976F-F646-423D-B414-166B93246AB8}" destId="{AF822AB8-FE6F-4CAD-96D2-28277B105333}" srcOrd="0" destOrd="0" presId="urn:microsoft.com/office/officeart/2005/8/layout/matrix1"/>
    <dgm:cxn modelId="{8AB0DC54-DA31-405B-8366-86C3ACACEBFF}" type="presOf" srcId="{2ACD6EA7-73C1-4936-A577-E17C1041A35C}" destId="{3F11D9CE-BDDD-4EFB-83D1-A9B6F970866B}" srcOrd="1" destOrd="0" presId="urn:microsoft.com/office/officeart/2005/8/layout/matrix1"/>
    <dgm:cxn modelId="{6B392A76-40AE-4101-B905-8FF40AF930DF}" type="presOf" srcId="{4F62A7F1-77D3-480D-A4A4-6AF821D2FBAC}" destId="{00685865-1611-4FF2-8056-DDBD6096633C}" srcOrd="1" destOrd="0" presId="urn:microsoft.com/office/officeart/2005/8/layout/matrix1"/>
    <dgm:cxn modelId="{C0DA537C-9776-4398-9E51-A5FF0C05B4A8}" type="presOf" srcId="{D4CFC1D1-8888-44F9-87DD-3C3A3FA48B97}" destId="{4DDCDBC5-E290-40B6-9972-D9F8971EF28B}" srcOrd="1" destOrd="0" presId="urn:microsoft.com/office/officeart/2005/8/layout/matrix1"/>
    <dgm:cxn modelId="{1E73167D-D26E-4418-9C56-97FFB07EA6FE}" srcId="{223D976F-F646-423D-B414-166B93246AB8}" destId="{4F62A7F1-77D3-480D-A4A4-6AF821D2FBAC}" srcOrd="1" destOrd="0" parTransId="{488F9A42-8798-4348-A04E-C957D89878E5}" sibTransId="{1F2B800B-2C22-47B8-9D04-4189A4BC70CF}"/>
    <dgm:cxn modelId="{9D711AAD-E404-43C3-A139-EDB44D0151D5}" type="presOf" srcId="{4F62A7F1-77D3-480D-A4A4-6AF821D2FBAC}" destId="{97CEE2A4-B67D-4F15-BA5C-9B0DD5C10763}" srcOrd="0" destOrd="0" presId="urn:microsoft.com/office/officeart/2005/8/layout/matrix1"/>
    <dgm:cxn modelId="{3B5235BB-47C4-4E33-B80D-B6695A407A69}" type="presOf" srcId="{2ACD6EA7-73C1-4936-A577-E17C1041A35C}" destId="{EAF6B131-35BE-4BC3-9C12-CFACE5EA6077}" srcOrd="0" destOrd="0" presId="urn:microsoft.com/office/officeart/2005/8/layout/matrix1"/>
    <dgm:cxn modelId="{841BB1D9-1689-4153-8480-139208491CB7}" srcId="{223D976F-F646-423D-B414-166B93246AB8}" destId="{D4CFC1D1-8888-44F9-87DD-3C3A3FA48B97}" srcOrd="3" destOrd="0" parTransId="{AD8CF411-91B5-46F2-B757-68156C1CD2F1}" sibTransId="{D1CC585E-E71B-4302-9DE7-7B4B717D28AF}"/>
    <dgm:cxn modelId="{5957CCEB-ECC1-426B-B495-E63E1230E3BB}" type="presOf" srcId="{F99A2287-B727-48DC-9DE5-ED7DF9585FD1}" destId="{34F22DB4-C49E-4890-9EC9-D1B290CDDE74}" srcOrd="1" destOrd="0" presId="urn:microsoft.com/office/officeart/2005/8/layout/matrix1"/>
    <dgm:cxn modelId="{18AC99ED-9FD6-4B82-80C4-21450D60D8E1}" type="presOf" srcId="{D4CFC1D1-8888-44F9-87DD-3C3A3FA48B97}" destId="{1F431174-138C-45D3-965C-467047916CB0}" srcOrd="0" destOrd="0" presId="urn:microsoft.com/office/officeart/2005/8/layout/matrix1"/>
    <dgm:cxn modelId="{8815EA0F-AA87-4736-9306-189D7A5049F1}" type="presParOf" srcId="{CD9E5B3A-9B25-4640-A674-3B3B62FB8162}" destId="{BD582F25-CD9E-4C65-A7B9-86BBCB368D10}" srcOrd="0" destOrd="0" presId="urn:microsoft.com/office/officeart/2005/8/layout/matrix1"/>
    <dgm:cxn modelId="{844EB3B0-6C64-4002-B55C-0B4ED591BBA9}" type="presParOf" srcId="{BD582F25-CD9E-4C65-A7B9-86BBCB368D10}" destId="{EAF6B131-35BE-4BC3-9C12-CFACE5EA6077}" srcOrd="0" destOrd="0" presId="urn:microsoft.com/office/officeart/2005/8/layout/matrix1"/>
    <dgm:cxn modelId="{1C98E62F-ADB4-4285-9496-9BCE51B737F2}" type="presParOf" srcId="{BD582F25-CD9E-4C65-A7B9-86BBCB368D10}" destId="{3F11D9CE-BDDD-4EFB-83D1-A9B6F970866B}" srcOrd="1" destOrd="0" presId="urn:microsoft.com/office/officeart/2005/8/layout/matrix1"/>
    <dgm:cxn modelId="{53603A27-98AC-4FC4-ACB5-FA1F2FBE7C89}" type="presParOf" srcId="{BD582F25-CD9E-4C65-A7B9-86BBCB368D10}" destId="{97CEE2A4-B67D-4F15-BA5C-9B0DD5C10763}" srcOrd="2" destOrd="0" presId="urn:microsoft.com/office/officeart/2005/8/layout/matrix1"/>
    <dgm:cxn modelId="{0EC6CEF7-3D7D-4643-8516-6DD49A69947F}" type="presParOf" srcId="{BD582F25-CD9E-4C65-A7B9-86BBCB368D10}" destId="{00685865-1611-4FF2-8056-DDBD6096633C}" srcOrd="3" destOrd="0" presId="urn:microsoft.com/office/officeart/2005/8/layout/matrix1"/>
    <dgm:cxn modelId="{24E9B744-0AB5-4ACC-811D-8F470E4CB7E5}" type="presParOf" srcId="{BD582F25-CD9E-4C65-A7B9-86BBCB368D10}" destId="{334F6DE1-5F63-4B7A-BE14-3649FA327D1F}" srcOrd="4" destOrd="0" presId="urn:microsoft.com/office/officeart/2005/8/layout/matrix1"/>
    <dgm:cxn modelId="{791AF86C-F251-4503-8EDF-98012FAE6EA3}" type="presParOf" srcId="{BD582F25-CD9E-4C65-A7B9-86BBCB368D10}" destId="{34F22DB4-C49E-4890-9EC9-D1B290CDDE74}" srcOrd="5" destOrd="0" presId="urn:microsoft.com/office/officeart/2005/8/layout/matrix1"/>
    <dgm:cxn modelId="{7B79E153-03E5-4136-9440-76B6FFAD7E28}" type="presParOf" srcId="{BD582F25-CD9E-4C65-A7B9-86BBCB368D10}" destId="{1F431174-138C-45D3-965C-467047916CB0}" srcOrd="6" destOrd="0" presId="urn:microsoft.com/office/officeart/2005/8/layout/matrix1"/>
    <dgm:cxn modelId="{EC8D7ED6-BA1B-4493-9C2E-0C08014D465B}" type="presParOf" srcId="{BD582F25-CD9E-4C65-A7B9-86BBCB368D10}" destId="{4DDCDBC5-E290-40B6-9972-D9F8971EF28B}" srcOrd="7" destOrd="0" presId="urn:microsoft.com/office/officeart/2005/8/layout/matrix1"/>
    <dgm:cxn modelId="{70EAB3F9-D5FE-4D42-9C07-4F7E411CF028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Культура, кинематография (97,6%)</a:t>
          </a:r>
          <a:endParaRPr lang="ru-RU" b="1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="1" dirty="0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9FFF81"/>
        </a:solidFill>
      </dgm:spPr>
      <dgm:t>
        <a:bodyPr/>
        <a:lstStyle/>
        <a:p>
          <a:r>
            <a:rPr lang="ru-RU" sz="1800" b="1" dirty="0">
              <a:solidFill>
                <a:schemeClr val="accent2">
                  <a:lumMod val="50000"/>
                </a:schemeClr>
              </a:solidFill>
            </a:rPr>
            <a:t>Исполнено</a:t>
          </a: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14 630,4</a:t>
          </a: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>
        <a:solidFill>
          <a:srgbClr val="9FFF81"/>
        </a:solidFill>
      </dgm:spPr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</a:rPr>
            <a:t>14 277,5</a:t>
          </a:r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CEE2A4-B67D-4F15-BA5C-9B0DD5C10763}" type="pres">
      <dgm:prSet presAssocID="{A8A3D657-9B10-4707-AB2E-6B93683A15FF}" presName="tile2" presStyleLbl="node1" presStyleIdx="1" presStyleCnt="4" custLinFactNeighborX="7644" custLinFactNeighborY="-7640"/>
      <dgm:spPr/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4F6DE1-5F63-4B7A-BE14-3649FA327D1F}" type="pres">
      <dgm:prSet presAssocID="{A8A3D657-9B10-4707-AB2E-6B93683A15FF}" presName="tile3" presStyleLbl="node1" presStyleIdx="2" presStyleCnt="4"/>
      <dgm:spPr/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431174-138C-45D3-965C-467047916CB0}" type="pres">
      <dgm:prSet presAssocID="{A8A3D657-9B10-4707-AB2E-6B93683A15FF}" presName="tile4" presStyleLbl="node1" presStyleIdx="3" presStyleCnt="4" custLinFactNeighborY="3543"/>
      <dgm:spPr/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</dgm:pt>
  </dgm:ptLst>
  <dgm:cxnLst>
    <dgm:cxn modelId="{F713150C-64FA-4F5F-95BA-E18028202D71}" type="presOf" srcId="{2ACD6EA7-73C1-4936-A577-E17C1041A35C}" destId="{EAF6B131-35BE-4BC3-9C12-CFACE5EA6077}" srcOrd="0" destOrd="0" presId="urn:microsoft.com/office/officeart/2005/8/layout/matrix1"/>
    <dgm:cxn modelId="{ABA2D918-43D8-4E6F-9D7C-9ECE120344AD}" type="presOf" srcId="{2ACD6EA7-73C1-4936-A577-E17C1041A35C}" destId="{3F11D9CE-BDDD-4EFB-83D1-A9B6F970866B}" srcOrd="1" destOrd="0" presId="urn:microsoft.com/office/officeart/2005/8/layout/matrix1"/>
    <dgm:cxn modelId="{C9031030-731C-4AA7-B0AF-0463317624DE}" type="presOf" srcId="{F99A2287-B727-48DC-9DE5-ED7DF9585FD1}" destId="{334F6DE1-5F63-4B7A-BE14-3649FA327D1F}" srcOrd="0" destOrd="0" presId="urn:microsoft.com/office/officeart/2005/8/layout/matrix1"/>
    <dgm:cxn modelId="{274F5C33-5B31-4E2D-81D7-CFCC5C31AACC}" srcId="{223D976F-F646-423D-B414-166B93246AB8}" destId="{F99A2287-B727-48DC-9DE5-ED7DF9585FD1}" srcOrd="2" destOrd="0" parTransId="{AF06DFC4-9902-454C-89CF-ACEC483C9BF0}" sibTransId="{C96463BB-EE01-4083-8643-4BF25C770176}"/>
    <dgm:cxn modelId="{AB97F736-E139-4FEC-A55A-A772866EFDDF}" type="presOf" srcId="{4F62A7F1-77D3-480D-A4A4-6AF821D2FBAC}" destId="{00685865-1611-4FF2-8056-DDBD6096633C}" srcOrd="1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EF28A668-259C-4C60-ADC0-E36242300BFE}" type="presOf" srcId="{F99A2287-B727-48DC-9DE5-ED7DF9585FD1}" destId="{34F22DB4-C49E-4890-9EC9-D1B290CDDE74}" srcOrd="1" destOrd="0" presId="urn:microsoft.com/office/officeart/2005/8/layout/matrix1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CA5B396D-2C8E-4DEC-9C82-AD1811950AA5}" type="presOf" srcId="{D4CFC1D1-8888-44F9-87DD-3C3A3FA48B97}" destId="{4DDCDBC5-E290-40B6-9972-D9F8971EF28B}" srcOrd="1" destOrd="0" presId="urn:microsoft.com/office/officeart/2005/8/layout/matrix1"/>
    <dgm:cxn modelId="{1E73167D-D26E-4418-9C56-97FFB07EA6FE}" srcId="{223D976F-F646-423D-B414-166B93246AB8}" destId="{4F62A7F1-77D3-480D-A4A4-6AF821D2FBAC}" srcOrd="1" destOrd="0" parTransId="{488F9A42-8798-4348-A04E-C957D89878E5}" sibTransId="{1F2B800B-2C22-47B8-9D04-4189A4BC70CF}"/>
    <dgm:cxn modelId="{76CA7695-8D25-414C-B549-037A6AC2F3D5}" type="presOf" srcId="{D4CFC1D1-8888-44F9-87DD-3C3A3FA48B97}" destId="{1F431174-138C-45D3-965C-467047916CB0}" srcOrd="0" destOrd="0" presId="urn:microsoft.com/office/officeart/2005/8/layout/matrix1"/>
    <dgm:cxn modelId="{A06F37AF-98FA-4227-AF4E-805BB4FD9A2E}" type="presOf" srcId="{4F62A7F1-77D3-480D-A4A4-6AF821D2FBAC}" destId="{97CEE2A4-B67D-4F15-BA5C-9B0DD5C10763}" srcOrd="0" destOrd="0" presId="urn:microsoft.com/office/officeart/2005/8/layout/matrix1"/>
    <dgm:cxn modelId="{F8BE26B6-CB38-487C-8A6E-9E73FD561EC0}" type="presOf" srcId="{A8A3D657-9B10-4707-AB2E-6B93683A15FF}" destId="{CD9E5B3A-9B25-4640-A674-3B3B62FB8162}" srcOrd="0" destOrd="0" presId="urn:microsoft.com/office/officeart/2005/8/layout/matrix1"/>
    <dgm:cxn modelId="{841BB1D9-1689-4153-8480-139208491CB7}" srcId="{223D976F-F646-423D-B414-166B93246AB8}" destId="{D4CFC1D1-8888-44F9-87DD-3C3A3FA48B97}" srcOrd="3" destOrd="0" parTransId="{AD8CF411-91B5-46F2-B757-68156C1CD2F1}" sibTransId="{D1CC585E-E71B-4302-9DE7-7B4B717D28AF}"/>
    <dgm:cxn modelId="{4308C9F8-7CCF-42CC-949C-EF1BDE148115}" type="presOf" srcId="{223D976F-F646-423D-B414-166B93246AB8}" destId="{AF822AB8-FE6F-4CAD-96D2-28277B105333}" srcOrd="0" destOrd="0" presId="urn:microsoft.com/office/officeart/2005/8/layout/matrix1"/>
    <dgm:cxn modelId="{D68326B0-709C-4541-8292-2690B1D93B07}" type="presParOf" srcId="{CD9E5B3A-9B25-4640-A674-3B3B62FB8162}" destId="{BD582F25-CD9E-4C65-A7B9-86BBCB368D10}" srcOrd="0" destOrd="0" presId="urn:microsoft.com/office/officeart/2005/8/layout/matrix1"/>
    <dgm:cxn modelId="{400FC6E5-79DB-4290-A650-E9A9AD0162EA}" type="presParOf" srcId="{BD582F25-CD9E-4C65-A7B9-86BBCB368D10}" destId="{EAF6B131-35BE-4BC3-9C12-CFACE5EA6077}" srcOrd="0" destOrd="0" presId="urn:microsoft.com/office/officeart/2005/8/layout/matrix1"/>
    <dgm:cxn modelId="{5D9E8EC3-F9CA-4ABC-A39E-6E96741BFD5F}" type="presParOf" srcId="{BD582F25-CD9E-4C65-A7B9-86BBCB368D10}" destId="{3F11D9CE-BDDD-4EFB-83D1-A9B6F970866B}" srcOrd="1" destOrd="0" presId="urn:microsoft.com/office/officeart/2005/8/layout/matrix1"/>
    <dgm:cxn modelId="{1AB2B1FA-23F7-481A-A407-C4AAC2146BBB}" type="presParOf" srcId="{BD582F25-CD9E-4C65-A7B9-86BBCB368D10}" destId="{97CEE2A4-B67D-4F15-BA5C-9B0DD5C10763}" srcOrd="2" destOrd="0" presId="urn:microsoft.com/office/officeart/2005/8/layout/matrix1"/>
    <dgm:cxn modelId="{82199EC4-1EA0-4198-8FE8-338B54E6749E}" type="presParOf" srcId="{BD582F25-CD9E-4C65-A7B9-86BBCB368D10}" destId="{00685865-1611-4FF2-8056-DDBD6096633C}" srcOrd="3" destOrd="0" presId="urn:microsoft.com/office/officeart/2005/8/layout/matrix1"/>
    <dgm:cxn modelId="{B1332BFF-6BC5-48B1-92F9-B42843E8F546}" type="presParOf" srcId="{BD582F25-CD9E-4C65-A7B9-86BBCB368D10}" destId="{334F6DE1-5F63-4B7A-BE14-3649FA327D1F}" srcOrd="4" destOrd="0" presId="urn:microsoft.com/office/officeart/2005/8/layout/matrix1"/>
    <dgm:cxn modelId="{7D4799F0-7B94-4572-B3B0-8AA793913330}" type="presParOf" srcId="{BD582F25-CD9E-4C65-A7B9-86BBCB368D10}" destId="{34F22DB4-C49E-4890-9EC9-D1B290CDDE74}" srcOrd="5" destOrd="0" presId="urn:microsoft.com/office/officeart/2005/8/layout/matrix1"/>
    <dgm:cxn modelId="{C17D31AE-AE81-4CED-AD56-489562EF6184}" type="presParOf" srcId="{BD582F25-CD9E-4C65-A7B9-86BBCB368D10}" destId="{1F431174-138C-45D3-965C-467047916CB0}" srcOrd="6" destOrd="0" presId="urn:microsoft.com/office/officeart/2005/8/layout/matrix1"/>
    <dgm:cxn modelId="{3E860FC6-3FCE-4457-8D16-797F336E2D3E}" type="presParOf" srcId="{BD582F25-CD9E-4C65-A7B9-86BBCB368D10}" destId="{4DDCDBC5-E290-40B6-9972-D9F8971EF28B}" srcOrd="7" destOrd="0" presId="urn:microsoft.com/office/officeart/2005/8/layout/matrix1"/>
    <dgm:cxn modelId="{9BA85D7F-40A3-4848-B9E8-8D5D98CF74D8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Общегосударственные вопросы (88,1%)</a:t>
          </a:r>
          <a:endParaRPr lang="ru-RU" b="1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glow" dir="t"/>
        </a:scene3d>
        <a:sp3d/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="1" dirty="0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9FFF81"/>
        </a:solidFill>
      </dgm:spPr>
      <dgm:t>
        <a:bodyPr/>
        <a:lstStyle/>
        <a:p>
          <a:r>
            <a:rPr lang="ru-RU" sz="1800" b="1" dirty="0">
              <a:solidFill>
                <a:schemeClr val="accent2">
                  <a:lumMod val="50000"/>
                </a:schemeClr>
              </a:solidFill>
            </a:rPr>
            <a:t>Исполнено</a:t>
          </a: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10 394,0</a:t>
          </a: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>
        <a:solidFill>
          <a:srgbClr val="9FFF81"/>
        </a:solidFill>
      </dgm:spPr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</a:rPr>
            <a:t>9 159,5</a:t>
          </a:r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CEE2A4-B67D-4F15-BA5C-9B0DD5C10763}" type="pres">
      <dgm:prSet presAssocID="{A8A3D657-9B10-4707-AB2E-6B93683A15FF}" presName="tile2" presStyleLbl="node1" presStyleIdx="1" presStyleCnt="4" custLinFactNeighborX="7644" custLinFactNeighborY="-7640"/>
      <dgm:spPr/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4F6DE1-5F63-4B7A-BE14-3649FA327D1F}" type="pres">
      <dgm:prSet presAssocID="{A8A3D657-9B10-4707-AB2E-6B93683A15FF}" presName="tile3" presStyleLbl="node1" presStyleIdx="2" presStyleCnt="4"/>
      <dgm:spPr/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431174-138C-45D3-965C-467047916CB0}" type="pres">
      <dgm:prSet presAssocID="{A8A3D657-9B10-4707-AB2E-6B93683A15FF}" presName="tile4" presStyleLbl="node1" presStyleIdx="3" presStyleCnt="4"/>
      <dgm:spPr/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</dgm:pt>
  </dgm:ptLst>
  <dgm:cxnLst>
    <dgm:cxn modelId="{1FE27216-226A-405B-80C2-938ABADDF873}" type="presOf" srcId="{4F62A7F1-77D3-480D-A4A4-6AF821D2FBAC}" destId="{97CEE2A4-B67D-4F15-BA5C-9B0DD5C10763}" srcOrd="0" destOrd="0" presId="urn:microsoft.com/office/officeart/2005/8/layout/matrix1"/>
    <dgm:cxn modelId="{13BA3C30-5DD1-425C-83DD-62F450379E84}" type="presOf" srcId="{2ACD6EA7-73C1-4936-A577-E17C1041A35C}" destId="{3F11D9CE-BDDD-4EFB-83D1-A9B6F970866B}" srcOrd="1" destOrd="0" presId="urn:microsoft.com/office/officeart/2005/8/layout/matrix1"/>
    <dgm:cxn modelId="{274F5C33-5B31-4E2D-81D7-CFCC5C31AACC}" srcId="{223D976F-F646-423D-B414-166B93246AB8}" destId="{F99A2287-B727-48DC-9DE5-ED7DF9585FD1}" srcOrd="2" destOrd="0" parTransId="{AF06DFC4-9902-454C-89CF-ACEC483C9BF0}" sibTransId="{C96463BB-EE01-4083-8643-4BF25C770176}"/>
    <dgm:cxn modelId="{776A9F45-5FCB-428A-99BE-8B55B65D0B37}" type="presOf" srcId="{A8A3D657-9B10-4707-AB2E-6B93683A15FF}" destId="{CD9E5B3A-9B25-4640-A674-3B3B62FB8162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1E73167D-D26E-4418-9C56-97FFB07EA6FE}" srcId="{223D976F-F646-423D-B414-166B93246AB8}" destId="{4F62A7F1-77D3-480D-A4A4-6AF821D2FBAC}" srcOrd="1" destOrd="0" parTransId="{488F9A42-8798-4348-A04E-C957D89878E5}" sibTransId="{1F2B800B-2C22-47B8-9D04-4189A4BC70CF}"/>
    <dgm:cxn modelId="{E0DF4D88-7608-4D78-8E65-9075CB5261F5}" type="presOf" srcId="{D4CFC1D1-8888-44F9-87DD-3C3A3FA48B97}" destId="{1F431174-138C-45D3-965C-467047916CB0}" srcOrd="0" destOrd="0" presId="urn:microsoft.com/office/officeart/2005/8/layout/matrix1"/>
    <dgm:cxn modelId="{46FAAA88-3DA0-4C18-A1E5-F6815AD71B2C}" type="presOf" srcId="{F99A2287-B727-48DC-9DE5-ED7DF9585FD1}" destId="{34F22DB4-C49E-4890-9EC9-D1B290CDDE74}" srcOrd="1" destOrd="0" presId="urn:microsoft.com/office/officeart/2005/8/layout/matrix1"/>
    <dgm:cxn modelId="{A87995BC-054E-4F71-AE38-0C8B3239B7C6}" type="presOf" srcId="{4F62A7F1-77D3-480D-A4A4-6AF821D2FBAC}" destId="{00685865-1611-4FF2-8056-DDBD6096633C}" srcOrd="1" destOrd="0" presId="urn:microsoft.com/office/officeart/2005/8/layout/matrix1"/>
    <dgm:cxn modelId="{A54151C2-F212-4C34-987A-B8C1E2A4310A}" type="presOf" srcId="{F99A2287-B727-48DC-9DE5-ED7DF9585FD1}" destId="{334F6DE1-5F63-4B7A-BE14-3649FA327D1F}" srcOrd="0" destOrd="0" presId="urn:microsoft.com/office/officeart/2005/8/layout/matrix1"/>
    <dgm:cxn modelId="{8623DECC-D25E-472F-A94F-E14B2BD08D7B}" type="presOf" srcId="{2ACD6EA7-73C1-4936-A577-E17C1041A35C}" destId="{EAF6B131-35BE-4BC3-9C12-CFACE5EA6077}" srcOrd="0" destOrd="0" presId="urn:microsoft.com/office/officeart/2005/8/layout/matrix1"/>
    <dgm:cxn modelId="{B0F049D6-FD32-4B23-80B1-327119F52F38}" type="presOf" srcId="{223D976F-F646-423D-B414-166B93246AB8}" destId="{AF822AB8-FE6F-4CAD-96D2-28277B105333}" srcOrd="0" destOrd="0" presId="urn:microsoft.com/office/officeart/2005/8/layout/matrix1"/>
    <dgm:cxn modelId="{841BB1D9-1689-4153-8480-139208491CB7}" srcId="{223D976F-F646-423D-B414-166B93246AB8}" destId="{D4CFC1D1-8888-44F9-87DD-3C3A3FA48B97}" srcOrd="3" destOrd="0" parTransId="{AD8CF411-91B5-46F2-B757-68156C1CD2F1}" sibTransId="{D1CC585E-E71B-4302-9DE7-7B4B717D28AF}"/>
    <dgm:cxn modelId="{3743C7F1-F1FA-49C2-B747-B254DAFB998C}" type="presOf" srcId="{D4CFC1D1-8888-44F9-87DD-3C3A3FA48B97}" destId="{4DDCDBC5-E290-40B6-9972-D9F8971EF28B}" srcOrd="1" destOrd="0" presId="urn:microsoft.com/office/officeart/2005/8/layout/matrix1"/>
    <dgm:cxn modelId="{669BFAFF-9F27-400F-AF17-929B4FEE3FD1}" type="presParOf" srcId="{CD9E5B3A-9B25-4640-A674-3B3B62FB8162}" destId="{BD582F25-CD9E-4C65-A7B9-86BBCB368D10}" srcOrd="0" destOrd="0" presId="urn:microsoft.com/office/officeart/2005/8/layout/matrix1"/>
    <dgm:cxn modelId="{958779EF-EFA7-4DC2-944E-31784DAB10F5}" type="presParOf" srcId="{BD582F25-CD9E-4C65-A7B9-86BBCB368D10}" destId="{EAF6B131-35BE-4BC3-9C12-CFACE5EA6077}" srcOrd="0" destOrd="0" presId="urn:microsoft.com/office/officeart/2005/8/layout/matrix1"/>
    <dgm:cxn modelId="{2075F10F-2CEA-4DA9-94FF-BFB8C4601F7A}" type="presParOf" srcId="{BD582F25-CD9E-4C65-A7B9-86BBCB368D10}" destId="{3F11D9CE-BDDD-4EFB-83D1-A9B6F970866B}" srcOrd="1" destOrd="0" presId="urn:microsoft.com/office/officeart/2005/8/layout/matrix1"/>
    <dgm:cxn modelId="{484686CB-493E-441E-B144-63DC71D86F2F}" type="presParOf" srcId="{BD582F25-CD9E-4C65-A7B9-86BBCB368D10}" destId="{97CEE2A4-B67D-4F15-BA5C-9B0DD5C10763}" srcOrd="2" destOrd="0" presId="urn:microsoft.com/office/officeart/2005/8/layout/matrix1"/>
    <dgm:cxn modelId="{BE8373D7-65E6-48E0-8E1D-6007E1B13DB7}" type="presParOf" srcId="{BD582F25-CD9E-4C65-A7B9-86BBCB368D10}" destId="{00685865-1611-4FF2-8056-DDBD6096633C}" srcOrd="3" destOrd="0" presId="urn:microsoft.com/office/officeart/2005/8/layout/matrix1"/>
    <dgm:cxn modelId="{703A4193-95D9-4C76-8CBC-DFF73B4D0644}" type="presParOf" srcId="{BD582F25-CD9E-4C65-A7B9-86BBCB368D10}" destId="{334F6DE1-5F63-4B7A-BE14-3649FA327D1F}" srcOrd="4" destOrd="0" presId="urn:microsoft.com/office/officeart/2005/8/layout/matrix1"/>
    <dgm:cxn modelId="{FE2E5830-C87B-4E7E-99AA-490EF09578E9}" type="presParOf" srcId="{BD582F25-CD9E-4C65-A7B9-86BBCB368D10}" destId="{34F22DB4-C49E-4890-9EC9-D1B290CDDE74}" srcOrd="5" destOrd="0" presId="urn:microsoft.com/office/officeart/2005/8/layout/matrix1"/>
    <dgm:cxn modelId="{195F9DA7-1E14-428E-91C1-C94C2B3258AA}" type="presParOf" srcId="{BD582F25-CD9E-4C65-A7B9-86BBCB368D10}" destId="{1F431174-138C-45D3-965C-467047916CB0}" srcOrd="6" destOrd="0" presId="urn:microsoft.com/office/officeart/2005/8/layout/matrix1"/>
    <dgm:cxn modelId="{6B328F09-9D93-4709-B2FC-DB006B7F10F1}" type="presParOf" srcId="{BD582F25-CD9E-4C65-A7B9-86BBCB368D10}" destId="{4DDCDBC5-E290-40B6-9972-D9F8971EF28B}" srcOrd="7" destOrd="0" presId="urn:microsoft.com/office/officeart/2005/8/layout/matrix1"/>
    <dgm:cxn modelId="{A61D1A7B-AC10-4375-AD0A-485AF906FFC1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739840-DF6C-4B41-9436-58C9BE5DD97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1A64A-ED8C-4237-AA10-5B1ADC92F549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000" b="1" dirty="0"/>
            <a:t>Поступления</a:t>
          </a:r>
        </a:p>
      </dgm:t>
    </dgm:pt>
    <dgm:pt modelId="{16D3332B-6150-4D58-82D0-1A04E7ABDECA}" type="parTrans" cxnId="{ED64B79B-B761-4D81-AB97-8C42FD4A4814}">
      <dgm:prSet/>
      <dgm:spPr/>
      <dgm:t>
        <a:bodyPr/>
        <a:lstStyle/>
        <a:p>
          <a:endParaRPr lang="ru-RU" sz="2000"/>
        </a:p>
      </dgm:t>
    </dgm:pt>
    <dgm:pt modelId="{051429D0-398F-44BA-8861-04FC2C43BBCA}" type="sibTrans" cxnId="{ED64B79B-B761-4D81-AB97-8C42FD4A4814}">
      <dgm:prSet/>
      <dgm:spPr/>
      <dgm:t>
        <a:bodyPr/>
        <a:lstStyle/>
        <a:p>
          <a:endParaRPr lang="ru-RU" sz="2000"/>
        </a:p>
      </dgm:t>
    </dgm:pt>
    <dgm:pt modelId="{36798921-B0C0-4DD3-AF36-E75AB081AED9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2000" b="1" dirty="0"/>
            <a:t>Утверждено</a:t>
          </a:r>
        </a:p>
      </dgm:t>
    </dgm:pt>
    <dgm:pt modelId="{D72A87C3-C686-4056-8C0F-8097574F65D2}" type="parTrans" cxnId="{4B4B2ABF-12F5-4B1F-A553-89FD50F91202}">
      <dgm:prSet/>
      <dgm:spPr/>
      <dgm:t>
        <a:bodyPr/>
        <a:lstStyle/>
        <a:p>
          <a:endParaRPr lang="ru-RU" sz="2000"/>
        </a:p>
      </dgm:t>
    </dgm:pt>
    <dgm:pt modelId="{32146673-D010-4055-BD77-DBBA9998CD99}" type="sibTrans" cxnId="{4B4B2ABF-12F5-4B1F-A553-89FD50F91202}">
      <dgm:prSet/>
      <dgm:spPr/>
      <dgm:t>
        <a:bodyPr/>
        <a:lstStyle/>
        <a:p>
          <a:endParaRPr lang="ru-RU" sz="2000"/>
        </a:p>
      </dgm:t>
    </dgm:pt>
    <dgm:pt modelId="{AD416173-8EB5-4972-B1F0-4623C1F8C653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2000" b="1" dirty="0"/>
            <a:t>Исполнено</a:t>
          </a:r>
        </a:p>
      </dgm:t>
    </dgm:pt>
    <dgm:pt modelId="{60687F45-EE98-4354-91C7-A6E6F71C5913}" type="parTrans" cxnId="{9A9AF63F-1208-4D60-8F0A-BAD35D3FD375}">
      <dgm:prSet/>
      <dgm:spPr/>
      <dgm:t>
        <a:bodyPr/>
        <a:lstStyle/>
        <a:p>
          <a:endParaRPr lang="ru-RU" sz="2000"/>
        </a:p>
      </dgm:t>
    </dgm:pt>
    <dgm:pt modelId="{B4AF9056-EB18-4AC0-AE16-0D3A3A73AE8D}" type="sibTrans" cxnId="{9A9AF63F-1208-4D60-8F0A-BAD35D3FD375}">
      <dgm:prSet/>
      <dgm:spPr/>
      <dgm:t>
        <a:bodyPr/>
        <a:lstStyle/>
        <a:p>
          <a:endParaRPr lang="ru-RU" sz="2000"/>
        </a:p>
      </dgm:t>
    </dgm:pt>
    <dgm:pt modelId="{ED81EB62-8DCC-4DC3-B5A5-BA78A59D3214}">
      <dgm:prSet phldrT="[Текст]" custT="1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2400" b="1" dirty="0"/>
            <a:t>100 230</a:t>
          </a:r>
        </a:p>
      </dgm:t>
    </dgm:pt>
    <dgm:pt modelId="{550EAA0B-75C2-4B48-BA71-F907685906EB}" type="parTrans" cxnId="{E1E83152-F8C0-408B-BB42-4E224BE571A3}">
      <dgm:prSet/>
      <dgm:spPr/>
      <dgm:t>
        <a:bodyPr/>
        <a:lstStyle/>
        <a:p>
          <a:endParaRPr lang="ru-RU" sz="2000"/>
        </a:p>
      </dgm:t>
    </dgm:pt>
    <dgm:pt modelId="{3F63C353-DF79-43AE-AA7B-26605033164E}" type="sibTrans" cxnId="{E1E83152-F8C0-408B-BB42-4E224BE571A3}">
      <dgm:prSet/>
      <dgm:spPr/>
      <dgm:t>
        <a:bodyPr/>
        <a:lstStyle/>
        <a:p>
          <a:endParaRPr lang="ru-RU" sz="2000"/>
        </a:p>
      </dgm:t>
    </dgm:pt>
    <dgm:pt modelId="{657EDD0F-667F-435B-9470-8747D9DAF398}">
      <dgm:prSet phldrT="[Текст]" custT="1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2400" b="1" dirty="0"/>
            <a:t>99 369</a:t>
          </a:r>
        </a:p>
      </dgm:t>
    </dgm:pt>
    <dgm:pt modelId="{E612D7AE-7766-48DA-B1AD-455C662C2F51}" type="parTrans" cxnId="{CBCABE9F-1815-412A-8BC7-574007076E42}">
      <dgm:prSet/>
      <dgm:spPr/>
      <dgm:t>
        <a:bodyPr/>
        <a:lstStyle/>
        <a:p>
          <a:endParaRPr lang="ru-RU" sz="2000"/>
        </a:p>
      </dgm:t>
    </dgm:pt>
    <dgm:pt modelId="{3D9DA03A-C14E-4EF1-A400-9B293D148A4D}" type="sibTrans" cxnId="{CBCABE9F-1815-412A-8BC7-574007076E42}">
      <dgm:prSet/>
      <dgm:spPr/>
      <dgm:t>
        <a:bodyPr/>
        <a:lstStyle/>
        <a:p>
          <a:endParaRPr lang="ru-RU" sz="2000"/>
        </a:p>
      </dgm:t>
    </dgm:pt>
    <dgm:pt modelId="{71BBE609-A322-477C-91EF-85D2A870C58A}" type="pres">
      <dgm:prSet presAssocID="{78739840-DF6C-4B41-9436-58C9BE5DD97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D45279-BEF9-4C66-AB23-83792DA35FB0}" type="pres">
      <dgm:prSet presAssocID="{78739840-DF6C-4B41-9436-58C9BE5DD971}" presName="matrix" presStyleCnt="0"/>
      <dgm:spPr/>
    </dgm:pt>
    <dgm:pt modelId="{2090A04A-408E-4A3A-AF24-D84579AB82F3}" type="pres">
      <dgm:prSet presAssocID="{78739840-DF6C-4B41-9436-58C9BE5DD971}" presName="tile1" presStyleLbl="node1" presStyleIdx="0" presStyleCnt="4"/>
      <dgm:spPr/>
    </dgm:pt>
    <dgm:pt modelId="{735D6287-C148-463C-83BC-27708EA53AE8}" type="pres">
      <dgm:prSet presAssocID="{78739840-DF6C-4B41-9436-58C9BE5DD9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26AC80C-516E-4E37-9FA1-35E24FD017D9}" type="pres">
      <dgm:prSet presAssocID="{78739840-DF6C-4B41-9436-58C9BE5DD971}" presName="tile2" presStyleLbl="node1" presStyleIdx="1" presStyleCnt="4" custLinFactNeighborX="3244" custLinFactNeighborY="-6479"/>
      <dgm:spPr/>
    </dgm:pt>
    <dgm:pt modelId="{9DF9458C-C00C-495F-A93F-7893DAB1ABDA}" type="pres">
      <dgm:prSet presAssocID="{78739840-DF6C-4B41-9436-58C9BE5DD9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30E1F4-FB8E-417B-AB6B-DE85D82839E7}" type="pres">
      <dgm:prSet presAssocID="{78739840-DF6C-4B41-9436-58C9BE5DD971}" presName="tile3" presStyleLbl="node1" presStyleIdx="2" presStyleCnt="4"/>
      <dgm:spPr/>
    </dgm:pt>
    <dgm:pt modelId="{4D798209-9C3D-402C-B9DB-49644D891C0E}" type="pres">
      <dgm:prSet presAssocID="{78739840-DF6C-4B41-9436-58C9BE5DD9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0BFBAD-EBAA-48D0-809D-22FCBA3F4ECE}" type="pres">
      <dgm:prSet presAssocID="{78739840-DF6C-4B41-9436-58C9BE5DD971}" presName="tile4" presStyleLbl="node1" presStyleIdx="3" presStyleCnt="4"/>
      <dgm:spPr/>
    </dgm:pt>
    <dgm:pt modelId="{7A964ADD-8E6E-4095-9C9B-E58F2BDF8806}" type="pres">
      <dgm:prSet presAssocID="{78739840-DF6C-4B41-9436-58C9BE5DD9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7B57E4A-B3CC-41AE-B250-F9CF45E63CA6}" type="pres">
      <dgm:prSet presAssocID="{78739840-DF6C-4B41-9436-58C9BE5DD971}" presName="centerTile" presStyleLbl="fgShp" presStyleIdx="0" presStyleCnt="1" custScaleX="226297" custScaleY="163589">
        <dgm:presLayoutVars>
          <dgm:chMax val="0"/>
          <dgm:chPref val="0"/>
        </dgm:presLayoutVars>
      </dgm:prSet>
      <dgm:spPr/>
    </dgm:pt>
  </dgm:ptLst>
  <dgm:cxnLst>
    <dgm:cxn modelId="{524D1911-C2B1-4252-BC15-5156E46D5FA4}" type="presOf" srcId="{657EDD0F-667F-435B-9470-8747D9DAF398}" destId="{7A964ADD-8E6E-4095-9C9B-E58F2BDF8806}" srcOrd="1" destOrd="0" presId="urn:microsoft.com/office/officeart/2005/8/layout/matrix1"/>
    <dgm:cxn modelId="{41A9813D-637D-43B8-B12A-6CAB20DCE8DB}" type="presOf" srcId="{ED81EB62-8DCC-4DC3-B5A5-BA78A59D3214}" destId="{0230E1F4-FB8E-417B-AB6B-DE85D82839E7}" srcOrd="0" destOrd="0" presId="urn:microsoft.com/office/officeart/2005/8/layout/matrix1"/>
    <dgm:cxn modelId="{9A9AF63F-1208-4D60-8F0A-BAD35D3FD375}" srcId="{BB11A64A-ED8C-4237-AA10-5B1ADC92F549}" destId="{AD416173-8EB5-4972-B1F0-4623C1F8C653}" srcOrd="1" destOrd="0" parTransId="{60687F45-EE98-4354-91C7-A6E6F71C5913}" sibTransId="{B4AF9056-EB18-4AC0-AE16-0D3A3A73AE8D}"/>
    <dgm:cxn modelId="{E1E83152-F8C0-408B-BB42-4E224BE571A3}" srcId="{BB11A64A-ED8C-4237-AA10-5B1ADC92F549}" destId="{ED81EB62-8DCC-4DC3-B5A5-BA78A59D3214}" srcOrd="2" destOrd="0" parTransId="{550EAA0B-75C2-4B48-BA71-F907685906EB}" sibTransId="{3F63C353-DF79-43AE-AA7B-26605033164E}"/>
    <dgm:cxn modelId="{AD2FDB76-43DB-475E-92F5-0F27D634AF43}" type="presOf" srcId="{AD416173-8EB5-4972-B1F0-4623C1F8C653}" destId="{9DF9458C-C00C-495F-A93F-7893DAB1ABDA}" srcOrd="1" destOrd="0" presId="urn:microsoft.com/office/officeart/2005/8/layout/matrix1"/>
    <dgm:cxn modelId="{6301CF95-6279-4EE5-8014-0BB38A0DC7A9}" type="presOf" srcId="{BB11A64A-ED8C-4237-AA10-5B1ADC92F549}" destId="{87B57E4A-B3CC-41AE-B250-F9CF45E63CA6}" srcOrd="0" destOrd="0" presId="urn:microsoft.com/office/officeart/2005/8/layout/matrix1"/>
    <dgm:cxn modelId="{B9AF6499-0979-45F3-94F1-2FFE21CFC34C}" type="presOf" srcId="{657EDD0F-667F-435B-9470-8747D9DAF398}" destId="{AC0BFBAD-EBAA-48D0-809D-22FCBA3F4ECE}" srcOrd="0" destOrd="0" presId="urn:microsoft.com/office/officeart/2005/8/layout/matrix1"/>
    <dgm:cxn modelId="{ED64B79B-B761-4D81-AB97-8C42FD4A4814}" srcId="{78739840-DF6C-4B41-9436-58C9BE5DD971}" destId="{BB11A64A-ED8C-4237-AA10-5B1ADC92F549}" srcOrd="0" destOrd="0" parTransId="{16D3332B-6150-4D58-82D0-1A04E7ABDECA}" sibTransId="{051429D0-398F-44BA-8861-04FC2C43BBCA}"/>
    <dgm:cxn modelId="{CBCABE9F-1815-412A-8BC7-574007076E42}" srcId="{BB11A64A-ED8C-4237-AA10-5B1ADC92F549}" destId="{657EDD0F-667F-435B-9470-8747D9DAF398}" srcOrd="3" destOrd="0" parTransId="{E612D7AE-7766-48DA-B1AD-455C662C2F51}" sibTransId="{3D9DA03A-C14E-4EF1-A400-9B293D148A4D}"/>
    <dgm:cxn modelId="{4B4B2ABF-12F5-4B1F-A553-89FD50F91202}" srcId="{BB11A64A-ED8C-4237-AA10-5B1ADC92F549}" destId="{36798921-B0C0-4DD3-AF36-E75AB081AED9}" srcOrd="0" destOrd="0" parTransId="{D72A87C3-C686-4056-8C0F-8097574F65D2}" sibTransId="{32146673-D010-4055-BD77-DBBA9998CD99}"/>
    <dgm:cxn modelId="{2F961CC3-528D-4925-9C3B-88968073025A}" type="presOf" srcId="{36798921-B0C0-4DD3-AF36-E75AB081AED9}" destId="{735D6287-C148-463C-83BC-27708EA53AE8}" srcOrd="1" destOrd="0" presId="urn:microsoft.com/office/officeart/2005/8/layout/matrix1"/>
    <dgm:cxn modelId="{10B8A0CB-F31F-4159-B45C-907CF733C375}" type="presOf" srcId="{78739840-DF6C-4B41-9436-58C9BE5DD971}" destId="{71BBE609-A322-477C-91EF-85D2A870C58A}" srcOrd="0" destOrd="0" presId="urn:microsoft.com/office/officeart/2005/8/layout/matrix1"/>
    <dgm:cxn modelId="{1BB7F6D5-BE08-495D-8EAF-D4FCCFB33D74}" type="presOf" srcId="{ED81EB62-8DCC-4DC3-B5A5-BA78A59D3214}" destId="{4D798209-9C3D-402C-B9DB-49644D891C0E}" srcOrd="1" destOrd="0" presId="urn:microsoft.com/office/officeart/2005/8/layout/matrix1"/>
    <dgm:cxn modelId="{4272D4F2-9DE5-4D85-95C9-A216517FC1BA}" type="presOf" srcId="{36798921-B0C0-4DD3-AF36-E75AB081AED9}" destId="{2090A04A-408E-4A3A-AF24-D84579AB82F3}" srcOrd="0" destOrd="0" presId="urn:microsoft.com/office/officeart/2005/8/layout/matrix1"/>
    <dgm:cxn modelId="{C00223F6-2D3F-41B9-A66E-09B412273F83}" type="presOf" srcId="{AD416173-8EB5-4972-B1F0-4623C1F8C653}" destId="{426AC80C-516E-4E37-9FA1-35E24FD017D9}" srcOrd="0" destOrd="0" presId="urn:microsoft.com/office/officeart/2005/8/layout/matrix1"/>
    <dgm:cxn modelId="{521F63A7-9E60-4C0C-B23B-29BEC838E09C}" type="presParOf" srcId="{71BBE609-A322-477C-91EF-85D2A870C58A}" destId="{07D45279-BEF9-4C66-AB23-83792DA35FB0}" srcOrd="0" destOrd="0" presId="urn:microsoft.com/office/officeart/2005/8/layout/matrix1"/>
    <dgm:cxn modelId="{7166BE66-3EF4-42D4-B57F-C0F539A4C4F8}" type="presParOf" srcId="{07D45279-BEF9-4C66-AB23-83792DA35FB0}" destId="{2090A04A-408E-4A3A-AF24-D84579AB82F3}" srcOrd="0" destOrd="0" presId="urn:microsoft.com/office/officeart/2005/8/layout/matrix1"/>
    <dgm:cxn modelId="{4C051CE0-0F50-443E-B5E6-4E907BAD2938}" type="presParOf" srcId="{07D45279-BEF9-4C66-AB23-83792DA35FB0}" destId="{735D6287-C148-463C-83BC-27708EA53AE8}" srcOrd="1" destOrd="0" presId="urn:microsoft.com/office/officeart/2005/8/layout/matrix1"/>
    <dgm:cxn modelId="{F63ECEEF-7C64-4929-8177-38DA785AD3BF}" type="presParOf" srcId="{07D45279-BEF9-4C66-AB23-83792DA35FB0}" destId="{426AC80C-516E-4E37-9FA1-35E24FD017D9}" srcOrd="2" destOrd="0" presId="urn:microsoft.com/office/officeart/2005/8/layout/matrix1"/>
    <dgm:cxn modelId="{4D226234-2DC3-46C4-98E2-83EE56D4D0A4}" type="presParOf" srcId="{07D45279-BEF9-4C66-AB23-83792DA35FB0}" destId="{9DF9458C-C00C-495F-A93F-7893DAB1ABDA}" srcOrd="3" destOrd="0" presId="urn:microsoft.com/office/officeart/2005/8/layout/matrix1"/>
    <dgm:cxn modelId="{4CA05C92-3B20-4C40-B952-36F8105BF57F}" type="presParOf" srcId="{07D45279-BEF9-4C66-AB23-83792DA35FB0}" destId="{0230E1F4-FB8E-417B-AB6B-DE85D82839E7}" srcOrd="4" destOrd="0" presId="urn:microsoft.com/office/officeart/2005/8/layout/matrix1"/>
    <dgm:cxn modelId="{54C4424E-6418-4DD5-A8AC-6181B6C5CD4A}" type="presParOf" srcId="{07D45279-BEF9-4C66-AB23-83792DA35FB0}" destId="{4D798209-9C3D-402C-B9DB-49644D891C0E}" srcOrd="5" destOrd="0" presId="urn:microsoft.com/office/officeart/2005/8/layout/matrix1"/>
    <dgm:cxn modelId="{72FD6D12-1BD3-4BAD-809E-FA2AB400E063}" type="presParOf" srcId="{07D45279-BEF9-4C66-AB23-83792DA35FB0}" destId="{AC0BFBAD-EBAA-48D0-809D-22FCBA3F4ECE}" srcOrd="6" destOrd="0" presId="urn:microsoft.com/office/officeart/2005/8/layout/matrix1"/>
    <dgm:cxn modelId="{CF928BE2-2B68-4BBF-A5D7-6FD526372835}" type="presParOf" srcId="{07D45279-BEF9-4C66-AB23-83792DA35FB0}" destId="{7A964ADD-8E6E-4095-9C9B-E58F2BDF8806}" srcOrd="7" destOrd="0" presId="urn:microsoft.com/office/officeart/2005/8/layout/matrix1"/>
    <dgm:cxn modelId="{23513D04-D50A-4DB0-99BF-198431CC96AD}" type="presParOf" srcId="{71BBE609-A322-477C-91EF-85D2A870C58A}" destId="{87B57E4A-B3CC-41AE-B250-F9CF45E63CA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739840-DF6C-4B41-9436-58C9BE5DD97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1A64A-ED8C-4237-AA10-5B1ADC92F54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/>
            <a:t>Расходование</a:t>
          </a:r>
        </a:p>
      </dgm:t>
    </dgm:pt>
    <dgm:pt modelId="{16D3332B-6150-4D58-82D0-1A04E7ABDECA}" type="parTrans" cxnId="{ED64B79B-B761-4D81-AB97-8C42FD4A4814}">
      <dgm:prSet/>
      <dgm:spPr/>
      <dgm:t>
        <a:bodyPr/>
        <a:lstStyle/>
        <a:p>
          <a:endParaRPr lang="ru-RU" sz="2000"/>
        </a:p>
      </dgm:t>
    </dgm:pt>
    <dgm:pt modelId="{051429D0-398F-44BA-8861-04FC2C43BBCA}" type="sibTrans" cxnId="{ED64B79B-B761-4D81-AB97-8C42FD4A4814}">
      <dgm:prSet/>
      <dgm:spPr/>
      <dgm:t>
        <a:bodyPr/>
        <a:lstStyle/>
        <a:p>
          <a:endParaRPr lang="ru-RU" sz="2000"/>
        </a:p>
      </dgm:t>
    </dgm:pt>
    <dgm:pt modelId="{36798921-B0C0-4DD3-AF36-E75AB081AED9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gm:spPr>
      <dgm:t>
        <a:bodyPr/>
        <a:lstStyle/>
        <a:p>
          <a:r>
            <a:rPr lang="ru-RU" sz="2000" b="1" dirty="0"/>
            <a:t>Утверждено</a:t>
          </a:r>
        </a:p>
      </dgm:t>
    </dgm:pt>
    <dgm:pt modelId="{D72A87C3-C686-4056-8C0F-8097574F65D2}" type="parTrans" cxnId="{4B4B2ABF-12F5-4B1F-A553-89FD50F91202}">
      <dgm:prSet/>
      <dgm:spPr/>
      <dgm:t>
        <a:bodyPr/>
        <a:lstStyle/>
        <a:p>
          <a:endParaRPr lang="ru-RU" sz="2000"/>
        </a:p>
      </dgm:t>
    </dgm:pt>
    <dgm:pt modelId="{32146673-D010-4055-BD77-DBBA9998CD99}" type="sibTrans" cxnId="{4B4B2ABF-12F5-4B1F-A553-89FD50F91202}">
      <dgm:prSet/>
      <dgm:spPr/>
      <dgm:t>
        <a:bodyPr/>
        <a:lstStyle/>
        <a:p>
          <a:endParaRPr lang="ru-RU" sz="2000"/>
        </a:p>
      </dgm:t>
    </dgm:pt>
    <dgm:pt modelId="{AD416173-8EB5-4972-B1F0-4623C1F8C653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flat" dir="t">
            <a:rot lat="0" lon="0" rev="6000000"/>
          </a:lightRig>
        </a:scene3d>
        <a:sp3d>
          <a:bevelB h="6350"/>
        </a:sp3d>
      </dgm:spPr>
      <dgm:t>
        <a:bodyPr/>
        <a:lstStyle/>
        <a:p>
          <a:r>
            <a:rPr lang="ru-RU" sz="2000" b="1" dirty="0"/>
            <a:t>Исполнено</a:t>
          </a:r>
        </a:p>
      </dgm:t>
    </dgm:pt>
    <dgm:pt modelId="{60687F45-EE98-4354-91C7-A6E6F71C5913}" type="parTrans" cxnId="{9A9AF63F-1208-4D60-8F0A-BAD35D3FD375}">
      <dgm:prSet/>
      <dgm:spPr/>
      <dgm:t>
        <a:bodyPr/>
        <a:lstStyle/>
        <a:p>
          <a:endParaRPr lang="ru-RU" sz="2000"/>
        </a:p>
      </dgm:t>
    </dgm:pt>
    <dgm:pt modelId="{B4AF9056-EB18-4AC0-AE16-0D3A3A73AE8D}" type="sibTrans" cxnId="{9A9AF63F-1208-4D60-8F0A-BAD35D3FD375}">
      <dgm:prSet/>
      <dgm:spPr/>
      <dgm:t>
        <a:bodyPr/>
        <a:lstStyle/>
        <a:p>
          <a:endParaRPr lang="ru-RU" sz="2000"/>
        </a:p>
      </dgm:t>
    </dgm:pt>
    <dgm:pt modelId="{ED81EB62-8DCC-4DC3-B5A5-BA78A59D3214}">
      <dgm:prSet phldrT="[Текст]" custT="1"/>
      <dgm:spPr>
        <a:solidFill>
          <a:schemeClr val="bg2">
            <a:lumMod val="50000"/>
          </a:schemeClr>
        </a:solidFill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gm:spPr>
      <dgm:t>
        <a:bodyPr/>
        <a:lstStyle/>
        <a:p>
          <a:r>
            <a:rPr lang="ru-RU" sz="2400" b="1" dirty="0"/>
            <a:t>98 236</a:t>
          </a:r>
        </a:p>
      </dgm:t>
    </dgm:pt>
    <dgm:pt modelId="{550EAA0B-75C2-4B48-BA71-F907685906EB}" type="parTrans" cxnId="{E1E83152-F8C0-408B-BB42-4E224BE571A3}">
      <dgm:prSet/>
      <dgm:spPr/>
      <dgm:t>
        <a:bodyPr/>
        <a:lstStyle/>
        <a:p>
          <a:endParaRPr lang="ru-RU" sz="2000"/>
        </a:p>
      </dgm:t>
    </dgm:pt>
    <dgm:pt modelId="{3F63C353-DF79-43AE-AA7B-26605033164E}" type="sibTrans" cxnId="{E1E83152-F8C0-408B-BB42-4E224BE571A3}">
      <dgm:prSet/>
      <dgm:spPr/>
      <dgm:t>
        <a:bodyPr/>
        <a:lstStyle/>
        <a:p>
          <a:endParaRPr lang="ru-RU" sz="2000"/>
        </a:p>
      </dgm:t>
    </dgm:pt>
    <dgm:pt modelId="{657EDD0F-667F-435B-9470-8747D9DAF398}">
      <dgm:prSet phldrT="[Текст]" custT="1"/>
      <dgm:spPr>
        <a:solidFill>
          <a:schemeClr val="bg2">
            <a:lumMod val="50000"/>
          </a:schemeClr>
        </a:solidFill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gm:spPr>
      <dgm:t>
        <a:bodyPr/>
        <a:lstStyle/>
        <a:p>
          <a:r>
            <a:rPr lang="ru-RU" sz="2400" b="1" dirty="0"/>
            <a:t>93 880</a:t>
          </a:r>
        </a:p>
      </dgm:t>
    </dgm:pt>
    <dgm:pt modelId="{E612D7AE-7766-48DA-B1AD-455C662C2F51}" type="parTrans" cxnId="{CBCABE9F-1815-412A-8BC7-574007076E42}">
      <dgm:prSet/>
      <dgm:spPr/>
      <dgm:t>
        <a:bodyPr/>
        <a:lstStyle/>
        <a:p>
          <a:endParaRPr lang="ru-RU" sz="2000"/>
        </a:p>
      </dgm:t>
    </dgm:pt>
    <dgm:pt modelId="{3D9DA03A-C14E-4EF1-A400-9B293D148A4D}" type="sibTrans" cxnId="{CBCABE9F-1815-412A-8BC7-574007076E42}">
      <dgm:prSet/>
      <dgm:spPr/>
      <dgm:t>
        <a:bodyPr/>
        <a:lstStyle/>
        <a:p>
          <a:endParaRPr lang="ru-RU" sz="2000"/>
        </a:p>
      </dgm:t>
    </dgm:pt>
    <dgm:pt modelId="{71BBE609-A322-477C-91EF-85D2A870C58A}" type="pres">
      <dgm:prSet presAssocID="{78739840-DF6C-4B41-9436-58C9BE5DD97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D45279-BEF9-4C66-AB23-83792DA35FB0}" type="pres">
      <dgm:prSet presAssocID="{78739840-DF6C-4B41-9436-58C9BE5DD971}" presName="matrix" presStyleCnt="0"/>
      <dgm:spPr/>
    </dgm:pt>
    <dgm:pt modelId="{2090A04A-408E-4A3A-AF24-D84579AB82F3}" type="pres">
      <dgm:prSet presAssocID="{78739840-DF6C-4B41-9436-58C9BE5DD971}" presName="tile1" presStyleLbl="node1" presStyleIdx="0" presStyleCnt="4"/>
      <dgm:spPr/>
    </dgm:pt>
    <dgm:pt modelId="{735D6287-C148-463C-83BC-27708EA53AE8}" type="pres">
      <dgm:prSet presAssocID="{78739840-DF6C-4B41-9436-58C9BE5DD9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26AC80C-516E-4E37-9FA1-35E24FD017D9}" type="pres">
      <dgm:prSet presAssocID="{78739840-DF6C-4B41-9436-58C9BE5DD971}" presName="tile2" presStyleLbl="node1" presStyleIdx="1" presStyleCnt="4"/>
      <dgm:spPr/>
    </dgm:pt>
    <dgm:pt modelId="{9DF9458C-C00C-495F-A93F-7893DAB1ABDA}" type="pres">
      <dgm:prSet presAssocID="{78739840-DF6C-4B41-9436-58C9BE5DD9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30E1F4-FB8E-417B-AB6B-DE85D82839E7}" type="pres">
      <dgm:prSet presAssocID="{78739840-DF6C-4B41-9436-58C9BE5DD971}" presName="tile3" presStyleLbl="node1" presStyleIdx="2" presStyleCnt="4"/>
      <dgm:spPr/>
    </dgm:pt>
    <dgm:pt modelId="{4D798209-9C3D-402C-B9DB-49644D891C0E}" type="pres">
      <dgm:prSet presAssocID="{78739840-DF6C-4B41-9436-58C9BE5DD9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0BFBAD-EBAA-48D0-809D-22FCBA3F4ECE}" type="pres">
      <dgm:prSet presAssocID="{78739840-DF6C-4B41-9436-58C9BE5DD971}" presName="tile4" presStyleLbl="node1" presStyleIdx="3" presStyleCnt="4"/>
      <dgm:spPr/>
    </dgm:pt>
    <dgm:pt modelId="{7A964ADD-8E6E-4095-9C9B-E58F2BDF8806}" type="pres">
      <dgm:prSet presAssocID="{78739840-DF6C-4B41-9436-58C9BE5DD9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7B57E4A-B3CC-41AE-B250-F9CF45E63CA6}" type="pres">
      <dgm:prSet presAssocID="{78739840-DF6C-4B41-9436-58C9BE5DD971}" presName="centerTile" presStyleLbl="fgShp" presStyleIdx="0" presStyleCnt="1" custScaleX="226297" custScaleY="163589">
        <dgm:presLayoutVars>
          <dgm:chMax val="0"/>
          <dgm:chPref val="0"/>
        </dgm:presLayoutVars>
      </dgm:prSet>
      <dgm:spPr/>
    </dgm:pt>
  </dgm:ptLst>
  <dgm:cxnLst>
    <dgm:cxn modelId="{E2604C0F-DF93-4B06-BAD7-2038650B2D96}" type="presOf" srcId="{657EDD0F-667F-435B-9470-8747D9DAF398}" destId="{7A964ADD-8E6E-4095-9C9B-E58F2BDF8806}" srcOrd="1" destOrd="0" presId="urn:microsoft.com/office/officeart/2005/8/layout/matrix1"/>
    <dgm:cxn modelId="{0AA92A25-A531-42CF-A79C-6C668FAAC447}" type="presOf" srcId="{657EDD0F-667F-435B-9470-8747D9DAF398}" destId="{AC0BFBAD-EBAA-48D0-809D-22FCBA3F4ECE}" srcOrd="0" destOrd="0" presId="urn:microsoft.com/office/officeart/2005/8/layout/matrix1"/>
    <dgm:cxn modelId="{1BFF9726-AAC7-4961-9FE9-83F111632D14}" type="presOf" srcId="{36798921-B0C0-4DD3-AF36-E75AB081AED9}" destId="{735D6287-C148-463C-83BC-27708EA53AE8}" srcOrd="1" destOrd="0" presId="urn:microsoft.com/office/officeart/2005/8/layout/matrix1"/>
    <dgm:cxn modelId="{9A9AF63F-1208-4D60-8F0A-BAD35D3FD375}" srcId="{BB11A64A-ED8C-4237-AA10-5B1ADC92F549}" destId="{AD416173-8EB5-4972-B1F0-4623C1F8C653}" srcOrd="1" destOrd="0" parTransId="{60687F45-EE98-4354-91C7-A6E6F71C5913}" sibTransId="{B4AF9056-EB18-4AC0-AE16-0D3A3A73AE8D}"/>
    <dgm:cxn modelId="{53194348-12EB-45ED-8CDC-97C2E3E215D8}" type="presOf" srcId="{AD416173-8EB5-4972-B1F0-4623C1F8C653}" destId="{426AC80C-516E-4E37-9FA1-35E24FD017D9}" srcOrd="0" destOrd="0" presId="urn:microsoft.com/office/officeart/2005/8/layout/matrix1"/>
    <dgm:cxn modelId="{E1E83152-F8C0-408B-BB42-4E224BE571A3}" srcId="{BB11A64A-ED8C-4237-AA10-5B1ADC92F549}" destId="{ED81EB62-8DCC-4DC3-B5A5-BA78A59D3214}" srcOrd="2" destOrd="0" parTransId="{550EAA0B-75C2-4B48-BA71-F907685906EB}" sibTransId="{3F63C353-DF79-43AE-AA7B-26605033164E}"/>
    <dgm:cxn modelId="{307E4275-94CF-4563-B165-AD4F72704A27}" type="presOf" srcId="{BB11A64A-ED8C-4237-AA10-5B1ADC92F549}" destId="{87B57E4A-B3CC-41AE-B250-F9CF45E63CA6}" srcOrd="0" destOrd="0" presId="urn:microsoft.com/office/officeart/2005/8/layout/matrix1"/>
    <dgm:cxn modelId="{DB14727A-3DCD-423A-AEA5-BA3C738249EB}" type="presOf" srcId="{ED81EB62-8DCC-4DC3-B5A5-BA78A59D3214}" destId="{0230E1F4-FB8E-417B-AB6B-DE85D82839E7}" srcOrd="0" destOrd="0" presId="urn:microsoft.com/office/officeart/2005/8/layout/matrix1"/>
    <dgm:cxn modelId="{ED64B79B-B761-4D81-AB97-8C42FD4A4814}" srcId="{78739840-DF6C-4B41-9436-58C9BE5DD971}" destId="{BB11A64A-ED8C-4237-AA10-5B1ADC92F549}" srcOrd="0" destOrd="0" parTransId="{16D3332B-6150-4D58-82D0-1A04E7ABDECA}" sibTransId="{051429D0-398F-44BA-8861-04FC2C43BBCA}"/>
    <dgm:cxn modelId="{CBCABE9F-1815-412A-8BC7-574007076E42}" srcId="{BB11A64A-ED8C-4237-AA10-5B1ADC92F549}" destId="{657EDD0F-667F-435B-9470-8747D9DAF398}" srcOrd="3" destOrd="0" parTransId="{E612D7AE-7766-48DA-B1AD-455C662C2F51}" sibTransId="{3D9DA03A-C14E-4EF1-A400-9B293D148A4D}"/>
    <dgm:cxn modelId="{5166FBBB-6DFF-45D6-A2DB-ECB1DD8D1706}" type="presOf" srcId="{36798921-B0C0-4DD3-AF36-E75AB081AED9}" destId="{2090A04A-408E-4A3A-AF24-D84579AB82F3}" srcOrd="0" destOrd="0" presId="urn:microsoft.com/office/officeart/2005/8/layout/matrix1"/>
    <dgm:cxn modelId="{4B4B2ABF-12F5-4B1F-A553-89FD50F91202}" srcId="{BB11A64A-ED8C-4237-AA10-5B1ADC92F549}" destId="{36798921-B0C0-4DD3-AF36-E75AB081AED9}" srcOrd="0" destOrd="0" parTransId="{D72A87C3-C686-4056-8C0F-8097574F65D2}" sibTransId="{32146673-D010-4055-BD77-DBBA9998CD99}"/>
    <dgm:cxn modelId="{463969D6-AC7E-4C2F-82A1-463902426B4F}" type="presOf" srcId="{AD416173-8EB5-4972-B1F0-4623C1F8C653}" destId="{9DF9458C-C00C-495F-A93F-7893DAB1ABDA}" srcOrd="1" destOrd="0" presId="urn:microsoft.com/office/officeart/2005/8/layout/matrix1"/>
    <dgm:cxn modelId="{105816DD-3386-4A40-90C6-159FA8D28FE5}" type="presOf" srcId="{ED81EB62-8DCC-4DC3-B5A5-BA78A59D3214}" destId="{4D798209-9C3D-402C-B9DB-49644D891C0E}" srcOrd="1" destOrd="0" presId="urn:microsoft.com/office/officeart/2005/8/layout/matrix1"/>
    <dgm:cxn modelId="{A0976AE8-51CF-43EA-8AC3-D6D8B92DA4F4}" type="presOf" srcId="{78739840-DF6C-4B41-9436-58C9BE5DD971}" destId="{71BBE609-A322-477C-91EF-85D2A870C58A}" srcOrd="0" destOrd="0" presId="urn:microsoft.com/office/officeart/2005/8/layout/matrix1"/>
    <dgm:cxn modelId="{4EB1E0FF-E64B-44C6-B67C-C1E1BD82E916}" type="presParOf" srcId="{71BBE609-A322-477C-91EF-85D2A870C58A}" destId="{07D45279-BEF9-4C66-AB23-83792DA35FB0}" srcOrd="0" destOrd="0" presId="urn:microsoft.com/office/officeart/2005/8/layout/matrix1"/>
    <dgm:cxn modelId="{D1734901-2FAF-41F8-8989-E8C5AACE5F6D}" type="presParOf" srcId="{07D45279-BEF9-4C66-AB23-83792DA35FB0}" destId="{2090A04A-408E-4A3A-AF24-D84579AB82F3}" srcOrd="0" destOrd="0" presId="urn:microsoft.com/office/officeart/2005/8/layout/matrix1"/>
    <dgm:cxn modelId="{CE7F6DBB-293D-4CFB-BBF3-13B7D75AA8BD}" type="presParOf" srcId="{07D45279-BEF9-4C66-AB23-83792DA35FB0}" destId="{735D6287-C148-463C-83BC-27708EA53AE8}" srcOrd="1" destOrd="0" presId="urn:microsoft.com/office/officeart/2005/8/layout/matrix1"/>
    <dgm:cxn modelId="{3BDE95CB-C192-4DD9-B2E8-CF7A60DB7FA5}" type="presParOf" srcId="{07D45279-BEF9-4C66-AB23-83792DA35FB0}" destId="{426AC80C-516E-4E37-9FA1-35E24FD017D9}" srcOrd="2" destOrd="0" presId="urn:microsoft.com/office/officeart/2005/8/layout/matrix1"/>
    <dgm:cxn modelId="{560B3FAD-F3BF-4647-8389-F9904757EE41}" type="presParOf" srcId="{07D45279-BEF9-4C66-AB23-83792DA35FB0}" destId="{9DF9458C-C00C-495F-A93F-7893DAB1ABDA}" srcOrd="3" destOrd="0" presId="urn:microsoft.com/office/officeart/2005/8/layout/matrix1"/>
    <dgm:cxn modelId="{CC9985BA-91FF-4AEB-A1AD-B0B1902144B0}" type="presParOf" srcId="{07D45279-BEF9-4C66-AB23-83792DA35FB0}" destId="{0230E1F4-FB8E-417B-AB6B-DE85D82839E7}" srcOrd="4" destOrd="0" presId="urn:microsoft.com/office/officeart/2005/8/layout/matrix1"/>
    <dgm:cxn modelId="{05EB8923-B893-40C8-9F39-759AC8412119}" type="presParOf" srcId="{07D45279-BEF9-4C66-AB23-83792DA35FB0}" destId="{4D798209-9C3D-402C-B9DB-49644D891C0E}" srcOrd="5" destOrd="0" presId="urn:microsoft.com/office/officeart/2005/8/layout/matrix1"/>
    <dgm:cxn modelId="{36A5C738-B6F2-4F96-82A6-3917C8A46E6C}" type="presParOf" srcId="{07D45279-BEF9-4C66-AB23-83792DA35FB0}" destId="{AC0BFBAD-EBAA-48D0-809D-22FCBA3F4ECE}" srcOrd="6" destOrd="0" presId="urn:microsoft.com/office/officeart/2005/8/layout/matrix1"/>
    <dgm:cxn modelId="{42DDD8B4-005F-4AC4-8011-6D2F61F42AE8}" type="presParOf" srcId="{07D45279-BEF9-4C66-AB23-83792DA35FB0}" destId="{7A964ADD-8E6E-4095-9C9B-E58F2BDF8806}" srcOrd="7" destOrd="0" presId="urn:microsoft.com/office/officeart/2005/8/layout/matrix1"/>
    <dgm:cxn modelId="{F87A9D48-5A4D-4A39-9330-55DCAD1E2B03}" type="presParOf" srcId="{71BBE609-A322-477C-91EF-85D2A870C58A}" destId="{87B57E4A-B3CC-41AE-B250-F9CF45E63CA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A440C-F5AA-488A-A32D-311D5ABEDFBC}">
      <dsp:nvSpPr>
        <dsp:cNvPr id="0" name=""/>
        <dsp:cNvSpPr/>
      </dsp:nvSpPr>
      <dsp:spPr>
        <a:xfrm>
          <a:off x="1259332" y="109"/>
          <a:ext cx="1274813" cy="509925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2020</a:t>
          </a:r>
        </a:p>
      </dsp:txBody>
      <dsp:txXfrm>
        <a:off x="1514295" y="109"/>
        <a:ext cx="764888" cy="509925"/>
      </dsp:txXfrm>
    </dsp:sp>
    <dsp:sp modelId="{4E6382F2-D834-49BB-94CA-202A2EFC8B3D}">
      <dsp:nvSpPr>
        <dsp:cNvPr id="0" name=""/>
        <dsp:cNvSpPr/>
      </dsp:nvSpPr>
      <dsp:spPr>
        <a:xfrm>
          <a:off x="2368420" y="43453"/>
          <a:ext cx="3140817" cy="423238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235 119</a:t>
          </a:r>
        </a:p>
      </dsp:txBody>
      <dsp:txXfrm>
        <a:off x="2580039" y="43453"/>
        <a:ext cx="2717579" cy="423238"/>
      </dsp:txXfrm>
    </dsp:sp>
    <dsp:sp modelId="{3A7F38E3-2C46-44E0-B874-5DC2289099DD}">
      <dsp:nvSpPr>
        <dsp:cNvPr id="0" name=""/>
        <dsp:cNvSpPr/>
      </dsp:nvSpPr>
      <dsp:spPr>
        <a:xfrm>
          <a:off x="1259332" y="581424"/>
          <a:ext cx="1274813" cy="509925"/>
        </a:xfrm>
        <a:prstGeom prst="chevron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20</a:t>
          </a:r>
          <a:r>
            <a:rPr lang="ru-RU" sz="2700" kern="1200" dirty="0"/>
            <a:t>21</a:t>
          </a:r>
        </a:p>
      </dsp:txBody>
      <dsp:txXfrm>
        <a:off x="1514295" y="581424"/>
        <a:ext cx="764888" cy="509925"/>
      </dsp:txXfrm>
    </dsp:sp>
    <dsp:sp modelId="{283AF0D3-E20F-46C6-82EB-700190FDF2B6}">
      <dsp:nvSpPr>
        <dsp:cNvPr id="0" name=""/>
        <dsp:cNvSpPr/>
      </dsp:nvSpPr>
      <dsp:spPr>
        <a:xfrm>
          <a:off x="2368420" y="624767"/>
          <a:ext cx="3189003" cy="423238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396 608</a:t>
          </a:r>
        </a:p>
      </dsp:txBody>
      <dsp:txXfrm>
        <a:off x="2580039" y="624767"/>
        <a:ext cx="2765765" cy="423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A440C-F5AA-488A-A32D-311D5ABEDFBC}">
      <dsp:nvSpPr>
        <dsp:cNvPr id="0" name=""/>
        <dsp:cNvSpPr/>
      </dsp:nvSpPr>
      <dsp:spPr>
        <a:xfrm>
          <a:off x="1292292" y="109"/>
          <a:ext cx="1274813" cy="509925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2020</a:t>
          </a:r>
        </a:p>
      </dsp:txBody>
      <dsp:txXfrm>
        <a:off x="1547255" y="109"/>
        <a:ext cx="764888" cy="509925"/>
      </dsp:txXfrm>
    </dsp:sp>
    <dsp:sp modelId="{4E6382F2-D834-49BB-94CA-202A2EFC8B3D}">
      <dsp:nvSpPr>
        <dsp:cNvPr id="0" name=""/>
        <dsp:cNvSpPr/>
      </dsp:nvSpPr>
      <dsp:spPr>
        <a:xfrm>
          <a:off x="2401380" y="43453"/>
          <a:ext cx="3044647" cy="423238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275 159</a:t>
          </a:r>
        </a:p>
      </dsp:txBody>
      <dsp:txXfrm>
        <a:off x="2612999" y="43453"/>
        <a:ext cx="2621409" cy="423238"/>
      </dsp:txXfrm>
    </dsp:sp>
    <dsp:sp modelId="{3A7F38E3-2C46-44E0-B874-5DC2289099DD}">
      <dsp:nvSpPr>
        <dsp:cNvPr id="0" name=""/>
        <dsp:cNvSpPr/>
      </dsp:nvSpPr>
      <dsp:spPr>
        <a:xfrm>
          <a:off x="1292292" y="581424"/>
          <a:ext cx="1274813" cy="509925"/>
        </a:xfrm>
        <a:prstGeom prst="chevron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202</a:t>
          </a:r>
          <a:r>
            <a:rPr lang="ru-RU" sz="2700" kern="1200" dirty="0"/>
            <a:t>1</a:t>
          </a:r>
        </a:p>
      </dsp:txBody>
      <dsp:txXfrm>
        <a:off x="1547255" y="581424"/>
        <a:ext cx="764888" cy="509925"/>
      </dsp:txXfrm>
    </dsp:sp>
    <dsp:sp modelId="{283AF0D3-E20F-46C6-82EB-700190FDF2B6}">
      <dsp:nvSpPr>
        <dsp:cNvPr id="0" name=""/>
        <dsp:cNvSpPr/>
      </dsp:nvSpPr>
      <dsp:spPr>
        <a:xfrm>
          <a:off x="2401380" y="624767"/>
          <a:ext cx="3123084" cy="423238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418 106</a:t>
          </a:r>
        </a:p>
      </dsp:txBody>
      <dsp:txXfrm>
        <a:off x="2612999" y="624767"/>
        <a:ext cx="2699846" cy="423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67477" y="-367477"/>
          <a:ext cx="971462" cy="1706418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1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06418" y="0"/>
          <a:ext cx="1706418" cy="971462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492207"/>
              </a:solidFill>
            </a:rPr>
            <a:t>Исполнено</a:t>
          </a:r>
        </a:p>
      </dsp:txBody>
      <dsp:txXfrm>
        <a:off x="170641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0" y="971462"/>
          <a:ext cx="1706418" cy="971462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323 612,8</a:t>
          </a:r>
        </a:p>
      </dsp:txBody>
      <dsp:txXfrm rot="10800000">
        <a:off x="0" y="1214328"/>
        <a:ext cx="1706418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73895" y="603984"/>
          <a:ext cx="971462" cy="1706418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</a:rPr>
            <a:t>291 336,6</a:t>
          </a:r>
        </a:p>
      </dsp:txBody>
      <dsp:txXfrm rot="-5400000">
        <a:off x="1706417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Жилищно-коммунальное хозяйство (90,0%)</a:t>
          </a:r>
          <a:endParaRPr lang="ru-RU" sz="1700" b="1" kern="1200" dirty="0"/>
        </a:p>
      </dsp:txBody>
      <dsp:txXfrm>
        <a:off x="419734" y="549408"/>
        <a:ext cx="2573366" cy="844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81538" y="-367477"/>
          <a:ext cx="971462" cy="1706418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b="1" kern="1200" dirty="0"/>
        </a:p>
      </dsp:txBody>
      <dsp:txXfrm rot="5400000">
        <a:off x="14060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20478" y="0"/>
          <a:ext cx="1706418" cy="971462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</a:rPr>
            <a:t>Исполнено</a:t>
          </a:r>
        </a:p>
      </dsp:txBody>
      <dsp:txXfrm>
        <a:off x="172047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18378" y="961660"/>
          <a:ext cx="1762661" cy="971462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99 526,5</a:t>
          </a:r>
        </a:p>
      </dsp:txBody>
      <dsp:txXfrm rot="10800000">
        <a:off x="18378" y="1204526"/>
        <a:ext cx="1762661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87956" y="603984"/>
          <a:ext cx="971462" cy="1706418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accent2">
                  <a:lumMod val="50000"/>
                </a:schemeClr>
              </a:solidFill>
            </a:rPr>
            <a:t>94 758,9</a:t>
          </a:r>
        </a:p>
      </dsp:txBody>
      <dsp:txXfrm rot="-5400000">
        <a:off x="1720478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Национальная экономика (95,2%)</a:t>
          </a:r>
          <a:endParaRPr lang="ru-RU" sz="1700" b="1" kern="1200" dirty="0"/>
        </a:p>
      </dsp:txBody>
      <dsp:txXfrm>
        <a:off x="419734" y="549408"/>
        <a:ext cx="2573366" cy="844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67477" y="-367477"/>
          <a:ext cx="971462" cy="1706418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kern="1200" dirty="0"/>
        </a:p>
      </dsp:txBody>
      <dsp:txXfrm rot="5400000">
        <a:off x="-1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06418" y="0"/>
          <a:ext cx="1706418" cy="971462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</a:rPr>
            <a:t>Исполнено</a:t>
          </a:r>
        </a:p>
      </dsp:txBody>
      <dsp:txXfrm>
        <a:off x="170641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0" y="971462"/>
          <a:ext cx="1706418" cy="971462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8 888,8</a:t>
          </a:r>
        </a:p>
      </dsp:txBody>
      <dsp:txXfrm rot="10800000">
        <a:off x="0" y="1214328"/>
        <a:ext cx="1706418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73895" y="603984"/>
          <a:ext cx="971462" cy="1706418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accent2">
                  <a:lumMod val="50000"/>
                </a:schemeClr>
              </a:solidFill>
            </a:rPr>
            <a:t>8 573,8</a:t>
          </a:r>
        </a:p>
      </dsp:txBody>
      <dsp:txXfrm rot="-5400000">
        <a:off x="1706417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Другие расходы (96,5%)</a:t>
          </a:r>
        </a:p>
      </dsp:txBody>
      <dsp:txXfrm>
        <a:off x="419734" y="549408"/>
        <a:ext cx="2573366" cy="844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67477" y="-367477"/>
          <a:ext cx="971462" cy="1706418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b="1" kern="1200" dirty="0"/>
        </a:p>
      </dsp:txBody>
      <dsp:txXfrm rot="5400000">
        <a:off x="-1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06418" y="0"/>
          <a:ext cx="1706418" cy="971462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</a:rPr>
            <a:t>Исполнено</a:t>
          </a:r>
        </a:p>
      </dsp:txBody>
      <dsp:txXfrm>
        <a:off x="170641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0" y="971462"/>
          <a:ext cx="1706418" cy="971462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14 630,4</a:t>
          </a:r>
        </a:p>
      </dsp:txBody>
      <dsp:txXfrm rot="10800000">
        <a:off x="0" y="1214328"/>
        <a:ext cx="1706418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73895" y="603984"/>
          <a:ext cx="971462" cy="1706418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accent2">
                  <a:lumMod val="50000"/>
                </a:schemeClr>
              </a:solidFill>
            </a:rPr>
            <a:t>14 277,5</a:t>
          </a:r>
        </a:p>
      </dsp:txBody>
      <dsp:txXfrm rot="-5400000">
        <a:off x="1706417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Культура, кинематография (97,6%)</a:t>
          </a:r>
          <a:endParaRPr lang="ru-RU" sz="1700" b="1" kern="1200" dirty="0"/>
        </a:p>
      </dsp:txBody>
      <dsp:txXfrm>
        <a:off x="419734" y="549408"/>
        <a:ext cx="2573366" cy="8441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67477" y="-367477"/>
          <a:ext cx="971462" cy="1706418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glow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b="1" kern="1200" dirty="0"/>
        </a:p>
      </dsp:txBody>
      <dsp:txXfrm rot="5400000">
        <a:off x="-1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06418" y="0"/>
          <a:ext cx="1706418" cy="971462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</a:rPr>
            <a:t>Исполнено</a:t>
          </a:r>
        </a:p>
      </dsp:txBody>
      <dsp:txXfrm>
        <a:off x="170641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0" y="971462"/>
          <a:ext cx="1706418" cy="971462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10 394,0</a:t>
          </a:r>
        </a:p>
      </dsp:txBody>
      <dsp:txXfrm rot="10800000">
        <a:off x="0" y="1214328"/>
        <a:ext cx="1706418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73895" y="603984"/>
          <a:ext cx="971462" cy="1706418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accent2">
                  <a:lumMod val="50000"/>
                </a:schemeClr>
              </a:solidFill>
            </a:rPr>
            <a:t>9 159,5</a:t>
          </a:r>
        </a:p>
      </dsp:txBody>
      <dsp:txXfrm rot="-5400000">
        <a:off x="1706417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Общегосударственные вопросы (88,1%)</a:t>
          </a:r>
          <a:endParaRPr lang="ru-RU" sz="1700" b="1" kern="1200" dirty="0"/>
        </a:p>
      </dsp:txBody>
      <dsp:txXfrm>
        <a:off x="419734" y="549408"/>
        <a:ext cx="2573366" cy="8441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0A04A-408E-4A3A-AF24-D84579AB82F3}">
      <dsp:nvSpPr>
        <dsp:cNvPr id="0" name=""/>
        <dsp:cNvSpPr/>
      </dsp:nvSpPr>
      <dsp:spPr>
        <a:xfrm rot="16200000">
          <a:off x="425135" y="-425135"/>
          <a:ext cx="980344" cy="1830614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Утверждено</a:t>
          </a:r>
        </a:p>
      </dsp:txBody>
      <dsp:txXfrm rot="5400000">
        <a:off x="0" y="0"/>
        <a:ext cx="1830614" cy="735258"/>
      </dsp:txXfrm>
    </dsp:sp>
    <dsp:sp modelId="{426AC80C-516E-4E37-9FA1-35E24FD017D9}">
      <dsp:nvSpPr>
        <dsp:cNvPr id="0" name=""/>
        <dsp:cNvSpPr/>
      </dsp:nvSpPr>
      <dsp:spPr>
        <a:xfrm>
          <a:off x="1830614" y="0"/>
          <a:ext cx="1830614" cy="980344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Исполнено</a:t>
          </a:r>
        </a:p>
      </dsp:txBody>
      <dsp:txXfrm>
        <a:off x="1830614" y="0"/>
        <a:ext cx="1830614" cy="735258"/>
      </dsp:txXfrm>
    </dsp:sp>
    <dsp:sp modelId="{0230E1F4-FB8E-417B-AB6B-DE85D82839E7}">
      <dsp:nvSpPr>
        <dsp:cNvPr id="0" name=""/>
        <dsp:cNvSpPr/>
      </dsp:nvSpPr>
      <dsp:spPr>
        <a:xfrm rot="10800000">
          <a:off x="0" y="980344"/>
          <a:ext cx="1830614" cy="980344"/>
        </a:xfrm>
        <a:prstGeom prst="round1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100 230</a:t>
          </a:r>
        </a:p>
      </dsp:txBody>
      <dsp:txXfrm rot="10800000">
        <a:off x="0" y="1225430"/>
        <a:ext cx="1830614" cy="735258"/>
      </dsp:txXfrm>
    </dsp:sp>
    <dsp:sp modelId="{AC0BFBAD-EBAA-48D0-809D-22FCBA3F4ECE}">
      <dsp:nvSpPr>
        <dsp:cNvPr id="0" name=""/>
        <dsp:cNvSpPr/>
      </dsp:nvSpPr>
      <dsp:spPr>
        <a:xfrm rot="5400000">
          <a:off x="2255749" y="555208"/>
          <a:ext cx="980344" cy="1830614"/>
        </a:xfrm>
        <a:prstGeom prst="round1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99 369</a:t>
          </a:r>
        </a:p>
      </dsp:txBody>
      <dsp:txXfrm rot="-5400000">
        <a:off x="1830614" y="1225429"/>
        <a:ext cx="1830614" cy="735258"/>
      </dsp:txXfrm>
    </dsp:sp>
    <dsp:sp modelId="{87B57E4A-B3CC-41AE-B250-F9CF45E63CA6}">
      <dsp:nvSpPr>
        <dsp:cNvPr id="0" name=""/>
        <dsp:cNvSpPr/>
      </dsp:nvSpPr>
      <dsp:spPr>
        <a:xfrm>
          <a:off x="587826" y="579410"/>
          <a:ext cx="2485575" cy="801867"/>
        </a:xfrm>
        <a:prstGeom prst="round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Поступления</a:t>
          </a:r>
        </a:p>
      </dsp:txBody>
      <dsp:txXfrm>
        <a:off x="626970" y="618554"/>
        <a:ext cx="2407287" cy="7235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0A04A-408E-4A3A-AF24-D84579AB82F3}">
      <dsp:nvSpPr>
        <dsp:cNvPr id="0" name=""/>
        <dsp:cNvSpPr/>
      </dsp:nvSpPr>
      <dsp:spPr>
        <a:xfrm rot="16200000">
          <a:off x="425135" y="-425135"/>
          <a:ext cx="980344" cy="1830614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Утверждено</a:t>
          </a:r>
        </a:p>
      </dsp:txBody>
      <dsp:txXfrm rot="5400000">
        <a:off x="0" y="0"/>
        <a:ext cx="1830614" cy="735258"/>
      </dsp:txXfrm>
    </dsp:sp>
    <dsp:sp modelId="{426AC80C-516E-4E37-9FA1-35E24FD017D9}">
      <dsp:nvSpPr>
        <dsp:cNvPr id="0" name=""/>
        <dsp:cNvSpPr/>
      </dsp:nvSpPr>
      <dsp:spPr>
        <a:xfrm>
          <a:off x="1830614" y="0"/>
          <a:ext cx="1830614" cy="980344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>
            <a:rot lat="0" lon="0" rev="6000000"/>
          </a:lightRig>
        </a:scene3d>
        <a:sp3d>
          <a:bevelB h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Исполнено</a:t>
          </a:r>
        </a:p>
      </dsp:txBody>
      <dsp:txXfrm>
        <a:off x="1830614" y="0"/>
        <a:ext cx="1830614" cy="735258"/>
      </dsp:txXfrm>
    </dsp:sp>
    <dsp:sp modelId="{0230E1F4-FB8E-417B-AB6B-DE85D82839E7}">
      <dsp:nvSpPr>
        <dsp:cNvPr id="0" name=""/>
        <dsp:cNvSpPr/>
      </dsp:nvSpPr>
      <dsp:spPr>
        <a:xfrm rot="10800000">
          <a:off x="0" y="980344"/>
          <a:ext cx="1830614" cy="980344"/>
        </a:xfrm>
        <a:prstGeom prst="round1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98 236</a:t>
          </a:r>
        </a:p>
      </dsp:txBody>
      <dsp:txXfrm rot="10800000">
        <a:off x="0" y="1225430"/>
        <a:ext cx="1830614" cy="735258"/>
      </dsp:txXfrm>
    </dsp:sp>
    <dsp:sp modelId="{AC0BFBAD-EBAA-48D0-809D-22FCBA3F4ECE}">
      <dsp:nvSpPr>
        <dsp:cNvPr id="0" name=""/>
        <dsp:cNvSpPr/>
      </dsp:nvSpPr>
      <dsp:spPr>
        <a:xfrm rot="5400000">
          <a:off x="2255749" y="555208"/>
          <a:ext cx="980344" cy="1830614"/>
        </a:xfrm>
        <a:prstGeom prst="round1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93 880</a:t>
          </a:r>
        </a:p>
      </dsp:txBody>
      <dsp:txXfrm rot="-5400000">
        <a:off x="1830614" y="1225429"/>
        <a:ext cx="1830614" cy="735258"/>
      </dsp:txXfrm>
    </dsp:sp>
    <dsp:sp modelId="{87B57E4A-B3CC-41AE-B250-F9CF45E63CA6}">
      <dsp:nvSpPr>
        <dsp:cNvPr id="0" name=""/>
        <dsp:cNvSpPr/>
      </dsp:nvSpPr>
      <dsp:spPr>
        <a:xfrm>
          <a:off x="587826" y="579410"/>
          <a:ext cx="2485575" cy="80186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Расходование</a:t>
          </a:r>
        </a:p>
      </dsp:txBody>
      <dsp:txXfrm>
        <a:off x="626970" y="618554"/>
        <a:ext cx="2407287" cy="723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0.27984</cdr:x>
      <cdr:y>0.2134</cdr:y>
    </cdr:from>
    <cdr:to>
      <cdr:x>0.36494</cdr:x>
      <cdr:y>0.2855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9E2DE4D-A0F5-4D88-AB3E-0B68D8F743DB}"/>
            </a:ext>
          </a:extLst>
        </cdr:cNvPr>
        <cdr:cNvSpPr txBox="1"/>
      </cdr:nvSpPr>
      <cdr:spPr>
        <a:xfrm xmlns:a="http://schemas.openxmlformats.org/drawingml/2006/main">
          <a:off x="3007151" y="1134561"/>
          <a:ext cx="914400" cy="383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/>
            <a:t>2020 год</a:t>
          </a:r>
        </a:p>
      </cdr:txBody>
    </cdr:sp>
  </cdr:relSizeAnchor>
  <cdr:relSizeAnchor xmlns:cdr="http://schemas.openxmlformats.org/drawingml/2006/chartDrawing">
    <cdr:from>
      <cdr:x>0.62285</cdr:x>
      <cdr:y>0.21632</cdr:y>
    </cdr:from>
    <cdr:to>
      <cdr:x>0.70794</cdr:x>
      <cdr:y>0.28653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1DD4150-C592-48A9-81A2-AAD9839A04FD}"/>
            </a:ext>
          </a:extLst>
        </cdr:cNvPr>
        <cdr:cNvSpPr txBox="1"/>
      </cdr:nvSpPr>
      <cdr:spPr>
        <a:xfrm xmlns:a="http://schemas.openxmlformats.org/drawingml/2006/main">
          <a:off x="6693031" y="1074655"/>
          <a:ext cx="914400" cy="348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/>
            <a:t>2021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0.24728</cdr:x>
      <cdr:y>0.52082</cdr:y>
    </cdr:from>
    <cdr:to>
      <cdr:x>0.76613</cdr:x>
      <cdr:y>0.61652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4B6C980-3A55-45AB-8078-A70C0F3D52CB}"/>
            </a:ext>
          </a:extLst>
        </cdr:cNvPr>
        <cdr:cNvSpPr txBox="1"/>
      </cdr:nvSpPr>
      <cdr:spPr>
        <a:xfrm xmlns:a="http://schemas.openxmlformats.org/drawingml/2006/main">
          <a:off x="2587476" y="3008486"/>
          <a:ext cx="5429125" cy="552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i="1" dirty="0"/>
            <a:t>средства федерального и </a:t>
          </a:r>
        </a:p>
        <a:p xmlns:a="http://schemas.openxmlformats.org/drawingml/2006/main">
          <a:r>
            <a:rPr lang="ru-RU" sz="1400" b="1" i="1" dirty="0"/>
            <a:t>областного бюджета                        154,4 млн.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0.24766</cdr:x>
      <cdr:y>0.62689</cdr:y>
    </cdr:from>
    <cdr:to>
      <cdr:x>0.57476</cdr:x>
      <cdr:y>0.79458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058928B-76F4-4424-905A-51AE6DA8D0BF}"/>
            </a:ext>
          </a:extLst>
        </cdr:cNvPr>
        <cdr:cNvSpPr txBox="1"/>
      </cdr:nvSpPr>
      <cdr:spPr>
        <a:xfrm xmlns:a="http://schemas.openxmlformats.org/drawingml/2006/main">
          <a:off x="2591453" y="3621221"/>
          <a:ext cx="3422729" cy="968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i="1" dirty="0"/>
            <a:t>средства бюджета</a:t>
          </a:r>
        </a:p>
        <a:p xmlns:a="http://schemas.openxmlformats.org/drawingml/2006/main">
          <a:r>
            <a:rPr lang="ru-RU" sz="1400" b="1" i="1" dirty="0"/>
            <a:t> Кольского района                              82,9 млн.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0.76522</cdr:x>
      <cdr:y>0.24568</cdr:y>
    </cdr:from>
    <cdr:to>
      <cdr:x>0.95673</cdr:x>
      <cdr:y>0.35698</cdr:y>
    </cdr:to>
    <cdr:sp macro="" textlink="">
      <cdr:nvSpPr>
        <cdr:cNvPr id="2" name="Облачко с текстом: прямоугольное 1">
          <a:extLst xmlns:a="http://schemas.openxmlformats.org/drawingml/2006/main">
            <a:ext uri="{FF2B5EF4-FFF2-40B4-BE49-F238E27FC236}">
              <a16:creationId xmlns:a16="http://schemas.microsoft.com/office/drawing/2014/main" id="{6F8F2C81-8DB5-44ED-80A0-FDF253FF4478}"/>
            </a:ext>
          </a:extLst>
        </cdr:cNvPr>
        <cdr:cNvSpPr/>
      </cdr:nvSpPr>
      <cdr:spPr>
        <a:xfrm xmlns:a="http://schemas.openxmlformats.org/drawingml/2006/main">
          <a:off x="8860653" y="1523413"/>
          <a:ext cx="2217537" cy="690143"/>
        </a:xfrm>
        <a:prstGeom xmlns:a="http://schemas.openxmlformats.org/drawingml/2006/main" prst="wedgeRectCallout">
          <a:avLst>
            <a:gd name="adj1" fmla="val -60906"/>
            <a:gd name="adj2" fmla="val 138433"/>
          </a:avLst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«Обеспечение эффективного функционирования городского хозяйства»</a:t>
          </a:r>
        </a:p>
      </cdr:txBody>
    </cdr:sp>
  </cdr:relSizeAnchor>
  <cdr:relSizeAnchor xmlns:cdr="http://schemas.openxmlformats.org/drawingml/2006/chartDrawing">
    <cdr:from>
      <cdr:x>0.22962</cdr:x>
      <cdr:y>0.68638</cdr:y>
    </cdr:from>
    <cdr:to>
      <cdr:x>0.41525</cdr:x>
      <cdr:y>0.77637</cdr:y>
    </cdr:to>
    <cdr:sp macro="" textlink="">
      <cdr:nvSpPr>
        <cdr:cNvPr id="3" name="Облачко с текстом: прямоугольное 2">
          <a:extLst xmlns:a="http://schemas.openxmlformats.org/drawingml/2006/main">
            <a:ext uri="{FF2B5EF4-FFF2-40B4-BE49-F238E27FC236}">
              <a16:creationId xmlns:a16="http://schemas.microsoft.com/office/drawing/2014/main" id="{43917A61-C9C3-498D-B5CA-0E22959F8A15}"/>
            </a:ext>
          </a:extLst>
        </cdr:cNvPr>
        <cdr:cNvSpPr/>
      </cdr:nvSpPr>
      <cdr:spPr>
        <a:xfrm xmlns:a="http://schemas.openxmlformats.org/drawingml/2006/main">
          <a:off x="2658842" y="4256113"/>
          <a:ext cx="2149434" cy="557987"/>
        </a:xfrm>
        <a:prstGeom xmlns:a="http://schemas.openxmlformats.org/drawingml/2006/main" prst="wedgeRectCallout">
          <a:avLst>
            <a:gd name="adj1" fmla="val 68208"/>
            <a:gd name="adj2" fmla="val 102517"/>
          </a:avLst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solidFill>
            <a:schemeClr val="bg2">
              <a:lumMod val="9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«Экологическая безопасность города Колы»</a:t>
          </a:r>
        </a:p>
      </cdr:txBody>
    </cdr:sp>
  </cdr:relSizeAnchor>
  <cdr:relSizeAnchor xmlns:cdr="http://schemas.openxmlformats.org/drawingml/2006/chartDrawing">
    <cdr:from>
      <cdr:x>0.18946</cdr:x>
      <cdr:y>0.84654</cdr:y>
    </cdr:from>
    <cdr:to>
      <cdr:x>0.3757</cdr:x>
      <cdr:y>0.9423</cdr:y>
    </cdr:to>
    <cdr:sp macro="" textlink="">
      <cdr:nvSpPr>
        <cdr:cNvPr id="4" name="Облачко с текстом: прямоугольное 3">
          <a:extLst xmlns:a="http://schemas.openxmlformats.org/drawingml/2006/main">
            <a:ext uri="{FF2B5EF4-FFF2-40B4-BE49-F238E27FC236}">
              <a16:creationId xmlns:a16="http://schemas.microsoft.com/office/drawing/2014/main" id="{06305F1A-2A69-4D4D-81E1-C24FFF070D7F}"/>
            </a:ext>
          </a:extLst>
        </cdr:cNvPr>
        <cdr:cNvSpPr/>
      </cdr:nvSpPr>
      <cdr:spPr>
        <a:xfrm xmlns:a="http://schemas.openxmlformats.org/drawingml/2006/main">
          <a:off x="2193782" y="5249197"/>
          <a:ext cx="2156550" cy="593766"/>
        </a:xfrm>
        <a:prstGeom xmlns:a="http://schemas.openxmlformats.org/drawingml/2006/main" prst="wedgeRectCallout">
          <a:avLst>
            <a:gd name="adj1" fmla="val 130466"/>
            <a:gd name="adj2" fmla="val -5972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«Развитие и повышение качества человеческого потенциала»</a:t>
          </a:r>
        </a:p>
      </cdr:txBody>
    </cdr:sp>
  </cdr:relSizeAnchor>
  <cdr:relSizeAnchor xmlns:cdr="http://schemas.openxmlformats.org/drawingml/2006/chartDrawing">
    <cdr:from>
      <cdr:x>0.79642</cdr:x>
      <cdr:y>0.81109</cdr:y>
    </cdr:from>
    <cdr:to>
      <cdr:x>0.94486</cdr:x>
      <cdr:y>0.95475</cdr:y>
    </cdr:to>
    <cdr:sp macro="" textlink="">
      <cdr:nvSpPr>
        <cdr:cNvPr id="5" name="Облачко с текстом: прямоугольное 4">
          <a:extLst xmlns:a="http://schemas.openxmlformats.org/drawingml/2006/main">
            <a:ext uri="{FF2B5EF4-FFF2-40B4-BE49-F238E27FC236}">
              <a16:creationId xmlns:a16="http://schemas.microsoft.com/office/drawing/2014/main" id="{14DA2249-0512-4EFC-8BAD-0B3F04721D44}"/>
            </a:ext>
          </a:extLst>
        </cdr:cNvPr>
        <cdr:cNvSpPr/>
      </cdr:nvSpPr>
      <cdr:spPr>
        <a:xfrm xmlns:a="http://schemas.openxmlformats.org/drawingml/2006/main">
          <a:off x="9221964" y="5029378"/>
          <a:ext cx="1718771" cy="890803"/>
        </a:xfrm>
        <a:prstGeom xmlns:a="http://schemas.openxmlformats.org/drawingml/2006/main" prst="wedgeRectCallout">
          <a:avLst>
            <a:gd name="adj1" fmla="val -143252"/>
            <a:gd name="adj2" fmla="val -46369"/>
          </a:avLst>
        </a:prstGeom>
        <a:solidFill xmlns:a="http://schemas.openxmlformats.org/drawingml/2006/main">
          <a:schemeClr val="accent5"/>
        </a:solidFill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«Управление муниципальным имуществом города Колы»</a:t>
          </a:r>
        </a:p>
      </cdr:txBody>
    </cdr:sp>
  </cdr:relSizeAnchor>
  <cdr:relSizeAnchor xmlns:cdr="http://schemas.openxmlformats.org/drawingml/2006/chartDrawing">
    <cdr:from>
      <cdr:x>0.58386</cdr:x>
      <cdr:y>0.88641</cdr:y>
    </cdr:from>
    <cdr:to>
      <cdr:x>0.77871</cdr:x>
      <cdr:y>0.96548</cdr:y>
    </cdr:to>
    <cdr:sp macro="" textlink="">
      <cdr:nvSpPr>
        <cdr:cNvPr id="6" name="Облачко с текстом: прямоугольное 5">
          <a:extLst xmlns:a="http://schemas.openxmlformats.org/drawingml/2006/main">
            <a:ext uri="{FF2B5EF4-FFF2-40B4-BE49-F238E27FC236}">
              <a16:creationId xmlns:a16="http://schemas.microsoft.com/office/drawing/2014/main" id="{6CBBA45B-D1E7-4A9F-825A-EE4E9B3C50E5}"/>
            </a:ext>
          </a:extLst>
        </cdr:cNvPr>
        <cdr:cNvSpPr/>
      </cdr:nvSpPr>
      <cdr:spPr>
        <a:xfrm xmlns:a="http://schemas.openxmlformats.org/drawingml/2006/main">
          <a:off x="6760622" y="5496440"/>
          <a:ext cx="2256311" cy="490256"/>
        </a:xfrm>
        <a:prstGeom xmlns:a="http://schemas.openxmlformats.org/drawingml/2006/main" prst="wedgeRectCallout">
          <a:avLst>
            <a:gd name="adj1" fmla="val -45488"/>
            <a:gd name="adj2" fmla="val -116748"/>
          </a:avLst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«Обеспечение жильем молодых семей города Колы»</a:t>
          </a:r>
        </a:p>
      </cdr:txBody>
    </cdr:sp>
  </cdr:relSizeAnchor>
  <cdr:relSizeAnchor xmlns:cdr="http://schemas.openxmlformats.org/drawingml/2006/chartDrawing">
    <cdr:from>
      <cdr:x>0.42288</cdr:x>
      <cdr:y>0.87771</cdr:y>
    </cdr:from>
    <cdr:to>
      <cdr:x>0.57671</cdr:x>
      <cdr:y>0.96548</cdr:y>
    </cdr:to>
    <cdr:sp macro="" textlink="">
      <cdr:nvSpPr>
        <cdr:cNvPr id="7" name="Облачко с текстом: прямоугольное 6">
          <a:extLst xmlns:a="http://schemas.openxmlformats.org/drawingml/2006/main">
            <a:ext uri="{FF2B5EF4-FFF2-40B4-BE49-F238E27FC236}">
              <a16:creationId xmlns:a16="http://schemas.microsoft.com/office/drawing/2014/main" id="{4158D878-DDE9-40BC-B045-7963D7515E9A}"/>
            </a:ext>
          </a:extLst>
        </cdr:cNvPr>
        <cdr:cNvSpPr/>
      </cdr:nvSpPr>
      <cdr:spPr>
        <a:xfrm xmlns:a="http://schemas.openxmlformats.org/drawingml/2006/main">
          <a:off x="4896595" y="5442454"/>
          <a:ext cx="1781299" cy="544242"/>
        </a:xfrm>
        <a:prstGeom xmlns:a="http://schemas.openxmlformats.org/drawingml/2006/main" prst="wedgeRectCallout">
          <a:avLst>
            <a:gd name="adj1" fmla="val 48500"/>
            <a:gd name="adj2" fmla="val -92422"/>
          </a:avLst>
        </a:prstGeom>
        <a:solidFill xmlns:a="http://schemas.openxmlformats.org/drawingml/2006/main">
          <a:schemeClr val="accent3">
            <a:lumMod val="50000"/>
          </a:schemeClr>
        </a:solidFill>
        <a:ln xmlns:a="http://schemas.openxmlformats.org/drawingml/2006/main">
          <a:solidFill>
            <a:srgbClr val="6699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«Муниципальное управление города Колы»</a:t>
          </a:r>
        </a:p>
      </cdr:txBody>
    </cdr:sp>
  </cdr:relSizeAnchor>
  <cdr:relSizeAnchor xmlns:cdr="http://schemas.openxmlformats.org/drawingml/2006/chartDrawing">
    <cdr:from>
      <cdr:x>0.85156</cdr:x>
      <cdr:y>0.51319</cdr:y>
    </cdr:from>
    <cdr:to>
      <cdr:x>1</cdr:x>
      <cdr:y>0.77968</cdr:y>
    </cdr:to>
    <cdr:sp macro="" textlink="">
      <cdr:nvSpPr>
        <cdr:cNvPr id="8" name="Облачко с текстом: прямоугольное 7">
          <a:extLst xmlns:a="http://schemas.openxmlformats.org/drawingml/2006/main">
            <a:ext uri="{FF2B5EF4-FFF2-40B4-BE49-F238E27FC236}">
              <a16:creationId xmlns:a16="http://schemas.microsoft.com/office/drawing/2014/main" id="{285FA950-14EB-441E-93AA-0B5C3FF8AA56}"/>
            </a:ext>
          </a:extLst>
        </cdr:cNvPr>
        <cdr:cNvSpPr/>
      </cdr:nvSpPr>
      <cdr:spPr>
        <a:xfrm xmlns:a="http://schemas.openxmlformats.org/drawingml/2006/main">
          <a:off x="9860485" y="3182197"/>
          <a:ext cx="1718771" cy="1652439"/>
        </a:xfrm>
        <a:prstGeom xmlns:a="http://schemas.openxmlformats.org/drawingml/2006/main" prst="wedgeRectCallout">
          <a:avLst>
            <a:gd name="adj1" fmla="val -228471"/>
            <a:gd name="adj2" fmla="val 55963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«Управление земельными ресурсами города Колы»</a:t>
          </a:r>
        </a:p>
        <a:p xmlns:a="http://schemas.openxmlformats.org/drawingml/2006/main">
          <a:pPr algn="ctr"/>
          <a:r>
            <a: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«Управление муниципальными финансами города Колы»</a:t>
          </a:r>
        </a:p>
        <a:p xmlns:a="http://schemas.openxmlformats.org/drawingml/2006/main">
          <a:pPr algn="ctr"/>
          <a:r>
            <a: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«Обеспечение первичных мер пожарной безопасности на территории города Колы»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51ACB-F000-4A45-8CC4-4AD3EE86053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9E9C-B68C-4001-B6EA-B4DB9D3080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06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064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096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819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92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639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501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747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498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62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9E9C-B68C-4001-B6EA-B4DB9D3080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56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01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236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9E9C-B68C-4001-B6EA-B4DB9D3080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02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9E9C-B68C-4001-B6EA-B4DB9D3080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71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9E9C-B68C-4001-B6EA-B4DB9D3080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62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36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021C7-E3C8-4833-ABA0-D4CED7220495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AF4F2-1E91-4B72-AC55-707D91081D5D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6A85B-ADAC-4C68-8A0C-84462AC9BC72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A3919-8BE4-4792-9C55-95AE505378B6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697EE-5158-4581-BEA2-725CEDEACE13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FE5A4-E2AB-4012-99C3-9A8C66C22C40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46565-F70D-443E-99DA-91740ECF5A11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97634-077F-4A67-A4C2-244972CD60F1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73772-A7A8-439F-AD3A-E7FA9B04C945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C25AB-77E4-43D6-BDF7-D98A918097E5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0079F-09D2-4629-8CC7-4C771EA05E53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A6BA9C-3FAB-40C9-8A50-B7CB0299CBB1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9F75F6-1F4F-47A9-B2C5-0462B43ED9A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19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2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8.jpeg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28" Type="http://schemas.openxmlformats.org/officeDocument/2006/relationships/image" Target="../media/image6.jpeg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37143" y="3895107"/>
            <a:ext cx="10560051" cy="18515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rgbClr val="F0A22E"/>
              </a:buClr>
              <a:buFont typeface="Wingdings 2"/>
              <a:buNone/>
              <a:defRPr/>
            </a:pPr>
            <a:r>
              <a:rPr lang="ru-RU" altLang="ru-RU" sz="5000" b="1" i="1" dirty="0">
                <a:solidFill>
                  <a:srgbClr val="0070C0"/>
                </a:solidFill>
                <a:latin typeface="Times New Roman" pitchFamily="18" charset="0"/>
              </a:rPr>
              <a:t>Исполнение бюджета </a:t>
            </a:r>
          </a:p>
          <a:p>
            <a:pPr algn="ctr" eaLnBrk="1" fontAlgn="auto" hangingPunct="1">
              <a:spcAft>
                <a:spcPts val="0"/>
              </a:spcAft>
              <a:buClr>
                <a:srgbClr val="F0A22E"/>
              </a:buClr>
              <a:buFont typeface="Wingdings 2"/>
              <a:buNone/>
              <a:defRPr/>
            </a:pPr>
            <a:r>
              <a:rPr lang="ru-RU" altLang="ru-RU" sz="5000" b="1" i="1" dirty="0">
                <a:solidFill>
                  <a:srgbClr val="0070C0"/>
                </a:solidFill>
                <a:latin typeface="Times New Roman" pitchFamily="18" charset="0"/>
              </a:rPr>
              <a:t>города Колы за 2021 год</a:t>
            </a:r>
            <a:endParaRPr lang="ru-RU" altLang="ru-RU" sz="5000" b="1" i="1" dirty="0">
              <a:solidFill>
                <a:srgbClr val="0070C0"/>
              </a:solidFill>
            </a:endParaRPr>
          </a:p>
        </p:txBody>
      </p:sp>
      <p:pic>
        <p:nvPicPr>
          <p:cNvPr id="28675" name="Рисунок 3" descr="Кола ГП_ПП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69" y="260353"/>
            <a:ext cx="3340811" cy="36347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40766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844" y="220202"/>
            <a:ext cx="10527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itchFamily="34" charset="-128"/>
                <a:cs typeface="Arial" charset="0"/>
              </a:rPr>
              <a:t>Исполнение бюджетных ассигнований на реализацию муниципальных программ города Колы за 2021 год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29901"/>
              </p:ext>
            </p:extLst>
          </p:nvPr>
        </p:nvGraphicFramePr>
        <p:xfrm>
          <a:off x="807522" y="1431130"/>
          <a:ext cx="10426535" cy="51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62" y="178990"/>
            <a:ext cx="768539" cy="8361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88BAAF8-E353-4213-9F07-19C65CC9F3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575120"/>
              </p:ext>
            </p:extLst>
          </p:nvPr>
        </p:nvGraphicFramePr>
        <p:xfrm>
          <a:off x="399799" y="657226"/>
          <a:ext cx="11579256" cy="620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48EF4DA2-E324-4FF3-B3CC-0410A0649E8F}"/>
              </a:ext>
            </a:extLst>
          </p:cNvPr>
          <p:cNvSpPr/>
          <p:nvPr/>
        </p:nvSpPr>
        <p:spPr>
          <a:xfrm>
            <a:off x="594567" y="1188921"/>
            <a:ext cx="2156550" cy="710024"/>
          </a:xfrm>
          <a:prstGeom prst="wedgeRectCallout">
            <a:avLst>
              <a:gd name="adj1" fmla="val 36121"/>
              <a:gd name="adj2" fmla="val 109559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комфортных условий проживания населения города Колы»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0522794E-A571-40B5-AB57-8815C823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6296" y="1081075"/>
            <a:ext cx="17755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6453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5475"/>
            <a:ext cx="11582400" cy="670668"/>
          </a:xfrm>
        </p:spPr>
        <p:txBody>
          <a:bodyPr>
            <a:noAutofit/>
          </a:bodyPr>
          <a:lstStyle/>
          <a:p>
            <a:pPr marL="0" indent="0" algn="ctr" fontAlgn="b">
              <a:spcBef>
                <a:spcPts val="0"/>
              </a:spcBef>
              <a:buNone/>
              <a:defRPr/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Муниципальная программа 1 «Развитие и повышение качества человеческого потенциала»</a:t>
            </a: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9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406400" y="611452"/>
            <a:ext cx="3454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                                         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15,1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35850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8591551" y="662853"/>
            <a:ext cx="3429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                        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14,7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рублей(97,6%)</a:t>
            </a: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F9037B-26F6-4C14-8765-1ABB8572A2E2}"/>
              </a:ext>
            </a:extLst>
          </p:cNvPr>
          <p:cNvSpPr/>
          <p:nvPr/>
        </p:nvSpPr>
        <p:spPr>
          <a:xfrm>
            <a:off x="2844139" y="1407594"/>
            <a:ext cx="8996440" cy="118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условий для максимальной вовлеченности населения города Кола в систематические занятия физической культурой и спортом;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условий для организации досуга и обеспечения жителей города Кола услугами организаций культуры;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условий для развития потенциала молодежи города Кола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90B44FDA-CC30-4727-97D8-1E2ABA6F7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497573"/>
              </p:ext>
            </p:extLst>
          </p:nvPr>
        </p:nvGraphicFramePr>
        <p:xfrm>
          <a:off x="1038483" y="3937378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DE8D8-7C8C-4697-9B0C-A72926D3B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07" y="1406447"/>
            <a:ext cx="2530059" cy="25361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D95016-4D42-4FD5-BA9F-17F3EFB1E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43" y="3984886"/>
            <a:ext cx="2444708" cy="2158171"/>
          </a:xfrm>
          <a:prstGeom prst="rect">
            <a:avLst/>
          </a:prstGeom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8AEE2894-077A-4653-883B-FC2E17F01AA3}"/>
              </a:ext>
            </a:extLst>
          </p:cNvPr>
          <p:cNvSpPr/>
          <p:nvPr/>
        </p:nvSpPr>
        <p:spPr>
          <a:xfrm>
            <a:off x="2856965" y="2702599"/>
            <a:ext cx="8970788" cy="800220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Производились расходы на финансирование городских мероприятий в сферах культуры, физкультуры и спорта, библиотечной и музейной деятельности, занятости молодежи. 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9834E-AD1A-4E0A-8F79-13028BEACC34}"/>
              </a:ext>
            </a:extLst>
          </p:cNvPr>
          <p:cNvSpPr txBox="1"/>
          <p:nvPr/>
        </p:nvSpPr>
        <p:spPr>
          <a:xfrm>
            <a:off x="2322788" y="3635084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2021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45327859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16632"/>
            <a:ext cx="11582400" cy="690890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2 «Экологическая безопасность города Колы»   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58" y="3619405"/>
            <a:ext cx="2719997" cy="180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Прямоугольник 9"/>
          <p:cNvSpPr>
            <a:spLocks noChangeArrowheads="1"/>
          </p:cNvSpPr>
          <p:nvPr/>
        </p:nvSpPr>
        <p:spPr bwMode="auto">
          <a:xfrm flipH="1">
            <a:off x="1024323" y="679366"/>
            <a:ext cx="29760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3,1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36872" name="Прямоугольник 9"/>
          <p:cNvSpPr>
            <a:spLocks noChangeArrowheads="1"/>
          </p:cNvSpPr>
          <p:nvPr/>
        </p:nvSpPr>
        <p:spPr bwMode="auto">
          <a:xfrm flipH="1">
            <a:off x="8132893" y="618057"/>
            <a:ext cx="364913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2,9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(95,2%)</a:t>
            </a: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4" y="113803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A2B958-97A2-4463-BCB7-44BD5232DCD5}"/>
              </a:ext>
            </a:extLst>
          </p:cNvPr>
          <p:cNvSpPr/>
          <p:nvPr/>
        </p:nvSpPr>
        <p:spPr>
          <a:xfrm>
            <a:off x="2844138" y="1388293"/>
            <a:ext cx="9040317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экологической безопасности и улучшение состояния окружающей среды на территории муниципального образования городское поселение Кола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D8B3F77-9543-43DD-90A0-B687F7815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299434"/>
              </p:ext>
            </p:extLst>
          </p:nvPr>
        </p:nvGraphicFramePr>
        <p:xfrm>
          <a:off x="244777" y="3781952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BD28FFFA-3E0B-4902-B10F-105796DA6D81}"/>
              </a:ext>
            </a:extLst>
          </p:cNvPr>
          <p:cNvSpPr/>
          <p:nvPr/>
        </p:nvSpPr>
        <p:spPr>
          <a:xfrm>
            <a:off x="2844138" y="2221296"/>
            <a:ext cx="9040317" cy="754053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Произведены расходы на финансирование мероприятий по ликвидации несанкционированных свалок</a:t>
            </a:r>
          </a:p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55554A-72D6-4072-90DC-7B451EFCA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7" y="1320596"/>
            <a:ext cx="2091109" cy="21459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C5FB93-C360-4EA3-9D4A-522A83880346}"/>
              </a:ext>
            </a:extLst>
          </p:cNvPr>
          <p:cNvSpPr txBox="1"/>
          <p:nvPr/>
        </p:nvSpPr>
        <p:spPr>
          <a:xfrm>
            <a:off x="1392888" y="3285100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2021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30188653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509649" y="230367"/>
            <a:ext cx="11627504" cy="6342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19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3 «Обеспечение комфортных условий проживания населения города Колы»</a:t>
            </a:r>
            <a:endParaRPr lang="ru-RU" altLang="ru-RU" sz="1900" i="1" cap="none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8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86606" y="693833"/>
            <a:ext cx="46079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358,2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38919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6797413" y="603020"/>
            <a:ext cx="4943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328,8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(91,8%)</a:t>
            </a:r>
          </a:p>
        </p:txBody>
      </p:sp>
      <p:pic>
        <p:nvPicPr>
          <p:cNvPr id="8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" y="149428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B1D810-9AC5-4D01-A4D6-CD1B9F56BC8D}"/>
              </a:ext>
            </a:extLst>
          </p:cNvPr>
          <p:cNvSpPr/>
          <p:nvPr/>
        </p:nvSpPr>
        <p:spPr>
          <a:xfrm>
            <a:off x="3090597" y="1259091"/>
            <a:ext cx="8621485" cy="140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уровня благоустройства территорий;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автомобильных дорог общего пользования местного значения;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без барьерной среды для инвалидов и других маломобильных групп населения;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качества благоустройства дворовых территорий и территорий общего пользования;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безопасных и благоприятных условий проживания в жилищном фонде 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0AEFF33-05E8-49E1-B3C7-C1158A5C6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812472"/>
              </p:ext>
            </p:extLst>
          </p:nvPr>
        </p:nvGraphicFramePr>
        <p:xfrm>
          <a:off x="1589476" y="3676298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2" descr="C:\Users\user\Desktop\Фон\izobrazhenie-doma-i-kommunikaciy.jpg">
            <a:extLst>
              <a:ext uri="{FF2B5EF4-FFF2-40B4-BE49-F238E27FC236}">
                <a16:creationId xmlns:a16="http://schemas.microsoft.com/office/drawing/2014/main" id="{6852C556-00FB-4283-9507-F5A59F54C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75" l="6750" r="9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4" r="6883"/>
          <a:stretch/>
        </p:blipFill>
        <p:spPr bwMode="auto">
          <a:xfrm>
            <a:off x="186651" y="1374773"/>
            <a:ext cx="2953371" cy="27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47B40D-905D-4EBA-AE30-0A15BA92A489}"/>
              </a:ext>
            </a:extLst>
          </p:cNvPr>
          <p:cNvSpPr txBox="1"/>
          <p:nvPr/>
        </p:nvSpPr>
        <p:spPr>
          <a:xfrm>
            <a:off x="2474026" y="3012663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2021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29223278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06400" y="190006"/>
            <a:ext cx="11785600" cy="52322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19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4 «Обеспечение эффективного функционирования городского хозяйства»</a:t>
            </a:r>
            <a:endParaRPr lang="ru-RU" altLang="ru-RU" sz="1900" i="1" cap="none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826544" y="727482"/>
            <a:ext cx="3168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44,9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39944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908940" y="704792"/>
            <a:ext cx="403224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44,6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(99,4%)</a:t>
            </a: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В Чувашской Республике реализуется проект по внедрению единого платежного  документа за услуги ЖКХ | Министерство строительства, архитектуры и жилищно-коммунального  хозяйства Чувашской Республики">
            <a:extLst>
              <a:ext uri="{FF2B5EF4-FFF2-40B4-BE49-F238E27FC236}">
                <a16:creationId xmlns:a16="http://schemas.microsoft.com/office/drawing/2014/main" id="{D9C8851B-CDD0-4F3A-8A3E-536449D2E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06E867-6547-42ED-8DF4-A0480E5C61C4}"/>
              </a:ext>
            </a:extLst>
          </p:cNvPr>
          <p:cNvSpPr/>
          <p:nvPr/>
        </p:nvSpPr>
        <p:spPr>
          <a:xfrm>
            <a:off x="2713178" y="1421543"/>
            <a:ext cx="9228011" cy="118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бесперебойного качественного электроснабжения, теплоснабжения, водоснабжения, водоотведения;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безаварийного содержания муниципальных объектов жилищно-коммунального хозяйства;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энергетической эффективности муниципальных объектов;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деятельности муниципального казенного учреждения</a:t>
            </a: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A151FBBC-41B1-454C-B1D4-ADC85FA828A0}"/>
              </a:ext>
            </a:extLst>
          </p:cNvPr>
          <p:cNvSpPr/>
          <p:nvPr/>
        </p:nvSpPr>
        <p:spPr>
          <a:xfrm>
            <a:off x="2713178" y="2680451"/>
            <a:ext cx="9228011" cy="838201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Финансировались мероприятия по подготовке объектов к отопительному периоду, по содержанию котельных, наружных сетей, по содержанию МКУ «Управление городского хозяйства».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7138D66-6773-407A-9C99-06D7C9992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499698"/>
              </p:ext>
            </p:extLst>
          </p:nvPr>
        </p:nvGraphicFramePr>
        <p:xfrm>
          <a:off x="1589475" y="3890708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AF7280-C9D3-4434-9DFD-2A40FAEA8C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1" y="1802758"/>
            <a:ext cx="2380690" cy="145123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BF4CC7-F502-4DDC-85FA-E79294E39136}"/>
              </a:ext>
            </a:extLst>
          </p:cNvPr>
          <p:cNvSpPr txBox="1"/>
          <p:nvPr/>
        </p:nvSpPr>
        <p:spPr>
          <a:xfrm>
            <a:off x="2761399" y="3661068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2021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277138880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406400" y="115889"/>
            <a:ext cx="11582400" cy="44676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5 «Управление муниципальным имуществом города Кола»</a:t>
            </a:r>
            <a:endParaRPr lang="ru-RU" altLang="ru-RU" sz="2000" i="1" cap="none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0965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1102783" y="629535"/>
            <a:ext cx="3055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21,9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40966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184571" y="593436"/>
            <a:ext cx="48042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14,6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(66,8%)</a:t>
            </a:r>
          </a:p>
        </p:txBody>
      </p:sp>
      <p:pic>
        <p:nvPicPr>
          <p:cNvPr id="7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" y="95002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F83B34-5665-4F24-9BB3-A716F1FAA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11" y="1325926"/>
            <a:ext cx="2594260" cy="19836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ABCD57-3AB1-4D01-B10B-53F607A6775F}"/>
              </a:ext>
            </a:extLst>
          </p:cNvPr>
          <p:cNvSpPr/>
          <p:nvPr/>
        </p:nvSpPr>
        <p:spPr>
          <a:xfrm>
            <a:off x="2963443" y="1421543"/>
            <a:ext cx="8977746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муниципальной собственностью, направленной на увеличение доходов бюджета городского поселения Кола</a:t>
            </a: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EDF34E63-A3BC-459E-A11A-A09E92CA8873}"/>
              </a:ext>
            </a:extLst>
          </p:cNvPr>
          <p:cNvSpPr/>
          <p:nvPr/>
        </p:nvSpPr>
        <p:spPr>
          <a:xfrm>
            <a:off x="2963443" y="2317760"/>
            <a:ext cx="8876256" cy="811985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Финансировались мероприятия по содержанию объектов муниципальной собственности, оценка недвижимости и признание прав, текущий ремонт муниципального жилищного фонда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85ED383-5BF8-4CAC-9363-2FEFB0325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928360"/>
              </p:ext>
            </p:extLst>
          </p:nvPr>
        </p:nvGraphicFramePr>
        <p:xfrm>
          <a:off x="989663" y="3744374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41C914-AEC7-48BB-AB16-98DD4F5C3453}"/>
              </a:ext>
            </a:extLst>
          </p:cNvPr>
          <p:cNvSpPr txBox="1"/>
          <p:nvPr/>
        </p:nvSpPr>
        <p:spPr>
          <a:xfrm>
            <a:off x="2273968" y="3451986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2021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299397022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ногодетные семьи Ленинградской области получат удостоверения - Гатчинская  правда">
            <a:extLst>
              <a:ext uri="{FF2B5EF4-FFF2-40B4-BE49-F238E27FC236}">
                <a16:creationId xmlns:a16="http://schemas.microsoft.com/office/drawing/2014/main" id="{826A8013-574E-4880-BC6A-7B6A2441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27222"/>
            <a:ext cx="3143023" cy="18161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 bwMode="auto">
          <a:xfrm>
            <a:off x="406400" y="115888"/>
            <a:ext cx="11582400" cy="6410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6 «Обеспечение жильем молодых семей города Кола»</a:t>
            </a:r>
            <a:endParaRPr lang="ru-RU" altLang="ru-RU" sz="2000" i="1" cap="none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18517" y="565501"/>
            <a:ext cx="303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3,8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41992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517081" y="544512"/>
            <a:ext cx="4570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3,8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 (100%)</a:t>
            </a: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" y="169469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61E2FA-CDB4-4F63-81AC-B3A7F4BAC86D}"/>
              </a:ext>
            </a:extLst>
          </p:cNvPr>
          <p:cNvSpPr/>
          <p:nvPr/>
        </p:nvSpPr>
        <p:spPr>
          <a:xfrm>
            <a:off x="4215740" y="1416711"/>
            <a:ext cx="7569860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молодых и многодетных семей, проживающих на территории муниципального образования городское поселение Кола.</a:t>
            </a: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EC8AA6FE-4EDB-4760-9E60-92F3E21D7BD7}"/>
              </a:ext>
            </a:extLst>
          </p:cNvPr>
          <p:cNvSpPr/>
          <p:nvPr/>
        </p:nvSpPr>
        <p:spPr>
          <a:xfrm>
            <a:off x="4215740" y="2410692"/>
            <a:ext cx="7569860" cy="465088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Финансировались мероприятия по обеспечению жильем молодых семей.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EB9343A-F254-4473-A7B5-45E8D8248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637724"/>
              </p:ext>
            </p:extLst>
          </p:nvPr>
        </p:nvGraphicFramePr>
        <p:xfrm>
          <a:off x="989663" y="3876751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363EAC5-73BF-4A18-82A9-862BA70D1AC3}"/>
              </a:ext>
            </a:extLst>
          </p:cNvPr>
          <p:cNvSpPr txBox="1"/>
          <p:nvPr/>
        </p:nvSpPr>
        <p:spPr>
          <a:xfrm>
            <a:off x="2750753" y="3251422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2021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54637360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AE8A36-F618-4892-9703-2AAA9D7A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97" y="1155117"/>
            <a:ext cx="3011551" cy="22651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406400" y="115888"/>
            <a:ext cx="11582400" cy="45122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7 «Управление земельными ресурсами города Кола»</a:t>
            </a:r>
            <a:r>
              <a:rPr lang="ru-RU" alt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altLang="ru-RU" sz="1600" dirty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endParaRPr lang="ru-RU" altLang="ru-RU" sz="160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Прямоугольник 9"/>
          <p:cNvSpPr>
            <a:spLocks noChangeArrowheads="1"/>
          </p:cNvSpPr>
          <p:nvPr/>
        </p:nvSpPr>
        <p:spPr bwMode="auto">
          <a:xfrm flipH="1">
            <a:off x="1064928" y="596134"/>
            <a:ext cx="335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50,0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тыс. рублей</a:t>
            </a:r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84667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87867" y="7938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3016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181088" y="518510"/>
            <a:ext cx="4579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35,0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тыс. рублей (70%)</a:t>
            </a: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8" y="140298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84548C8-9408-4A65-9F9E-2F8E20E11164}"/>
              </a:ext>
            </a:extLst>
          </p:cNvPr>
          <p:cNvSpPr/>
          <p:nvPr/>
        </p:nvSpPr>
        <p:spPr>
          <a:xfrm>
            <a:off x="4190340" y="1163009"/>
            <a:ext cx="7569860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муниципальной собственностью, направленной на увеличение доходов бюджета города Колы</a:t>
            </a: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1298E0A8-02E4-4774-9E8B-C2A0DFEA18C0}"/>
              </a:ext>
            </a:extLst>
          </p:cNvPr>
          <p:cNvSpPr/>
          <p:nvPr/>
        </p:nvSpPr>
        <p:spPr>
          <a:xfrm>
            <a:off x="4190340" y="2159457"/>
            <a:ext cx="7569860" cy="428129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Финансировались мероприятия по проведению землеустроительных работ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808E162-C0AF-4AB1-B09F-3E75DE84F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770278"/>
              </p:ext>
            </p:extLst>
          </p:nvPr>
        </p:nvGraphicFramePr>
        <p:xfrm>
          <a:off x="989663" y="3876751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9845BA4-D0BD-45BB-8F48-A26302C54D2A}"/>
              </a:ext>
            </a:extLst>
          </p:cNvPr>
          <p:cNvSpPr txBox="1"/>
          <p:nvPr/>
        </p:nvSpPr>
        <p:spPr>
          <a:xfrm>
            <a:off x="1908542" y="3419435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2021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74239021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406400" y="115888"/>
            <a:ext cx="11582400" cy="47837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8 «Управление муниципальными финансами города Кола»                                   </a:t>
            </a:r>
            <a:r>
              <a:rPr lang="ru-RU" alt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altLang="ru-RU" sz="2000" i="1" dirty="0">
                <a:effectLst/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altLang="ru-RU" sz="2000" i="1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372533" y="1196976"/>
            <a:ext cx="11387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0" i="1" dirty="0">
                <a:solidFill>
                  <a:srgbClr val="000000"/>
                </a:solidFill>
              </a:rPr>
              <a:t>                                                                             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2" name="Прямоугольник 9"/>
          <p:cNvSpPr>
            <a:spLocks noChangeArrowheads="1"/>
          </p:cNvSpPr>
          <p:nvPr/>
        </p:nvSpPr>
        <p:spPr bwMode="auto">
          <a:xfrm flipH="1">
            <a:off x="1064928" y="628448"/>
            <a:ext cx="335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45,9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тыс. рублей</a:t>
            </a:r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84667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87867" y="7938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3016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362334" y="526981"/>
            <a:ext cx="4397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45,9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тыс. рублей</a:t>
            </a: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8" y="140298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Школа финансового благополучия\Лига женщин университета - Казанский  (Приволжский) федеральный университет">
            <a:extLst>
              <a:ext uri="{FF2B5EF4-FFF2-40B4-BE49-F238E27FC236}">
                <a16:creationId xmlns:a16="http://schemas.microsoft.com/office/drawing/2014/main" id="{FCF95163-C729-44D0-899E-2FB74456D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1116814"/>
            <a:ext cx="2327018" cy="18877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91439C1-2BE5-43DD-8BF4-1FF66C3FAAE9}"/>
              </a:ext>
            </a:extLst>
          </p:cNvPr>
          <p:cNvSpPr/>
          <p:nvPr/>
        </p:nvSpPr>
        <p:spPr>
          <a:xfrm>
            <a:off x="3389376" y="1116814"/>
            <a:ext cx="8430091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сбалансированности и устойчивости бюджетной системы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управления муниципальным долгом</a:t>
            </a: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4BA6C802-9632-4EC9-A615-6B3D2BD27BCA}"/>
              </a:ext>
            </a:extLst>
          </p:cNvPr>
          <p:cNvSpPr/>
          <p:nvPr/>
        </p:nvSpPr>
        <p:spPr>
          <a:xfrm>
            <a:off x="3389376" y="1982206"/>
            <a:ext cx="8370823" cy="754053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Финансировались расходы на развитие информационной системы управления муниципальными финансами.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3C5D4D82-EEF7-4F04-B9A8-732552C9A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434281"/>
              </p:ext>
            </p:extLst>
          </p:nvPr>
        </p:nvGraphicFramePr>
        <p:xfrm>
          <a:off x="989663" y="4054546"/>
          <a:ext cx="10415873" cy="250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768B6B0-1E31-4BB8-B7C8-DBC2C2210DFB}"/>
              </a:ext>
            </a:extLst>
          </p:cNvPr>
          <p:cNvSpPr txBox="1"/>
          <p:nvPr/>
        </p:nvSpPr>
        <p:spPr>
          <a:xfrm>
            <a:off x="1860416" y="3292693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2021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223719832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8C969CFA-6B2E-4211-8191-59F4F2C82F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5219" y="674831"/>
            <a:ext cx="335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1,7 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млн. рублей</a:t>
            </a:r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7124FD20-1889-4F7D-91E3-58FCA305178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7194885" y="653175"/>
            <a:ext cx="47218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1,5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(88,1%)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DE30DFD-70A7-43FA-87AF-97545440DB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6400" y="115888"/>
            <a:ext cx="11582400" cy="47837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9 «Муниципальное управление города Кола»                                                                                                                            </a:t>
            </a:r>
            <a:endParaRPr lang="ru-RU" altLang="ru-RU" sz="2000" i="1" cap="none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3" descr="Кола ГП_ПП-07">
            <a:extLst>
              <a:ext uri="{FF2B5EF4-FFF2-40B4-BE49-F238E27FC236}">
                <a16:creationId xmlns:a16="http://schemas.microsoft.com/office/drawing/2014/main" id="{7B2C25AF-CA24-4627-ACF2-3ABC64FB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8" y="140298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7EFB546-B5A5-47D5-A1D5-AA0FCDB9849D}"/>
              </a:ext>
            </a:extLst>
          </p:cNvPr>
          <p:cNvSpPr/>
          <p:nvPr/>
        </p:nvSpPr>
        <p:spPr>
          <a:xfrm>
            <a:off x="3043989" y="1235309"/>
            <a:ext cx="8944811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администрации Кольского района по выполнению муниципальных функций по городу Коле</a:t>
            </a: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FCB3D03F-E095-4343-8E73-A77B7083FE73}"/>
              </a:ext>
            </a:extLst>
          </p:cNvPr>
          <p:cNvSpPr/>
          <p:nvPr/>
        </p:nvSpPr>
        <p:spPr>
          <a:xfrm>
            <a:off x="2899611" y="2165685"/>
            <a:ext cx="9089189" cy="1431758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муниципальной программы: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пенсии за выслугу лет лицам, замещавшим должности муниципальной службы;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муниципальных правовых актов;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сопровождение программного обеспечения "Система автоматизированного рабочего места муниципального образования"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64EA893-AFF2-46DB-8F7A-933BCB8AE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810458"/>
              </p:ext>
            </p:extLst>
          </p:nvPr>
        </p:nvGraphicFramePr>
        <p:xfrm>
          <a:off x="989663" y="3948910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FE6403-9246-43A4-AC1B-0CEE38F65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241743"/>
            <a:ext cx="2443862" cy="24438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1C4DF0-DD33-4389-AAE7-33BB7F4DD15D}"/>
              </a:ext>
            </a:extLst>
          </p:cNvPr>
          <p:cNvSpPr txBox="1"/>
          <p:nvPr/>
        </p:nvSpPr>
        <p:spPr>
          <a:xfrm>
            <a:off x="2524793" y="3773766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2021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289401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/>
          </p:cNvSpPr>
          <p:nvPr/>
        </p:nvSpPr>
        <p:spPr bwMode="auto">
          <a:xfrm>
            <a:off x="192616" y="160342"/>
            <a:ext cx="10991851" cy="7572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pitchFamily="18" charset="2"/>
              <a:buNone/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Динамика исполнения бюджета города Колы за 2020 и 2021 годы</a:t>
            </a:r>
          </a:p>
        </p:txBody>
      </p:sp>
      <p:pic>
        <p:nvPicPr>
          <p:cNvPr id="6" name="Picture 2" descr="C:\Users\user\Desktop\Фон\2019\195800c245236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000" y1="79057" x2="52000" y2="79057"/>
                        <a14:foregroundMark x1="43538" y1="81132" x2="43538" y2="81132"/>
                        <a14:foregroundMark x1="31538" y1="90000" x2="31538" y2="90000"/>
                        <a14:foregroundMark x1="33846" y1="88679" x2="33846" y2="88679"/>
                        <a14:foregroundMark x1="37385" y1="79057" x2="37385" y2="79057"/>
                        <a14:foregroundMark x1="42154" y1="71509" x2="42154" y2="71509"/>
                        <a14:foregroundMark x1="44923" y1="66038" x2="46154" y2="65283"/>
                        <a14:foregroundMark x1="48462" y1="61887" x2="48462" y2="61887"/>
                        <a14:foregroundMark x1="50154" y1="57170" x2="50154" y2="57170"/>
                        <a14:foregroundMark x1="51077" y1="55660" x2="51077" y2="55660"/>
                        <a14:foregroundMark x1="51077" y1="55660" x2="52462" y2="55660"/>
                        <a14:foregroundMark x1="52462" y1="55660" x2="52462" y2="55660"/>
                        <a14:foregroundMark x1="53846" y1="57736" x2="56000" y2="59811"/>
                        <a14:foregroundMark x1="56000" y1="59811" x2="56000" y2="59811"/>
                        <a14:foregroundMark x1="56923" y1="61887" x2="56923" y2="61887"/>
                        <a14:foregroundMark x1="57846" y1="63962" x2="59077" y2="66038"/>
                        <a14:foregroundMark x1="59538" y1="67358" x2="60000" y2="69434"/>
                        <a14:foregroundMark x1="60000" y1="70189" x2="60000" y2="70189"/>
                        <a14:foregroundMark x1="60462" y1="72075" x2="61385" y2="76226"/>
                        <a14:foregroundMark x1="61846" y1="77736" x2="64462" y2="78302"/>
                        <a14:foregroundMark x1="65846" y1="78302" x2="67538" y2="78302"/>
                        <a14:foregroundMark x1="75077" y1="80377" x2="76462" y2="80377"/>
                        <a14:foregroundMark x1="82154" y1="79623" x2="82154" y2="79623"/>
                        <a14:foregroundMark x1="82615" y1="79057" x2="82615" y2="79057"/>
                        <a14:foregroundMark x1="84000" y1="78302" x2="84000" y2="78302"/>
                        <a14:foregroundMark x1="82615" y1="75660" x2="82615" y2="75660"/>
                        <a14:foregroundMark x1="80923" y1="74151" x2="80923" y2="74151"/>
                        <a14:foregroundMark x1="73385" y1="74906" x2="73385" y2="74906"/>
                        <a14:foregroundMark x1="65846" y1="91321" x2="65846" y2="91321"/>
                        <a14:foregroundMark x1="70154" y1="91321" x2="70154" y2="91321"/>
                        <a14:foregroundMark x1="76923" y1="87925" x2="76923" y2="87925"/>
                        <a14:foregroundMark x1="78154" y1="87925" x2="78154" y2="87925"/>
                        <a14:foregroundMark x1="72000" y1="77736" x2="72000" y2="77736"/>
                        <a14:foregroundMark x1="68923" y1="72075" x2="68923" y2="72075"/>
                        <a14:foregroundMark x1="67077" y1="66038" x2="67077" y2="66038"/>
                        <a14:foregroundMark x1="67077" y1="63208" x2="67077" y2="63208"/>
                        <a14:foregroundMark x1="66154" y1="59057" x2="66154" y2="59057"/>
                        <a14:foregroundMark x1="64462" y1="58491" x2="64462" y2="58491"/>
                        <a14:foregroundMark x1="51077" y1="58491" x2="51077" y2="58491"/>
                        <a14:foregroundMark x1="46615" y1="55094" x2="46615" y2="55094"/>
                        <a14:foregroundMark x1="44923" y1="57170" x2="44923" y2="57170"/>
                        <a14:foregroundMark x1="38615" y1="65283" x2="38615" y2="65283"/>
                        <a14:foregroundMark x1="32462" y1="70189" x2="32462" y2="70189"/>
                        <a14:foregroundMark x1="29385" y1="72075" x2="29385" y2="72075"/>
                        <a14:foregroundMark x1="25846" y1="74151" x2="25846" y2="74151"/>
                        <a14:foregroundMark x1="21846" y1="79057" x2="21846" y2="79057"/>
                        <a14:foregroundMark x1="20000" y1="86604" x2="20000" y2="86604"/>
                        <a14:foregroundMark x1="18615" y1="87170" x2="18615" y2="87170"/>
                        <a14:foregroundMark x1="15077" y1="90000" x2="15077" y2="90000"/>
                        <a14:foregroundMark x1="13846" y1="91321" x2="13846" y2="91321"/>
                        <a14:foregroundMark x1="12000" y1="92075" x2="12000" y2="92075"/>
                        <a14:foregroundMark x1="18615" y1="94717" x2="18615" y2="94717"/>
                        <a14:foregroundMark x1="19538" y1="94717" x2="19538" y2="94717"/>
                        <a14:foregroundMark x1="25385" y1="92075" x2="25385" y2="92075"/>
                        <a14:foregroundMark x1="27538" y1="87925" x2="27538" y2="87925"/>
                        <a14:foregroundMark x1="27077" y1="84528" x2="27077" y2="84528"/>
                        <a14:foregroundMark x1="26615" y1="83774" x2="26615" y2="83774"/>
                        <a14:foregroundMark x1="45385" y1="80377" x2="45385" y2="80377"/>
                        <a14:foregroundMark x1="49846" y1="79057" x2="49846" y2="79057"/>
                        <a14:foregroundMark x1="52462" y1="80377" x2="52462" y2="80377"/>
                        <a14:foregroundMark x1="54615" y1="85283" x2="54615" y2="85283"/>
                        <a14:foregroundMark x1="59077" y1="85283" x2="59077" y2="85283"/>
                        <a14:foregroundMark x1="60462" y1="87170" x2="60462" y2="87170"/>
                        <a14:foregroundMark x1="61385" y1="87170" x2="61385" y2="87170"/>
                        <a14:foregroundMark x1="51538" y1="81132" x2="51538" y2="81132"/>
                        <a14:foregroundMark x1="50154" y1="79057" x2="50154" y2="79057"/>
                        <a14:foregroundMark x1="49846" y1="71509" x2="49846" y2="71509"/>
                        <a14:foregroundMark x1="47538" y1="68679" x2="47538" y2="68679"/>
                        <a14:foregroundMark x1="49846" y1="66038" x2="49846" y2="66038"/>
                        <a14:foregroundMark x1="50154" y1="45472" x2="50154" y2="45472"/>
                        <a14:foregroundMark x1="54615" y1="43396" x2="54615" y2="43396"/>
                        <a14:foregroundMark x1="57846" y1="44717" x2="57846" y2="44717"/>
                        <a14:foregroundMark x1="58154" y1="45472" x2="58154" y2="45472"/>
                        <a14:foregroundMark x1="53385" y1="53019" x2="53385" y2="53019"/>
                        <a14:foregroundMark x1="48923" y1="54340" x2="48923" y2="54340"/>
                        <a14:foregroundMark x1="49385" y1="66038" x2="49385" y2="66038"/>
                        <a14:foregroundMark x1="53846" y1="68113" x2="53846" y2="68113"/>
                        <a14:foregroundMark x1="59077" y1="68113" x2="59077" y2="68113"/>
                        <a14:foregroundMark x1="51538" y1="79057" x2="51538" y2="79057"/>
                        <a14:foregroundMark x1="57846" y1="79057" x2="59538" y2="79623"/>
                        <a14:foregroundMark x1="64923" y1="83208" x2="64923" y2="83208"/>
                        <a14:foregroundMark x1="59538" y1="90000" x2="59538" y2="90000"/>
                        <a14:foregroundMark x1="47538" y1="90000" x2="47538" y2="90000"/>
                        <a14:foregroundMark x1="34615" y1="90755" x2="34615" y2="90755"/>
                        <a14:foregroundMark x1="31538" y1="90755" x2="31538" y2="90755"/>
                        <a14:foregroundMark x1="32462" y1="79057" x2="32462" y2="79057"/>
                        <a14:foregroundMark x1="32923" y1="76226" x2="32923" y2="76226"/>
                        <a14:foregroundMark x1="28462" y1="66604" x2="28462" y2="66604"/>
                        <a14:foregroundMark x1="32000" y1="62642" x2="32000" y2="62642"/>
                        <a14:foregroundMark x1="34615" y1="60566" x2="34615" y2="60566"/>
                        <a14:foregroundMark x1="33846" y1="53585" x2="33846" y2="53585"/>
                        <a14:foregroundMark x1="86154" y1="84528" x2="86154" y2="84528"/>
                        <a14:foregroundMark x1="85385" y1="94717" x2="85385" y2="94717"/>
                        <a14:foregroundMark x1="78154" y1="94717" x2="78154" y2="94717"/>
                        <a14:foregroundMark x1="72000" y1="93396" x2="72000" y2="93396"/>
                        <a14:foregroundMark x1="72000" y1="83774" x2="72000" y2="83774"/>
                        <a14:foregroundMark x1="68000" y1="84528" x2="68000" y2="84528"/>
                        <a14:foregroundMark x1="64462" y1="95472" x2="64462" y2="95472"/>
                        <a14:foregroundMark x1="60000" y1="93396" x2="60000" y2="93396"/>
                        <a14:foregroundMark x1="56923" y1="93396" x2="56923" y2="93396"/>
                        <a14:foregroundMark x1="54615" y1="92075" x2="54615" y2="92075"/>
                        <a14:foregroundMark x1="53385" y1="91321" x2="53385" y2="91321"/>
                        <a14:foregroundMark x1="42154" y1="94151" x2="42154" y2="94151"/>
                        <a14:foregroundMark x1="38154" y1="94151" x2="38154" y2="94151"/>
                        <a14:foregroundMark x1="41385" y1="73585" x2="41385" y2="73585"/>
                        <a14:foregroundMark x1="40462" y1="68679" x2="40462" y2="68679"/>
                        <a14:foregroundMark x1="91077" y1="95472" x2="91077" y2="95472"/>
                        <a14:foregroundMark x1="13846" y1="50189" x2="13846" y2="50189"/>
                        <a14:foregroundMark x1="16462" y1="49623" x2="18154" y2="48868"/>
                        <a14:foregroundMark x1="21385" y1="46792" x2="21385" y2="46792"/>
                        <a14:foregroundMark x1="21385" y1="46792" x2="21385" y2="46792"/>
                        <a14:foregroundMark x1="12923" y1="44151" x2="12923" y2="44151"/>
                        <a14:foregroundMark x1="7538" y1="45472" x2="7538" y2="45472"/>
                        <a14:foregroundMark x1="7538" y1="50943" x2="7538" y2="50943"/>
                        <a14:foregroundMark x1="11538" y1="52264" x2="11538" y2="52264"/>
                        <a14:foregroundMark x1="16462" y1="52264" x2="16462" y2="52264"/>
                        <a14:foregroundMark x1="17846" y1="53585" x2="17846" y2="53585"/>
                        <a14:foregroundMark x1="20462" y1="53019" x2="20462" y2="53019"/>
                        <a14:foregroundMark x1="24000" y1="51698" x2="24000" y2="51698"/>
                        <a14:foregroundMark x1="25846" y1="48868" x2="25846" y2="48868"/>
                        <a14:foregroundMark x1="25846" y1="48113" x2="25846" y2="48113"/>
                        <a14:foregroundMark x1="20923" y1="48113" x2="20923" y2="48113"/>
                        <a14:foregroundMark x1="15538" y1="46038" x2="15538" y2="46038"/>
                        <a14:foregroundMark x1="16923" y1="25472" x2="16923" y2="25472"/>
                        <a14:foregroundMark x1="20462" y1="26981" x2="20462" y2="26981"/>
                        <a14:foregroundMark x1="22154" y1="27547" x2="22154" y2="27547"/>
                        <a14:foregroundMark x1="15538" y1="29057" x2="15538" y2="29057"/>
                        <a14:foregroundMark x1="12923" y1="27547" x2="12923" y2="27547"/>
                        <a14:foregroundMark x1="10615" y1="27547" x2="10615" y2="27547"/>
                        <a14:foregroundMark x1="12000" y1="23585" x2="13385" y2="23585"/>
                        <a14:foregroundMark x1="25846" y1="9811" x2="25846" y2="9811"/>
                        <a14:foregroundMark x1="26154" y1="9811" x2="26154" y2="9811"/>
                        <a14:foregroundMark x1="60462" y1="27547" x2="60462" y2="27547"/>
                        <a14:foregroundMark x1="61385" y1="31698" x2="61385" y2="31698"/>
                        <a14:foregroundMark x1="58615" y1="32453" x2="58615" y2="32453"/>
                        <a14:foregroundMark x1="56462" y1="29057" x2="56462" y2="29057"/>
                        <a14:foregroundMark x1="76462" y1="43396" x2="76462" y2="43396"/>
                        <a14:foregroundMark x1="79538" y1="45472" x2="79538" y2="45472"/>
                        <a14:foregroundMark x1="85846" y1="44151" x2="85846" y2="44151"/>
                        <a14:foregroundMark x1="88000" y1="42642" x2="88000" y2="42642"/>
                        <a14:foregroundMark x1="89385" y1="37170" x2="89385" y2="37170"/>
                        <a14:foregroundMark x1="86154" y1="36604" x2="86154" y2="36604"/>
                        <a14:foregroundMark x1="82615" y1="36604" x2="82615" y2="36604"/>
                        <a14:foregroundMark x1="80923" y1="36604" x2="80923" y2="36604"/>
                        <a14:foregroundMark x1="80923" y1="36604" x2="80923" y2="36604"/>
                        <a14:foregroundMark x1="76000" y1="37170" x2="76000" y2="37170"/>
                        <a14:foregroundMark x1="76000" y1="37925" x2="76000" y2="37925"/>
                        <a14:foregroundMark x1="80462" y1="38679" x2="80462" y2="38679"/>
                        <a14:foregroundMark x1="82615" y1="42642" x2="82615" y2="42642"/>
                        <a14:foregroundMark x1="84000" y1="46792" x2="84000" y2="46792"/>
                        <a14:foregroundMark x1="86615" y1="46792" x2="86615" y2="46792"/>
                        <a14:foregroundMark x1="80462" y1="13962" x2="80462" y2="13962"/>
                        <a14:foregroundMark x1="76462" y1="14528" x2="76462" y2="14528"/>
                        <a14:foregroundMark x1="79538" y1="13962" x2="81846" y2="13962"/>
                        <a14:foregroundMark x1="84462" y1="13208" x2="84462" y2="13208"/>
                        <a14:foregroundMark x1="86615" y1="12453" x2="86615" y2="12453"/>
                        <a14:foregroundMark x1="86615" y1="12453" x2="86615" y2="12453"/>
                        <a14:foregroundMark x1="86615" y1="9811" x2="86615" y2="9811"/>
                        <a14:foregroundMark x1="83077" y1="6981" x2="83077" y2="6981"/>
                        <a14:foregroundMark x1="80462" y1="7736" x2="80462" y2="7736"/>
                        <a14:foregroundMark x1="79077" y1="9811" x2="79077" y2="9811"/>
                        <a14:foregroundMark x1="78615" y1="11887" x2="78615" y2="11887"/>
                        <a14:foregroundMark x1="77385" y1="13208" x2="77385" y2="13208"/>
                        <a14:foregroundMark x1="76923" y1="16604" x2="76923" y2="16604"/>
                        <a14:foregroundMark x1="79077" y1="17358" x2="79077" y2="17358"/>
                        <a14:foregroundMark x1="80923" y1="16604" x2="80923" y2="16604"/>
                        <a14:foregroundMark x1="82154" y1="16038" x2="82154" y2="16038"/>
                        <a14:foregroundMark x1="82154" y1="16038" x2="82154" y2="16038"/>
                        <a14:foregroundMark x1="84462" y1="15283" x2="84462" y2="15283"/>
                        <a14:foregroundMark x1="84462" y1="14528" x2="84462" y2="14528"/>
                        <a14:foregroundMark x1="67538" y1="11887" x2="67538" y2="11887"/>
                        <a14:foregroundMark x1="64462" y1="11132" x2="64462" y2="11132"/>
                        <a14:foregroundMark x1="60923" y1="11132" x2="60923" y2="11132"/>
                        <a14:foregroundMark x1="59077" y1="7736" x2="59077" y2="7736"/>
                        <a14:foregroundMark x1="58154" y1="7736" x2="58154" y2="7736"/>
                        <a14:foregroundMark x1="57846" y1="6981" x2="57846" y2="6981"/>
                        <a14:foregroundMark x1="60000" y1="8491" x2="61846" y2="8491"/>
                        <a14:foregroundMark x1="62615" y1="7736" x2="64462" y2="7736"/>
                        <a14:foregroundMark x1="65846" y1="7736" x2="65846" y2="7736"/>
                        <a14:foregroundMark x1="63077" y1="4340" x2="63077" y2="4340"/>
                        <a14:foregroundMark x1="72923" y1="46792" x2="72923" y2="46792"/>
                        <a14:foregroundMark x1="74154" y1="46792" x2="74154" y2="46792"/>
                        <a14:foregroundMark x1="76000" y1="47547" x2="76000" y2="47547"/>
                        <a14:foregroundMark x1="81385" y1="48113" x2="81385" y2="48113"/>
                        <a14:foregroundMark x1="64000" y1="34528" x2="64000" y2="34528"/>
                        <a14:foregroundMark x1="64000" y1="30377" x2="64000" y2="30377"/>
                        <a14:foregroundMark x1="63077" y1="29623" x2="63077" y2="29623"/>
                        <a14:foregroundMark x1="59077" y1="27547" x2="59077" y2="27547"/>
                        <a14:foregroundMark x1="38615" y1="20000" x2="38615" y2="20000"/>
                        <a14:foregroundMark x1="40462" y1="26226" x2="40462" y2="26226"/>
                        <a14:foregroundMark x1="44000" y1="22075" x2="44000" y2="22075"/>
                        <a14:foregroundMark x1="44000" y1="22075" x2="44000" y2="22075"/>
                        <a14:foregroundMark x1="43538" y1="22075" x2="43538" y2="22075"/>
                        <a14:foregroundMark x1="40923" y1="20755" x2="40923" y2="20755"/>
                        <a14:foregroundMark x1="42154" y1="19434" x2="42154" y2="19434"/>
                        <a14:foregroundMark x1="43538" y1="18679" x2="43538" y2="18679"/>
                        <a14:foregroundMark x1="44923" y1="18679" x2="44923" y2="18679"/>
                        <a14:foregroundMark x1="46615" y1="18679" x2="46615" y2="18679"/>
                        <a14:foregroundMark x1="25385" y1="15283" x2="25385" y2="15283"/>
                        <a14:foregroundMark x1="23538" y1="10566" x2="23538" y2="10566"/>
                        <a14:foregroundMark x1="22154" y1="9057" x2="22154" y2="9057"/>
                        <a14:foregroundMark x1="20923" y1="9057" x2="20923" y2="9057"/>
                        <a14:foregroundMark x1="20000" y1="29623" x2="20000" y2="29623"/>
                        <a14:foregroundMark x1="18154" y1="41321" x2="18154" y2="41321"/>
                        <a14:foregroundMark x1="20000" y1="41321" x2="20000" y2="41321"/>
                        <a14:foregroundMark x1="20000" y1="46038" x2="20000" y2="46038"/>
                        <a14:foregroundMark x1="16000" y1="52264" x2="16000" y2="52264"/>
                        <a14:backgroundMark x1="33846" y1="53019" x2="33846" y2="53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6" y="1628804"/>
            <a:ext cx="2696277" cy="12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Фон\2019\zp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561" l="3667" r="96667">
                        <a14:foregroundMark x1="27833" y1="52281" x2="27833" y2="52281"/>
                        <a14:foregroundMark x1="66667" y1="55088" x2="66667" y2="55088"/>
                        <a14:foregroundMark x1="80833" y1="55789" x2="80833" y2="55789"/>
                        <a14:foregroundMark x1="87000" y1="35614" x2="87000" y2="35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46" y="3858892"/>
            <a:ext cx="2187199" cy="15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83322172"/>
              </p:ext>
            </p:extLst>
          </p:nvPr>
        </p:nvGraphicFramePr>
        <p:xfrm>
          <a:off x="3983768" y="1988844"/>
          <a:ext cx="6816757" cy="109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91747" y="1087454"/>
            <a:ext cx="39174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Доходы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2975" y="3404327"/>
            <a:ext cx="39174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96711347"/>
              </p:ext>
            </p:extLst>
          </p:nvPr>
        </p:nvGraphicFramePr>
        <p:xfrm>
          <a:off x="1295467" y="4250529"/>
          <a:ext cx="6816757" cy="109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133377" y="2267449"/>
            <a:ext cx="166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 </a:t>
            </a:r>
            <a:r>
              <a:rPr lang="en-US" sz="3600" b="1" dirty="0"/>
              <a:t>6</a:t>
            </a:r>
            <a:r>
              <a:rPr lang="ru-RU" sz="3600" b="1" dirty="0"/>
              <a:t>9%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8602" y="4453503"/>
            <a:ext cx="184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+ </a:t>
            </a:r>
            <a:r>
              <a:rPr lang="ru-RU" sz="3600" b="1" dirty="0"/>
              <a:t>52</a:t>
            </a:r>
            <a:r>
              <a:rPr lang="ru-RU" sz="3200" b="1" dirty="0"/>
              <a:t>%</a:t>
            </a:r>
          </a:p>
        </p:txBody>
      </p:sp>
      <p:sp>
        <p:nvSpPr>
          <p:cNvPr id="20" name="Выгнутая вниз стрелка 19"/>
          <p:cNvSpPr/>
          <p:nvPr/>
        </p:nvSpPr>
        <p:spPr>
          <a:xfrm rot="16200000" flipH="1">
            <a:off x="9158388" y="2106088"/>
            <a:ext cx="1071264" cy="784373"/>
          </a:xfrm>
          <a:prstGeom prst="curvedUpArrow">
            <a:avLst/>
          </a:prstGeom>
          <a:ln>
            <a:solidFill>
              <a:srgbClr val="F8F8F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 rot="16200000" flipH="1" flipV="1">
            <a:off x="506127" y="4370423"/>
            <a:ext cx="1104951" cy="988745"/>
          </a:xfrm>
          <a:prstGeom prst="curvedUpArrow">
            <a:avLst>
              <a:gd name="adj1" fmla="val 25000"/>
              <a:gd name="adj2" fmla="val 44404"/>
              <a:gd name="adj3" fmla="val 23149"/>
            </a:avLst>
          </a:prstGeom>
          <a:ln>
            <a:solidFill>
              <a:srgbClr val="F8F8F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70412" y="5877289"/>
            <a:ext cx="34099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Дефицит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8592279" y="5952289"/>
            <a:ext cx="3342055" cy="509758"/>
            <a:chOff x="814274" y="287"/>
            <a:chExt cx="1274397" cy="509758"/>
          </a:xfrm>
          <a:solidFill>
            <a:schemeClr val="accent2">
              <a:lumMod val="75000"/>
            </a:schemeClr>
          </a:solidFill>
        </p:grpSpPr>
        <p:sp>
          <p:nvSpPr>
            <p:cNvPr id="27" name="Нашивка 26"/>
            <p:cNvSpPr/>
            <p:nvPr/>
          </p:nvSpPr>
          <p:spPr>
            <a:xfrm>
              <a:off x="814274" y="287"/>
              <a:ext cx="1274397" cy="50975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1121428" y="287"/>
              <a:ext cx="764639" cy="509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dirty="0"/>
                <a:t>21 498</a:t>
              </a:r>
              <a:endParaRPr lang="ru-RU" sz="2800" kern="1200" dirty="0"/>
            </a:p>
          </p:txBody>
        </p:sp>
      </p:grpSp>
      <p:pic>
        <p:nvPicPr>
          <p:cNvPr id="21" name="Рисунок 3" descr="Кола ГП_ПП-0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62" y="85449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Мои документы\расходы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27" y="3535403"/>
            <a:ext cx="2941319" cy="20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доходы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4" y="1151650"/>
            <a:ext cx="3058682" cy="188225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5">
            <a:extLst>
              <a:ext uri="{FF2B5EF4-FFF2-40B4-BE49-F238E27FC236}">
                <a16:creationId xmlns:a16="http://schemas.microsoft.com/office/drawing/2014/main" id="{06B272C1-507B-4834-9756-54DE810E9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5699" y="948285"/>
            <a:ext cx="14801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817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E8C4E88-2B4D-46EE-9A65-6C8D1C3BBE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6400" y="115888"/>
            <a:ext cx="11582400" cy="47837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10 «Обеспечение первичных мер пожарной безопасности на территории городского поселения  Кола Кольского муниципального района»    </a:t>
            </a:r>
            <a:r>
              <a:rPr lang="ru-RU" alt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altLang="ru-RU" sz="2000" i="1" dirty="0">
                <a:effectLst/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altLang="ru-RU" sz="2000" i="1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Кола ГП_ПП-07">
            <a:extLst>
              <a:ext uri="{FF2B5EF4-FFF2-40B4-BE49-F238E27FC236}">
                <a16:creationId xmlns:a16="http://schemas.microsoft.com/office/drawing/2014/main" id="{DB2C970C-25D3-43F4-BE6F-524020AC1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8" y="140298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156ABFCB-82D0-475A-A045-1709C1209EE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5219" y="674831"/>
            <a:ext cx="335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15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тыс.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рублей</a:t>
            </a:r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2A2CDBAD-D690-454A-94D4-06ECC17B55C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7194885" y="653175"/>
            <a:ext cx="47218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тыс. рублей (66,7%)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FCA2FB-E155-4717-9155-E90D439B7472}"/>
              </a:ext>
            </a:extLst>
          </p:cNvPr>
          <p:cNvSpPr/>
          <p:nvPr/>
        </p:nvSpPr>
        <p:spPr>
          <a:xfrm>
            <a:off x="3043989" y="1235309"/>
            <a:ext cx="8944811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жизни и здоровья граждан, материальных ценностей в границах муниципального образования городское поселение город Кола Кольского муниципального района Мурманской области от пожаров.</a:t>
            </a:r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5B039ACF-931F-429C-90EC-DDC3846AE2A1}"/>
              </a:ext>
            </a:extLst>
          </p:cNvPr>
          <p:cNvSpPr/>
          <p:nvPr/>
        </p:nvSpPr>
        <p:spPr>
          <a:xfrm>
            <a:off x="3043989" y="2286000"/>
            <a:ext cx="8872740" cy="56548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направлялись на комплекс мероприятий, направленных на повышение уровня противопожарной безопасности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A6857C7-233F-4F6A-B486-4A606A9B2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728525"/>
              </p:ext>
            </p:extLst>
          </p:nvPr>
        </p:nvGraphicFramePr>
        <p:xfrm>
          <a:off x="989663" y="4054546"/>
          <a:ext cx="10415873" cy="250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B0505AB-C637-462B-AA00-B60A8F2A190D}"/>
              </a:ext>
            </a:extLst>
          </p:cNvPr>
          <p:cNvSpPr txBox="1"/>
          <p:nvPr/>
        </p:nvSpPr>
        <p:spPr>
          <a:xfrm>
            <a:off x="1908542" y="3419435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2021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7495C5-BB33-48D5-9960-FBAAF86A8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97" y="1176396"/>
            <a:ext cx="2878892" cy="271575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2809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406400" y="115888"/>
            <a:ext cx="11582400" cy="10096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Непрограммная деятельность                                                                                                                           </a:t>
            </a:r>
            <a:endParaRPr lang="ru-RU" altLang="ru-RU" sz="2000" i="1" cap="none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372533" y="1196976"/>
            <a:ext cx="11387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0" i="1" dirty="0">
                <a:solidFill>
                  <a:srgbClr val="000000"/>
                </a:solidFill>
              </a:rPr>
              <a:t>                                                                             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2" name="Прямоугольник 9"/>
          <p:cNvSpPr>
            <a:spLocks noChangeArrowheads="1"/>
          </p:cNvSpPr>
          <p:nvPr/>
        </p:nvSpPr>
        <p:spPr bwMode="auto">
          <a:xfrm flipH="1">
            <a:off x="1059210" y="697377"/>
            <a:ext cx="335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8,3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84667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87867" y="7938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3016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060676" y="620433"/>
            <a:ext cx="4699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7,1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(84,7%)</a:t>
            </a: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8" y="140298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E5B2C0-57E7-4BE9-B98D-8ED048B05928}"/>
              </a:ext>
            </a:extLst>
          </p:cNvPr>
          <p:cNvSpPr txBox="1"/>
          <p:nvPr/>
        </p:nvSpPr>
        <p:spPr>
          <a:xfrm>
            <a:off x="694268" y="1410299"/>
            <a:ext cx="10859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50595F24-199A-4DB0-8BBF-07206EC8C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782081"/>
              </p:ext>
            </p:extLst>
          </p:nvPr>
        </p:nvGraphicFramePr>
        <p:xfrm>
          <a:off x="1690246" y="936441"/>
          <a:ext cx="10173141" cy="612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094637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760" y="197502"/>
            <a:ext cx="104579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Сведения о поступлении и об использовании бюджетных ассигнований муниципального дорожного фонда  муниципального образования городское поселение Кола Кольского района за 2021 год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35042300"/>
              </p:ext>
            </p:extLst>
          </p:nvPr>
        </p:nvGraphicFramePr>
        <p:xfrm>
          <a:off x="4722072" y="1836517"/>
          <a:ext cx="3661229" cy="196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16855655"/>
              </p:ext>
            </p:extLst>
          </p:nvPr>
        </p:nvGraphicFramePr>
        <p:xfrm>
          <a:off x="6847116" y="4540336"/>
          <a:ext cx="3661229" cy="196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588760" y="4161633"/>
            <a:ext cx="4374192" cy="50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Направления расходования дорожного фонда: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8764" y="4859243"/>
            <a:ext cx="4374191" cy="6614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Обслуживание и содержание дорог местного значения в границах городского поселения</a:t>
            </a:r>
            <a:endParaRPr lang="ru-RU" altLang="ru-RU" sz="15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8764" y="5773077"/>
            <a:ext cx="4374191" cy="7920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Строительство, реконструкцию, ремонт и капитальный ремонт автомобильных дорог общего пользования местного значения</a:t>
            </a:r>
            <a:endParaRPr lang="ru-RU" altLang="ru-RU" sz="15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AutoShape 2" descr="C:\Users\user\Desktop\%D0%A0%D0%B5%D0%BC%D0%BE%D0%BD%D1%82 %D0%B4%D0%BE%D1%80%D0%BE%D0%B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C:\Users\user\Desktop\Фон\2019\imag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89" b="94167" l="3012" r="962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572" y="1836517"/>
            <a:ext cx="2290077" cy="21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3" descr="Кола ГП_ПП-0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28" y="160338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user\Desktop\фон 2020\img3.jpg">
            <a:extLst>
              <a:ext uri="{FF2B5EF4-FFF2-40B4-BE49-F238E27FC236}">
                <a16:creationId xmlns:a16="http://schemas.microsoft.com/office/drawing/2014/main" id="{96BFC9A6-5644-4920-8B72-FA0016C82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44468" r="45109" b="6666"/>
          <a:stretch/>
        </p:blipFill>
        <p:spPr bwMode="auto">
          <a:xfrm>
            <a:off x="717559" y="1428137"/>
            <a:ext cx="3358818" cy="24711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05B6ED-E7B7-4694-9A05-6200004A16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08345" y="995088"/>
            <a:ext cx="177409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7BD07E-EF72-4F6F-A883-26861CDCCF3D}"/>
              </a:ext>
            </a:extLst>
          </p:cNvPr>
          <p:cNvSpPr/>
          <p:nvPr/>
        </p:nvSpPr>
        <p:spPr>
          <a:xfrm>
            <a:off x="981951" y="3732621"/>
            <a:ext cx="10457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Муниципальный долг муниципального образования городское поселение город Кола Кольского района Мурманской области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A13090-A0A3-4E45-BC4D-A856E4BFEF3A}"/>
              </a:ext>
            </a:extLst>
          </p:cNvPr>
          <p:cNvSpPr/>
          <p:nvPr/>
        </p:nvSpPr>
        <p:spPr>
          <a:xfrm>
            <a:off x="981950" y="5091955"/>
            <a:ext cx="10457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Муниципальный долг муниципального образования городское поселение город Кола Кольского района Мурманской области отсутствует.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91D965-99DC-477B-A52A-BCA60B544319}"/>
              </a:ext>
            </a:extLst>
          </p:cNvPr>
          <p:cNvSpPr/>
          <p:nvPr/>
        </p:nvSpPr>
        <p:spPr>
          <a:xfrm>
            <a:off x="1134352" y="1058159"/>
            <a:ext cx="10457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Социально-значимые проекты, реализуемые на территории города Колы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703C81-D310-4E46-9975-E5CD9CABA9C4}"/>
              </a:ext>
            </a:extLst>
          </p:cNvPr>
          <p:cNvSpPr/>
          <p:nvPr/>
        </p:nvSpPr>
        <p:spPr>
          <a:xfrm>
            <a:off x="981951" y="1825471"/>
            <a:ext cx="10457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Реализация мероприятий по обеспечению жильем молодых семей: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запланировано – 3 762,7 тыс. рублей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исполнено – 3 762,7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56191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44" y="635906"/>
            <a:ext cx="7596584" cy="56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5135" y="4538841"/>
            <a:ext cx="4540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Контактная информация: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Управление финансов администрации Кольского района,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Адрес: г. Кола, пр. Советский, д. 50,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Тел. 8 (81553) 33390, 33935,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E-mail</a:t>
            </a:r>
            <a:r>
              <a:rPr lang="ru-RU" b="1" dirty="0">
                <a:solidFill>
                  <a:srgbClr val="0070C0"/>
                </a:solidFill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fo@akolr.gov-murman.ru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1138" y="3002868"/>
            <a:ext cx="9980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БЛАГОДАРИМ ЗА ВНИМАНИЕ!</a:t>
            </a:r>
          </a:p>
        </p:txBody>
      </p:sp>
      <p:pic>
        <p:nvPicPr>
          <p:cNvPr id="8" name="Picture 2" descr="C:\Users\user\Desktop\Фон\imgbin-regulatory-compliance-business-marketing-recruitment-applicant-tracking-system-business-F4NaKzqzARnXSNJ1QPPcYdN1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4" b="99476" l="0" r="99451">
                        <a14:foregroundMark x1="38187" y1="44231" x2="38187" y2="44231"/>
                        <a14:foregroundMark x1="42720" y1="45280" x2="42720" y2="45280"/>
                        <a14:foregroundMark x1="42720" y1="45280" x2="44505" y2="45629"/>
                        <a14:foregroundMark x1="46703" y1="44231" x2="48214" y2="43881"/>
                        <a14:foregroundMark x1="49038" y1="44580" x2="50687" y2="49825"/>
                        <a14:foregroundMark x1="51099" y1="49825" x2="51786" y2="51224"/>
                        <a14:foregroundMark x1="51786" y1="51573" x2="52473" y2="53322"/>
                        <a14:foregroundMark x1="54945" y1="56294" x2="56319" y2="60490"/>
                        <a14:foregroundMark x1="56456" y1="60664" x2="57280" y2="62762"/>
                        <a14:foregroundMark x1="57967" y1="63636" x2="58516" y2="64685"/>
                        <a14:foregroundMark x1="58516" y1="65385" x2="58516" y2="65909"/>
                        <a14:foregroundMark x1="58516" y1="65909" x2="58516" y2="65909"/>
                        <a14:foregroundMark x1="51786" y1="68881" x2="51786" y2="68881"/>
                        <a14:foregroundMark x1="46703" y1="70280" x2="46703" y2="70280"/>
                        <a14:foregroundMark x1="46154" y1="70105" x2="46154" y2="70105"/>
                        <a14:foregroundMark x1="44918" y1="67308" x2="44918" y2="67308"/>
                        <a14:foregroundMark x1="44505" y1="64860" x2="44505" y2="64860"/>
                        <a14:foregroundMark x1="43819" y1="62063" x2="43269" y2="61538"/>
                        <a14:foregroundMark x1="42445" y1="59266" x2="42445" y2="59266"/>
                        <a14:foregroundMark x1="42170" y1="57867" x2="42170" y2="57867"/>
                        <a14:foregroundMark x1="41758" y1="55944" x2="41758" y2="55944"/>
                        <a14:foregroundMark x1="41758" y1="54895" x2="41758" y2="54895"/>
                        <a14:foregroundMark x1="41758" y1="54371" x2="41758" y2="54371"/>
                        <a14:foregroundMark x1="42170" y1="49825" x2="42445" y2="49126"/>
                        <a14:foregroundMark x1="42170" y1="45979" x2="42170" y2="45979"/>
                        <a14:foregroundMark x1="41896" y1="41084" x2="41896" y2="41084"/>
                        <a14:foregroundMark x1="41209" y1="38287" x2="41209" y2="38287"/>
                        <a14:foregroundMark x1="41209" y1="38287" x2="41209" y2="38287"/>
                        <a14:foregroundMark x1="42720" y1="35664" x2="42720" y2="35664"/>
                        <a14:foregroundMark x1="33516" y1="40734" x2="33516" y2="40734"/>
                        <a14:foregroundMark x1="34341" y1="42832" x2="35027" y2="43706"/>
                        <a14:foregroundMark x1="35165" y1="43881" x2="35165" y2="43881"/>
                        <a14:foregroundMark x1="39011" y1="41084" x2="39011" y2="41084"/>
                        <a14:foregroundMark x1="39835" y1="38986" x2="39835" y2="38986"/>
                        <a14:foregroundMark x1="36538" y1="40734" x2="36538" y2="40734"/>
                        <a14:foregroundMark x1="34341" y1="40385" x2="34341" y2="40385"/>
                        <a14:foregroundMark x1="31456" y1="41608" x2="31456" y2="41608"/>
                        <a14:foregroundMark x1="30769" y1="41958" x2="30769" y2="41958"/>
                        <a14:foregroundMark x1="29670" y1="42133" x2="28846" y2="42832"/>
                        <a14:foregroundMark x1="28846" y1="42832" x2="28846" y2="42832"/>
                        <a14:foregroundMark x1="28846" y1="42832" x2="28846" y2="42832"/>
                        <a14:foregroundMark x1="28571" y1="44580" x2="28297" y2="47378"/>
                        <a14:foregroundMark x1="28159" y1="48601" x2="28571" y2="50699"/>
                        <a14:foregroundMark x1="28571" y1="51399" x2="28571" y2="52273"/>
                        <a14:foregroundMark x1="28709" y1="52622" x2="28709" y2="52622"/>
                        <a14:foregroundMark x1="29533" y1="52972" x2="30357" y2="54196"/>
                        <a14:foregroundMark x1="30769" y1="54196" x2="31593" y2="55070"/>
                        <a14:foregroundMark x1="32967" y1="56119" x2="33516" y2="56818"/>
                        <a14:foregroundMark x1="33791" y1="57168" x2="34753" y2="58392"/>
                        <a14:foregroundMark x1="35165" y1="58392" x2="36126" y2="59790"/>
                        <a14:foregroundMark x1="36264" y1="59790" x2="36264" y2="59790"/>
                        <a14:foregroundMark x1="36951" y1="60315" x2="36951" y2="60315"/>
                        <a14:foregroundMark x1="37912" y1="61014" x2="38324" y2="62063"/>
                        <a14:foregroundMark x1="38462" y1="62238" x2="38462" y2="62238"/>
                        <a14:foregroundMark x1="39011" y1="63112" x2="39973" y2="65559"/>
                        <a14:foregroundMark x1="39973" y1="65559" x2="39973" y2="65559"/>
                        <a14:foregroundMark x1="40247" y1="65734" x2="40247" y2="65734"/>
                        <a14:foregroundMark x1="40659" y1="65734" x2="40659" y2="65734"/>
                        <a14:foregroundMark x1="40659" y1="65035" x2="40659" y2="65035"/>
                        <a14:foregroundMark x1="37637" y1="54895" x2="37637" y2="54895"/>
                        <a14:foregroundMark x1="37088" y1="54021" x2="37088" y2="54021"/>
                        <a14:foregroundMark x1="25412" y1="49825" x2="25412" y2="49825"/>
                        <a14:foregroundMark x1="24725" y1="51224" x2="24725" y2="51224"/>
                        <a14:foregroundMark x1="24313" y1="54545" x2="24313" y2="54545"/>
                        <a14:foregroundMark x1="24725" y1="58042" x2="24725" y2="58042"/>
                        <a14:foregroundMark x1="25687" y1="61888" x2="25962" y2="62762"/>
                        <a14:foregroundMark x1="26374" y1="64510" x2="26648" y2="65559"/>
                        <a14:foregroundMark x1="26648" y1="65559" x2="26648" y2="65559"/>
                        <a14:foregroundMark x1="26786" y1="65909" x2="27335" y2="66608"/>
                        <a14:foregroundMark x1="27335" y1="66608" x2="27335" y2="66608"/>
                        <a14:foregroundMark x1="46566" y1="61189" x2="46566" y2="61189"/>
                        <a14:foregroundMark x1="47527" y1="60490" x2="47527" y2="60490"/>
                        <a14:foregroundMark x1="32692" y1="37063" x2="32692" y2="37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37" y="4248937"/>
            <a:ext cx="2524763" cy="20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9" y="113803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478916" y="140472"/>
            <a:ext cx="8204200" cy="704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Динамика поступления доходов в бюджет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города Кола за 2020 и 20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 годы </a:t>
            </a: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0313271" y="322102"/>
            <a:ext cx="739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тысяч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</a:p>
        </p:txBody>
      </p:sp>
      <p:pic>
        <p:nvPicPr>
          <p:cNvPr id="6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965" y="82819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2016DB1-BFD4-474C-B1A1-01780B03D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72690"/>
              </p:ext>
            </p:extLst>
          </p:nvPr>
        </p:nvGraphicFramePr>
        <p:xfrm>
          <a:off x="301752" y="806353"/>
          <a:ext cx="11705235" cy="5843648"/>
        </p:xfrm>
        <a:graphic>
          <a:graphicData uri="http://schemas.openxmlformats.org/drawingml/2006/table">
            <a:tbl>
              <a:tblPr/>
              <a:tblGrid>
                <a:gridCol w="4734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5131">
                  <a:extLst>
                    <a:ext uri="{9D8B030D-6E8A-4147-A177-3AD203B41FA5}">
                      <a16:colId xmlns:a16="http://schemas.microsoft.com/office/drawing/2014/main" val="2807673760"/>
                    </a:ext>
                  </a:extLst>
                </a:gridCol>
              </a:tblGrid>
              <a:tr h="4769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 2020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 2021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тыс руб.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83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115 722,8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98 146,6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-17 576,2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-15,2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8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НАЛОГОВЫЕ 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101 499,0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83 410,3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-18 088,7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2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Налоги на прибыль, доходы, в том числе: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55 972,2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51 091,8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-4 880,4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-8,7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Налог на доходы физических лиц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55 972,2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51 091,8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-4 880,4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-8,7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поступлений от предприятий отрасли строительства в связи с приостановкой работ.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8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1 779,0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2 082,3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Увеличение объема реализации нефтепродуктов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2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19 529,8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10 349,3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-9 180,5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дифференцированных налоговых ставок по УСН в соответствии с Законом МО № 2478-01-ЗМО от 17.04.2020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2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Налоги на имущество, в том числе: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24 218,0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19 886,9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-4 331,1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2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Налог на имущество физических лиц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7 176,2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4 775,9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-2 400,3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-33,4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связи с уплатой в 2021 году задолженности в меньшем объеме, чем  в 2020 году.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2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Земельный налог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17 041,8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15 111,0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-1 930,8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связи с уплатой налога за 4 кв. 2019 года в январе 2020 года, а за 4 кв. 2020 года в декабре 2020 года образовательными учреждениями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8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14 223,8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14 736,3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8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11 787,3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10 463,4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-1 323,95	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связи  с оплатой в 2020 году пени по решению суда, расторжением договоров аренды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22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965,2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Возмещение расходов согласно решения Арбитражного суда Мурманской области. С 1 июля 2021 года - рост тарифов на коммунальные услуги.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2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1 841,4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3 115,7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1 274,3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2021 году было выкуплено 3 крупных земельных участка .Оплата задолженности по договору купли-продажи за 2018-2021.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2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Штрафы, санкции, возмещения ущерба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192,0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2020 году поступила оплата за возмещение ущерба, причинённого муниципальному имуществу городского.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8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119 395,7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298 461,5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179 065,8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28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119 395,7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298 467,7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179 072,0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Увеличение субсидий, субвенций и ИМБТ из областного бюджета и бюджета Кольского района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2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Возврат остатков целевых средств прошлых лет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73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235 118,5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396 608,1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161 489,6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68,7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5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19407" y="172605"/>
            <a:ext cx="8395554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Динамика поступления доходов в бюджет</a:t>
            </a:r>
            <a:r>
              <a:rPr lang="ru-RU" sz="2400" b="1" dirty="0">
                <a:latin typeface="Trebuchet MS" pitchFamily="34" charset="0"/>
                <a:ea typeface="Arial Unicode MS" pitchFamily="34" charset="-128"/>
                <a:cs typeface="Arial" charset="0"/>
              </a:rPr>
              <a:t> </a:t>
            </a:r>
          </a:p>
          <a:p>
            <a:pPr algn="ctr" eaLnBrk="1" hangingPunct="1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города Колы за 2020 и 2021 годы </a:t>
            </a: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0416479" y="1008461"/>
            <a:ext cx="17755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179" y="178991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597BA59-687A-4D85-A8F3-95845AB1F5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58546"/>
              </p:ext>
            </p:extLst>
          </p:nvPr>
        </p:nvGraphicFramePr>
        <p:xfrm>
          <a:off x="1046375" y="1272619"/>
          <a:ext cx="10745826" cy="531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1839859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177143" y="222478"/>
            <a:ext cx="8331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Поступления налоговых и неналоговых доходов в бюджет города Колы в 20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2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 году</a:t>
            </a:r>
          </a:p>
        </p:txBody>
      </p:sp>
      <p:pic>
        <p:nvPicPr>
          <p:cNvPr id="6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179" y="178991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580160"/>
              </p:ext>
            </p:extLst>
          </p:nvPr>
        </p:nvGraphicFramePr>
        <p:xfrm>
          <a:off x="356260" y="1031081"/>
          <a:ext cx="11483439" cy="545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4E8A759-28D6-4EF8-BA7E-B5C7FEB28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321999"/>
              </p:ext>
            </p:extLst>
          </p:nvPr>
        </p:nvGraphicFramePr>
        <p:xfrm>
          <a:off x="442913" y="902524"/>
          <a:ext cx="11306174" cy="577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4E8A759-28D6-4EF8-BA7E-B5C7FEB28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630487"/>
              </p:ext>
            </p:extLst>
          </p:nvPr>
        </p:nvGraphicFramePr>
        <p:xfrm>
          <a:off x="442913" y="1031080"/>
          <a:ext cx="11306174" cy="5564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15">
            <a:extLst>
              <a:ext uri="{FF2B5EF4-FFF2-40B4-BE49-F238E27FC236}">
                <a16:creationId xmlns:a16="http://schemas.microsoft.com/office/drawing/2014/main" id="{A012E28F-337B-45EA-98D6-3BA115848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479" y="1031079"/>
            <a:ext cx="17755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5776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458410" y="261938"/>
            <a:ext cx="943840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Безвозмездные поступления от других бюджетов бюджетной системы Российской Федерации</a:t>
            </a:r>
          </a:p>
        </p:txBody>
      </p:sp>
      <p:pic>
        <p:nvPicPr>
          <p:cNvPr id="6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179" y="178991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356260" y="1031081"/>
          <a:ext cx="11483439" cy="545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4E8A759-28D6-4EF8-BA7E-B5C7FEB2894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2913" y="902524"/>
          <a:ext cx="11306174" cy="577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4E8A759-28D6-4EF8-BA7E-B5C7FEB28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088863"/>
              </p:ext>
            </p:extLst>
          </p:nvPr>
        </p:nvGraphicFramePr>
        <p:xfrm>
          <a:off x="442913" y="1031080"/>
          <a:ext cx="11067215" cy="545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6B739B2-BFDA-4985-B5AC-C0CBB6E93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943045"/>
              </p:ext>
            </p:extLst>
          </p:nvPr>
        </p:nvGraphicFramePr>
        <p:xfrm>
          <a:off x="1046375" y="1031079"/>
          <a:ext cx="10463753" cy="577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5">
            <a:extLst>
              <a:ext uri="{FF2B5EF4-FFF2-40B4-BE49-F238E27FC236}">
                <a16:creationId xmlns:a16="http://schemas.microsoft.com/office/drawing/2014/main" id="{E0642E9E-F41A-4BD2-ABEA-464453F63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5601" y="976882"/>
            <a:ext cx="17755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2104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0873" y="317406"/>
            <a:ext cx="9742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E67C8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Arial Unicode MS" pitchFamily="34" charset="-128"/>
                <a:cs typeface="Arial Unicode MS" pitchFamily="34" charset="-128"/>
              </a:rPr>
              <a:t>Исполнение бюджета города Колы за 2021 год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1517438"/>
              </p:ext>
            </p:extLst>
          </p:nvPr>
        </p:nvGraphicFramePr>
        <p:xfrm>
          <a:off x="490202" y="1791617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2" name="Схема 101"/>
          <p:cNvGraphicFramePr/>
          <p:nvPr>
            <p:extLst>
              <p:ext uri="{D42A27DB-BD31-4B8C-83A1-F6EECF244321}">
                <p14:modId xmlns:p14="http://schemas.microsoft.com/office/powerpoint/2010/main" val="2503209070"/>
              </p:ext>
            </p:extLst>
          </p:nvPr>
        </p:nvGraphicFramePr>
        <p:xfrm>
          <a:off x="4414770" y="2463129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3" name="Схема 102"/>
          <p:cNvGraphicFramePr/>
          <p:nvPr>
            <p:extLst>
              <p:ext uri="{D42A27DB-BD31-4B8C-83A1-F6EECF244321}">
                <p14:modId xmlns:p14="http://schemas.microsoft.com/office/powerpoint/2010/main" val="1812239144"/>
              </p:ext>
            </p:extLst>
          </p:nvPr>
        </p:nvGraphicFramePr>
        <p:xfrm>
          <a:off x="8431491" y="4545272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4" name="Схема 103"/>
          <p:cNvGraphicFramePr/>
          <p:nvPr>
            <p:extLst>
              <p:ext uri="{D42A27DB-BD31-4B8C-83A1-F6EECF244321}">
                <p14:modId xmlns:p14="http://schemas.microsoft.com/office/powerpoint/2010/main" val="2036386097"/>
              </p:ext>
            </p:extLst>
          </p:nvPr>
        </p:nvGraphicFramePr>
        <p:xfrm>
          <a:off x="425131" y="4529620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10" name="Схема 109"/>
          <p:cNvGraphicFramePr/>
          <p:nvPr>
            <p:extLst>
              <p:ext uri="{D42A27DB-BD31-4B8C-83A1-F6EECF244321}">
                <p14:modId xmlns:p14="http://schemas.microsoft.com/office/powerpoint/2010/main" val="1044568530"/>
              </p:ext>
            </p:extLst>
          </p:nvPr>
        </p:nvGraphicFramePr>
        <p:xfrm>
          <a:off x="8432895" y="1748077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0798214" y="1069919"/>
            <a:ext cx="124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тысяч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9957" y="1069919"/>
            <a:ext cx="2707343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5DCEA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</a:t>
            </a:r>
          </a:p>
        </p:txBody>
      </p:sp>
      <p:pic>
        <p:nvPicPr>
          <p:cNvPr id="13" name="Picture 3" descr="D:\Мои документы\расходы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68" y="4535451"/>
            <a:ext cx="2941319" cy="20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3" descr="Кола ГП_ПП-0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371" y="178990"/>
            <a:ext cx="740830" cy="8909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0692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29768" y="231287"/>
            <a:ext cx="10058400" cy="704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2000" b="1" dirty="0">
                <a:solidFill>
                  <a:prstClr val="white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Сведения об исполнении бюджета города Колы за 2021 года по разделам, подразделам в сравнении с запланированными значениями 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0313271" y="322102"/>
            <a:ext cx="739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тысяч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</a:p>
        </p:txBody>
      </p:sp>
      <p:pic>
        <p:nvPicPr>
          <p:cNvPr id="6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965" y="82819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527AE3-0F52-40D0-B28F-3EAAB262A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70729"/>
              </p:ext>
            </p:extLst>
          </p:nvPr>
        </p:nvGraphicFramePr>
        <p:xfrm>
          <a:off x="429768" y="987552"/>
          <a:ext cx="11247120" cy="5650073"/>
        </p:xfrm>
        <a:graphic>
          <a:graphicData uri="http://schemas.openxmlformats.org/drawingml/2006/table">
            <a:tbl>
              <a:tblPr/>
              <a:tblGrid>
                <a:gridCol w="4609327">
                  <a:extLst>
                    <a:ext uri="{9D8B030D-6E8A-4147-A177-3AD203B41FA5}">
                      <a16:colId xmlns:a16="http://schemas.microsoft.com/office/drawing/2014/main" val="2069080844"/>
                    </a:ext>
                  </a:extLst>
                </a:gridCol>
                <a:gridCol w="784822">
                  <a:extLst>
                    <a:ext uri="{9D8B030D-6E8A-4147-A177-3AD203B41FA5}">
                      <a16:colId xmlns:a16="http://schemas.microsoft.com/office/drawing/2014/main" val="3393468032"/>
                    </a:ext>
                  </a:extLst>
                </a:gridCol>
                <a:gridCol w="1171198">
                  <a:extLst>
                    <a:ext uri="{9D8B030D-6E8A-4147-A177-3AD203B41FA5}">
                      <a16:colId xmlns:a16="http://schemas.microsoft.com/office/drawing/2014/main" val="1785486073"/>
                    </a:ext>
                  </a:extLst>
                </a:gridCol>
                <a:gridCol w="932732">
                  <a:extLst>
                    <a:ext uri="{9D8B030D-6E8A-4147-A177-3AD203B41FA5}">
                      <a16:colId xmlns:a16="http://schemas.microsoft.com/office/drawing/2014/main" val="2441855291"/>
                    </a:ext>
                  </a:extLst>
                </a:gridCol>
                <a:gridCol w="787843">
                  <a:extLst>
                    <a:ext uri="{9D8B030D-6E8A-4147-A177-3AD203B41FA5}">
                      <a16:colId xmlns:a16="http://schemas.microsoft.com/office/drawing/2014/main" val="4215893577"/>
                    </a:ext>
                  </a:extLst>
                </a:gridCol>
                <a:gridCol w="2961198">
                  <a:extLst>
                    <a:ext uri="{9D8B030D-6E8A-4147-A177-3AD203B41FA5}">
                      <a16:colId xmlns:a16="http://schemas.microsoft.com/office/drawing/2014/main" val="2432446655"/>
                    </a:ext>
                  </a:extLst>
                </a:gridCol>
              </a:tblGrid>
              <a:tr h="7756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Сводная бюджетная роспись на 2021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Исполнено на 01.01.2022 года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 исполнения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Причины неисполнения (в случае исполнения менее 95%)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251345"/>
                  </a:ext>
                </a:extLst>
              </a:tr>
              <a:tr h="3092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10 394,0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9 159,5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88,1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60" marR="5660" marT="5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37210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2 255,8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2 255,3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60" marR="5660" marT="5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484831"/>
                  </a:ext>
                </a:extLst>
              </a:tr>
              <a:tr h="6937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1 408,6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1 391,9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60" marR="5660" marT="5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087412"/>
                  </a:ext>
                </a:extLst>
              </a:tr>
              <a:tr h="6017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367,5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367,5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60" marR="5660" marT="5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693025"/>
                  </a:ext>
                </a:extLst>
              </a:tr>
              <a:tr h="300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60" marR="5660" marT="5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398197"/>
                  </a:ext>
                </a:extLst>
              </a:tr>
              <a:tr h="22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5 362,1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5 144,8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95,9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60" marR="5660" marT="5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692256"/>
                  </a:ext>
                </a:extLst>
              </a:tr>
              <a:tr h="3761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60" marR="5660" marT="56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947982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характера,пожарная безопасность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0310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 заключены договоры с добровольцами для тушения пожаров на территории города Колы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40870"/>
                  </a:ext>
                </a:extLst>
              </a:tr>
              <a:tr h="192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99 526,5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94 758,9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924018"/>
                  </a:ext>
                </a:extLst>
              </a:tr>
              <a:tr h="259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1 209,6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813,6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67,3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Оплата производится за фактически оказанные услуги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914821"/>
                  </a:ext>
                </a:extLst>
              </a:tr>
              <a:tr h="192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98 236,2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93 879,6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808925"/>
                  </a:ext>
                </a:extLst>
              </a:tr>
              <a:tr h="2423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0410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30,7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30,7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939487"/>
                  </a:ext>
                </a:extLst>
              </a:tr>
              <a:tr h="208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Оплата производится за фактически оказанные услуги</a:t>
                      </a:r>
                    </a:p>
                  </a:txBody>
                  <a:tcPr marL="5660" marR="5660" marT="56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978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3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29768" y="231287"/>
            <a:ext cx="10058400" cy="704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Сведения об исполнении бюджета города Колы за 2021 года по разделам, подразделам в сравнении с запланированными значениями </a:t>
            </a: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0313271" y="322102"/>
            <a:ext cx="739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тысяч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</a:p>
        </p:txBody>
      </p:sp>
      <p:pic>
        <p:nvPicPr>
          <p:cNvPr id="6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965" y="82819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E06290F-5B98-44AD-8D93-E15214351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461738"/>
              </p:ext>
            </p:extLst>
          </p:nvPr>
        </p:nvGraphicFramePr>
        <p:xfrm>
          <a:off x="429768" y="936137"/>
          <a:ext cx="11256264" cy="5864818"/>
        </p:xfrm>
        <a:graphic>
          <a:graphicData uri="http://schemas.openxmlformats.org/drawingml/2006/table">
            <a:tbl>
              <a:tblPr/>
              <a:tblGrid>
                <a:gridCol w="4601832">
                  <a:extLst>
                    <a:ext uri="{9D8B030D-6E8A-4147-A177-3AD203B41FA5}">
                      <a16:colId xmlns:a16="http://schemas.microsoft.com/office/drawing/2014/main" val="1647602716"/>
                    </a:ext>
                  </a:extLst>
                </a:gridCol>
                <a:gridCol w="783547">
                  <a:extLst>
                    <a:ext uri="{9D8B030D-6E8A-4147-A177-3AD203B41FA5}">
                      <a16:colId xmlns:a16="http://schemas.microsoft.com/office/drawing/2014/main" val="3807302200"/>
                    </a:ext>
                  </a:extLst>
                </a:gridCol>
                <a:gridCol w="1169294">
                  <a:extLst>
                    <a:ext uri="{9D8B030D-6E8A-4147-A177-3AD203B41FA5}">
                      <a16:colId xmlns:a16="http://schemas.microsoft.com/office/drawing/2014/main" val="1879614071"/>
                    </a:ext>
                  </a:extLst>
                </a:gridCol>
                <a:gridCol w="931215">
                  <a:extLst>
                    <a:ext uri="{9D8B030D-6E8A-4147-A177-3AD203B41FA5}">
                      <a16:colId xmlns:a16="http://schemas.microsoft.com/office/drawing/2014/main" val="2403344938"/>
                    </a:ext>
                  </a:extLst>
                </a:gridCol>
                <a:gridCol w="786561">
                  <a:extLst>
                    <a:ext uri="{9D8B030D-6E8A-4147-A177-3AD203B41FA5}">
                      <a16:colId xmlns:a16="http://schemas.microsoft.com/office/drawing/2014/main" val="980831928"/>
                    </a:ext>
                  </a:extLst>
                </a:gridCol>
                <a:gridCol w="2983815">
                  <a:extLst>
                    <a:ext uri="{9D8B030D-6E8A-4147-A177-3AD203B41FA5}">
                      <a16:colId xmlns:a16="http://schemas.microsoft.com/office/drawing/2014/main" val="2178069645"/>
                    </a:ext>
                  </a:extLst>
                </a:gridCol>
              </a:tblGrid>
              <a:tr h="702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Сводная бюджетная роспись на 2021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Исполнено на 01.01.2022 года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 исполнения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Причины неисполнения (в случае исполнения менее 95%)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892974"/>
                  </a:ext>
                </a:extLst>
              </a:tr>
              <a:tr h="23711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323 612,8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291 336,6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813447"/>
                  </a:ext>
                </a:extLst>
              </a:tr>
              <a:tr h="492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35 244,6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26 468,9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Экономия в результате проведения торгов, наличие муниципальных контрактов со сроком исполнения позднее отчетного периода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069066"/>
                  </a:ext>
                </a:extLst>
              </a:tr>
              <a:tr h="227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19 744,3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19 530,3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800573"/>
                  </a:ext>
                </a:extLst>
              </a:tr>
              <a:tr h="3921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242 599,8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219 352,1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90,4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Экономия в результате проведения торгов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074786"/>
                  </a:ext>
                </a:extLst>
              </a:tr>
              <a:tr h="300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26 024,1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25 985,3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559565"/>
                  </a:ext>
                </a:extLst>
              </a:tr>
              <a:tr h="218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0600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3 061,0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2 914,6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839811"/>
                  </a:ext>
                </a:extLst>
              </a:tr>
              <a:tr h="300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0605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3 061,0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2 914,6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11143"/>
                  </a:ext>
                </a:extLst>
              </a:tr>
              <a:tr h="255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155,0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155,0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257193"/>
                  </a:ext>
                </a:extLst>
              </a:tr>
              <a:tr h="255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155,0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155,0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161708"/>
                  </a:ext>
                </a:extLst>
              </a:tr>
              <a:tr h="291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14 630,4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14 277,5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840377"/>
                  </a:ext>
                </a:extLst>
              </a:tr>
              <a:tr h="192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13 167,1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12 830,1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996751"/>
                  </a:ext>
                </a:extLst>
              </a:tr>
              <a:tr h="200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1 463,3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1 447,4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302709"/>
                  </a:ext>
                </a:extLst>
              </a:tr>
              <a:tr h="192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5 357,8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5 194,4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524482"/>
                  </a:ext>
                </a:extLst>
              </a:tr>
              <a:tr h="255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1 595,1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1 431,7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89,8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Сокращение получателей выплат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620230"/>
                  </a:ext>
                </a:extLst>
              </a:tr>
              <a:tr h="227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3 762,7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3 762,7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477871"/>
                  </a:ext>
                </a:extLst>
              </a:tr>
              <a:tr h="227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299,8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243008"/>
                  </a:ext>
                </a:extLst>
              </a:tr>
              <a:tr h="291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1105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299,8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780056"/>
                  </a:ext>
                </a:extLst>
              </a:tr>
              <a:tr h="355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ВСЕГО РАСХОДОВ: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457 052,5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418 106,3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91,5</a:t>
                      </a:r>
                    </a:p>
                  </a:txBody>
                  <a:tcPr marL="5649" marR="5649" marT="56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9" marR="5649" marT="5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98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3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13417</TotalTime>
  <Words>2127</Words>
  <Application>Microsoft Office PowerPoint</Application>
  <PresentationFormat>Широкоэкранный</PresentationFormat>
  <Paragraphs>598</Paragraphs>
  <Slides>24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Unicode MS</vt:lpstr>
      <vt:lpstr>Calibri</vt:lpstr>
      <vt:lpstr>Georgia</vt:lpstr>
      <vt:lpstr>Times New Roman</vt:lpstr>
      <vt:lpstr>Trebuchet MS</vt:lpstr>
      <vt:lpstr>Wingdings</vt:lpstr>
      <vt:lpstr>Wingdings 2</vt:lpstr>
      <vt:lpstr>Wingdings 3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1 «Развитие и повышение качества человеческого потенциала»  </vt:lpstr>
      <vt:lpstr>Муниципальная программа 2 «Экологическая безопасность города Колы»   </vt:lpstr>
      <vt:lpstr>Муниципальная программа 3 «Обеспечение комфортных условий проживания населения города Колы»</vt:lpstr>
      <vt:lpstr>Муниципальная программа 4 «Обеспечение эффективного функционирования городского хозяйства»</vt:lpstr>
      <vt:lpstr>Муниципальная программа 5 «Управление муниципальным имуществом города Кола»</vt:lpstr>
      <vt:lpstr>Муниципальная программа 6 «Обеспечение жильем молодых семей города Кола»</vt:lpstr>
      <vt:lpstr>Муниципальная программа 7 «Управление земельными ресурсами города Кола»                                                                                                                            </vt:lpstr>
      <vt:lpstr>Муниципальная программа 8 «Управление муниципальными финансами города Кола»                                                                                                                            </vt:lpstr>
      <vt:lpstr>Муниципальная программа 9 «Муниципальное управление города Кола»                                                                                                                            </vt:lpstr>
      <vt:lpstr>Муниципальная программа 10 «Обеспечение первичных мер пожарной безопасности на территории городского поселения  Кола Кольского муниципального района»                                                                                                                            </vt:lpstr>
      <vt:lpstr>Непрограммная деятельность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ufin451</cp:lastModifiedBy>
  <cp:revision>625</cp:revision>
  <cp:lastPrinted>2019-03-22T09:08:01Z</cp:lastPrinted>
  <dcterms:created xsi:type="dcterms:W3CDTF">2018-03-27T09:24:23Z</dcterms:created>
  <dcterms:modified xsi:type="dcterms:W3CDTF">2022-05-18T08:36:16Z</dcterms:modified>
</cp:coreProperties>
</file>