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321" r:id="rId4"/>
    <p:sldId id="371" r:id="rId5"/>
    <p:sldId id="402" r:id="rId6"/>
    <p:sldId id="404" r:id="rId7"/>
    <p:sldId id="412" r:id="rId8"/>
    <p:sldId id="409" r:id="rId9"/>
    <p:sldId id="398" r:id="rId10"/>
    <p:sldId id="341" r:id="rId11"/>
    <p:sldId id="378" r:id="rId12"/>
    <p:sldId id="379" r:id="rId13"/>
    <p:sldId id="380" r:id="rId14"/>
    <p:sldId id="381" r:id="rId15"/>
    <p:sldId id="343" r:id="rId16"/>
    <p:sldId id="382" r:id="rId17"/>
    <p:sldId id="345" r:id="rId18"/>
    <p:sldId id="346" r:id="rId19"/>
    <p:sldId id="347" r:id="rId20"/>
    <p:sldId id="400" r:id="rId21"/>
    <p:sldId id="376" r:id="rId22"/>
    <p:sldId id="411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6B6"/>
    <a:srgbClr val="13D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Структура доходов бюджета города Колы </a:t>
            </a:r>
          </a:p>
        </c:rich>
      </c:tx>
      <c:layout>
        <c:manualLayout>
          <c:xMode val="edge"/>
          <c:yMode val="edge"/>
          <c:x val="0.2118185798748464"/>
          <c:y val="1.4581458761148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24628171478567"/>
          <c:y val="0.14536135282041238"/>
          <c:w val="0.79249648032500863"/>
          <c:h val="0.705573659588965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Лист1!$B$7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Лист1!$C$7:$F$7</c:f>
              <c:numCache>
                <c:formatCode>0.0</c:formatCode>
                <c:ptCount val="4"/>
                <c:pt idx="0">
                  <c:v>91</c:v>
                </c:pt>
                <c:pt idx="1">
                  <c:v>91</c:v>
                </c:pt>
                <c:pt idx="2">
                  <c:v>94</c:v>
                </c:pt>
                <c:pt idx="3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8-4314-908A-329E475898A5}"/>
            </c:ext>
          </c:extLst>
        </c:ser>
        <c:ser>
          <c:idx val="1"/>
          <c:order val="1"/>
          <c:tx>
            <c:strRef>
              <c:f>Лист1!$B$8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Лист1!$C$8:$F$8</c:f>
              <c:numCache>
                <c:formatCode>0.0</c:formatCode>
                <c:ptCount val="4"/>
                <c:pt idx="0">
                  <c:v>16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8-4314-908A-329E475898A5}"/>
            </c:ext>
          </c:extLst>
        </c:ser>
        <c:ser>
          <c:idx val="2"/>
          <c:order val="2"/>
          <c:tx>
            <c:strRef>
              <c:f>Лист1!$B$9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Лист1!$C$6:$F$6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Лист1!$C$9:$F$9</c:f>
              <c:numCache>
                <c:formatCode>0.0</c:formatCode>
                <c:ptCount val="4"/>
                <c:pt idx="0">
                  <c:v>313</c:v>
                </c:pt>
                <c:pt idx="1">
                  <c:v>43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18-4314-908A-329E475898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505088"/>
        <c:axId val="122506624"/>
        <c:axId val="0"/>
      </c:bar3DChart>
      <c:catAx>
        <c:axId val="122505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06624"/>
        <c:crosses val="autoZero"/>
        <c:auto val="1"/>
        <c:lblAlgn val="ctr"/>
        <c:lblOffset val="100"/>
        <c:noMultiLvlLbl val="0"/>
      </c:catAx>
      <c:valAx>
        <c:axId val="122506624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2505088"/>
        <c:crosses val="autoZero"/>
        <c:crossBetween val="between"/>
        <c:minorUnit val="20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Лист3!$C$111</c:f>
              <c:strCache>
                <c:ptCount val="1"/>
                <c:pt idx="0">
                  <c:v>Муниципальная программа 7 "Управление земельными ресурсами города Кола"</c:v>
                </c:pt>
              </c:strCache>
            </c:strRef>
          </c:tx>
          <c:marker>
            <c:symbol val="none"/>
          </c:marker>
          <c:cat>
            <c:strRef>
              <c:f>Лист3!$D$110:$G$110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Лист3!$D$111:$G$111</c:f>
              <c:numCache>
                <c:formatCode>#\ ##0.0</c:formatCode>
                <c:ptCount val="4"/>
                <c:pt idx="0">
                  <c:v>145</c:v>
                </c:pt>
                <c:pt idx="1">
                  <c:v>100</c:v>
                </c:pt>
                <c:pt idx="2">
                  <c:v>145</c:v>
                </c:pt>
                <c:pt idx="3">
                  <c:v>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82-418B-9D04-206BBCD9D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325248"/>
        <c:axId val="186327040"/>
      </c:lineChart>
      <c:catAx>
        <c:axId val="18632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327040"/>
        <c:crosses val="autoZero"/>
        <c:auto val="1"/>
        <c:lblAlgn val="ctr"/>
        <c:lblOffset val="100"/>
        <c:noMultiLvlLbl val="0"/>
      </c:catAx>
      <c:valAx>
        <c:axId val="18632704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8632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Лист3!$C$120</c:f>
              <c:strCache>
                <c:ptCount val="1"/>
                <c:pt idx="0">
                  <c:v>Муниципальная программа 8 "Управление муниципальными финансами города Кола"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Лист3!$D$119:$G$119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Лист3!$D$120:$G$120</c:f>
              <c:numCache>
                <c:formatCode>#\ ##0.0</c:formatCode>
                <c:ptCount val="4"/>
                <c:pt idx="0">
                  <c:v>797</c:v>
                </c:pt>
                <c:pt idx="1">
                  <c:v>1198.5999999999999</c:v>
                </c:pt>
                <c:pt idx="2">
                  <c:v>463.5</c:v>
                </c:pt>
                <c:pt idx="3">
                  <c:v>463.5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4-4D87-9523-9212CF14E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08800"/>
        <c:axId val="188522880"/>
        <c:axId val="0"/>
      </c:bar3DChart>
      <c:catAx>
        <c:axId val="1885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8522880"/>
        <c:crosses val="autoZero"/>
        <c:auto val="1"/>
        <c:lblAlgn val="ctr"/>
        <c:lblOffset val="100"/>
        <c:noMultiLvlLbl val="0"/>
      </c:catAx>
      <c:valAx>
        <c:axId val="18852288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88508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6-498F-B8E2-6A3D918C3F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2207.1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6-498F-B8E2-6A3D918C3F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B6-498F-B8E2-6A3D918C3FE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2025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1932.1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6-498F-B8E2-6A3D918C3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5765599"/>
        <c:axId val="1498365167"/>
        <c:axId val="0"/>
      </c:bar3DChart>
      <c:catAx>
        <c:axId val="12757655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8365167"/>
        <c:crosses val="autoZero"/>
        <c:auto val="1"/>
        <c:lblAlgn val="ctr"/>
        <c:lblOffset val="100"/>
        <c:noMultiLvlLbl val="0"/>
      </c:catAx>
      <c:valAx>
        <c:axId val="1498365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75765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505417663086396E-2"/>
          <c:y val="0.90611971041389316"/>
          <c:w val="0.74252174902029078"/>
          <c:h val="7.57384205501331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444702931267348E-2"/>
          <c:y val="4.4537255631665253E-2"/>
          <c:w val="0.92697096574276217"/>
          <c:h val="0.83531969569777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Лист3!$C$137</c:f>
              <c:strCache>
                <c:ptCount val="1"/>
                <c:pt idx="0">
                  <c:v>Муниципальная программа 10 "Обеспечение первичных мер пожарной безопасности на территории городского поселения Кола Кольского района"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Лист3!$D$136:$G$136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Лист3!$D$137:$G$137</c:f>
              <c:numCache>
                <c:formatCode>General</c:formatCode>
                <c:ptCount val="4"/>
                <c:pt idx="0">
                  <c:v>5267.9</c:v>
                </c:pt>
                <c:pt idx="1">
                  <c:v>265</c:v>
                </c:pt>
                <c:pt idx="2">
                  <c:v>265</c:v>
                </c:pt>
                <c:pt idx="3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C6-485A-A4EC-EEF035F13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188870016"/>
        <c:axId val="188753024"/>
        <c:axId val="0"/>
      </c:bar3DChart>
      <c:catAx>
        <c:axId val="1888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753024"/>
        <c:crosses val="autoZero"/>
        <c:auto val="1"/>
        <c:lblAlgn val="ctr"/>
        <c:lblOffset val="100"/>
        <c:noMultiLvlLbl val="0"/>
      </c:catAx>
      <c:valAx>
        <c:axId val="188753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87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2022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Лист1!$B$4:$B$9</c:f>
              <c:strCache>
                <c:ptCount val="6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единый сельскохозяйственный налог</c:v>
                </c:pt>
                <c:pt idx="4">
                  <c:v>- налог на имущество физических лиц</c:v>
                </c:pt>
                <c:pt idx="5">
                  <c:v>- земельный налог</c:v>
                </c:pt>
              </c:strCache>
            </c:strRef>
          </c:cat>
          <c:val>
            <c:numRef>
              <c:f>Лист1!$C$4:$C$9</c:f>
              <c:numCache>
                <c:formatCode>#\ ##0.0</c:formatCode>
                <c:ptCount val="6"/>
                <c:pt idx="0">
                  <c:v>52000</c:v>
                </c:pt>
                <c:pt idx="1">
                  <c:v>2165.3000000000002</c:v>
                </c:pt>
                <c:pt idx="2">
                  <c:v>17000</c:v>
                </c:pt>
                <c:pt idx="3">
                  <c:v>45</c:v>
                </c:pt>
                <c:pt idx="4">
                  <c:v>4146</c:v>
                </c:pt>
                <c:pt idx="5">
                  <c:v>15600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8B-4A4E-8FA3-E506308FFF9B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Лист1!$B$4:$B$9</c:f>
              <c:strCache>
                <c:ptCount val="6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единый сельскохозяйственный налог</c:v>
                </c:pt>
                <c:pt idx="4">
                  <c:v>- налог на имущество физических лиц</c:v>
                </c:pt>
                <c:pt idx="5">
                  <c:v>- земельный налог</c:v>
                </c:pt>
              </c:strCache>
            </c:strRef>
          </c:cat>
          <c:val>
            <c:numRef>
              <c:f>Лист1!$D$4:$D$9</c:f>
              <c:numCache>
                <c:formatCode>#\ ##0.0</c:formatCode>
                <c:ptCount val="6"/>
                <c:pt idx="0">
                  <c:v>54480</c:v>
                </c:pt>
                <c:pt idx="1">
                  <c:v>2206</c:v>
                </c:pt>
                <c:pt idx="2">
                  <c:v>14994</c:v>
                </c:pt>
                <c:pt idx="3">
                  <c:v>45</c:v>
                </c:pt>
                <c:pt idx="4">
                  <c:v>4780</c:v>
                </c:pt>
                <c:pt idx="5">
                  <c:v>15111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8B-4A4E-8FA3-E506308FFF9B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2024 г.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Лист1!$B$4:$B$9</c:f>
              <c:strCache>
                <c:ptCount val="6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единый сельскохозяйственный налог</c:v>
                </c:pt>
                <c:pt idx="4">
                  <c:v>- налог на имущество физических лиц</c:v>
                </c:pt>
                <c:pt idx="5">
                  <c:v>- земельный налог</c:v>
                </c:pt>
              </c:strCache>
            </c:strRef>
          </c:cat>
          <c:val>
            <c:numRef>
              <c:f>Лист1!$E$4:$E$9</c:f>
              <c:numCache>
                <c:formatCode>#\ ##0.0</c:formatCode>
                <c:ptCount val="6"/>
                <c:pt idx="0">
                  <c:v>56659</c:v>
                </c:pt>
                <c:pt idx="1">
                  <c:v>2294.1999999999998</c:v>
                </c:pt>
                <c:pt idx="2">
                  <c:v>15594</c:v>
                </c:pt>
                <c:pt idx="3">
                  <c:v>45</c:v>
                </c:pt>
                <c:pt idx="4">
                  <c:v>4780</c:v>
                </c:pt>
                <c:pt idx="5">
                  <c:v>15111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8B-4A4E-8FA3-E506308FFF9B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2025 г.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Лист1!$B$4:$B$9</c:f>
              <c:strCache>
                <c:ptCount val="6"/>
                <c:pt idx="0">
                  <c:v>- налог на доходы физических лиц</c:v>
                </c:pt>
                <c:pt idx="1">
                  <c:v>- акцизы по подакцизным товарам</c:v>
                </c:pt>
                <c:pt idx="2">
                  <c:v>- налог, взимаемый в связи с применением упрощенной системы налогообложения</c:v>
                </c:pt>
                <c:pt idx="3">
                  <c:v>- единый сельскохозяйственный налог</c:v>
                </c:pt>
                <c:pt idx="4">
                  <c:v>- налог на имущество физических лиц</c:v>
                </c:pt>
                <c:pt idx="5">
                  <c:v>- земельный налог</c:v>
                </c:pt>
              </c:strCache>
            </c:strRef>
          </c:cat>
          <c:val>
            <c:numRef>
              <c:f>Лист1!$F$4:$F$9</c:f>
              <c:numCache>
                <c:formatCode>#\ ##0.0</c:formatCode>
                <c:ptCount val="6"/>
                <c:pt idx="0">
                  <c:v>58925</c:v>
                </c:pt>
                <c:pt idx="1">
                  <c:v>2386.1</c:v>
                </c:pt>
                <c:pt idx="2">
                  <c:v>16217</c:v>
                </c:pt>
                <c:pt idx="3">
                  <c:v>45</c:v>
                </c:pt>
                <c:pt idx="4">
                  <c:v>4780</c:v>
                </c:pt>
                <c:pt idx="5">
                  <c:v>15111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8B-4A4E-8FA3-E506308FF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550367"/>
        <c:axId val="1867198287"/>
      </c:barChart>
      <c:catAx>
        <c:axId val="186455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7198287"/>
        <c:crosses val="autoZero"/>
        <c:auto val="1"/>
        <c:lblAlgn val="ctr"/>
        <c:lblOffset val="100"/>
        <c:noMultiLvlLbl val="0"/>
      </c:catAx>
      <c:valAx>
        <c:axId val="186719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455036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- доходы от использования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Лист2!$C$3:$F$3</c:f>
              <c:numCache>
                <c:formatCode>#\ ##0.0</c:formatCode>
                <c:ptCount val="4"/>
                <c:pt idx="0">
                  <c:v>11623.7</c:v>
                </c:pt>
                <c:pt idx="1">
                  <c:v>9731</c:v>
                </c:pt>
                <c:pt idx="2">
                  <c:v>10290</c:v>
                </c:pt>
                <c:pt idx="3">
                  <c:v>10498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B0-447E-B1D0-E90191BAFF5D}"/>
            </c:ext>
          </c:extLst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- доходы от реализации имущества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Лист2!$C$4:$F$4</c:f>
              <c:numCache>
                <c:formatCode>#\ ##0.0</c:formatCode>
                <c:ptCount val="4"/>
                <c:pt idx="0">
                  <c:v>1564.6</c:v>
                </c:pt>
                <c:pt idx="1">
                  <c:v>1215</c:v>
                </c:pt>
                <c:pt idx="2">
                  <c:v>1175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B0-447E-B1D0-E90191BAFF5D}"/>
            </c:ext>
          </c:extLst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- доходы от продажи земельных участков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Лист2!$C$5:$F$5</c:f>
              <c:numCache>
                <c:formatCode>#\ ##0.0</c:formatCode>
                <c:ptCount val="4"/>
                <c:pt idx="0">
                  <c:v>463</c:v>
                </c:pt>
                <c:pt idx="1">
                  <c:v>520</c:v>
                </c:pt>
                <c:pt idx="2">
                  <c:v>540</c:v>
                </c:pt>
                <c:pt idx="3">
                  <c:v>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B0-447E-B1D0-E90191BAFF5D}"/>
            </c:ext>
          </c:extLst>
        </c:ser>
        <c:ser>
          <c:idx val="3"/>
          <c:order val="3"/>
          <c:tx>
            <c:strRef>
              <c:f>Лист2!$B$6</c:f>
              <c:strCache>
                <c:ptCount val="1"/>
                <c:pt idx="0">
                  <c:v>- доходы от оказания платных услуг (работ)  и компенсации затрат государства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Лист2!$C$6:$F$6</c:f>
              <c:numCache>
                <c:formatCode>#\ ##0.0</c:formatCode>
                <c:ptCount val="4"/>
                <c:pt idx="0">
                  <c:v>415.4</c:v>
                </c:pt>
                <c:pt idx="1">
                  <c:v>253.6</c:v>
                </c:pt>
                <c:pt idx="2">
                  <c:v>263</c:v>
                </c:pt>
                <c:pt idx="3">
                  <c:v>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B0-447E-B1D0-E90191BAFF5D}"/>
            </c:ext>
          </c:extLst>
        </c:ser>
        <c:ser>
          <c:idx val="4"/>
          <c:order val="4"/>
          <c:tx>
            <c:strRef>
              <c:f>Лист2!$B$7</c:f>
              <c:strCache>
                <c:ptCount val="1"/>
                <c:pt idx="0">
                  <c:v>- прочее возмещение ущерба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Лист2!$C$2:$F$2</c:f>
              <c:strCache>
                <c:ptCount val="4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  <c:pt idx="3">
                  <c:v>2025 г.</c:v>
                </c:pt>
              </c:strCache>
            </c:strRef>
          </c:cat>
          <c:val>
            <c:numRef>
              <c:f>Лист2!$C$7:$F$7</c:f>
              <c:numCache>
                <c:formatCode>#\ ##0.0</c:formatCode>
                <c:ptCount val="4"/>
                <c:pt idx="0">
                  <c:v>1450.3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B0-447E-B1D0-E90191BAF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8540479"/>
        <c:axId val="1960113487"/>
      </c:barChart>
      <c:catAx>
        <c:axId val="187854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0113487"/>
        <c:crosses val="autoZero"/>
        <c:auto val="1"/>
        <c:lblAlgn val="ctr"/>
        <c:lblOffset val="100"/>
        <c:noMultiLvlLbl val="0"/>
      </c:catAx>
      <c:valAx>
        <c:axId val="196011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5404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расходов  бюджета города Колы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588262795275594"/>
          <c:y val="7.4275007290755327E-2"/>
          <c:w val="0.69300623359580071"/>
          <c:h val="0.535637503645377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Лист1!$C$5:$F$5</c:f>
              <c:numCache>
                <c:formatCode>#\ ##0.0</c:formatCode>
                <c:ptCount val="4"/>
                <c:pt idx="0">
                  <c:v>12357.5</c:v>
                </c:pt>
                <c:pt idx="1">
                  <c:v>13667.1</c:v>
                </c:pt>
                <c:pt idx="2">
                  <c:v>11449.9</c:v>
                </c:pt>
                <c:pt idx="3">
                  <c:v>11449.9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D-4AC7-957A-22754B04D465}"/>
            </c:ext>
          </c:extLst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Лист1!$C$6:$F$6</c:f>
              <c:numCache>
                <c:formatCode>#\ ##0.0</c:formatCode>
                <c:ptCount val="4"/>
                <c:pt idx="0">
                  <c:v>5267.9</c:v>
                </c:pt>
                <c:pt idx="1">
                  <c:v>265</c:v>
                </c:pt>
                <c:pt idx="2">
                  <c:v>265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D-4AC7-957A-22754B04D465}"/>
            </c:ext>
          </c:extLst>
        </c:ser>
        <c:ser>
          <c:idx val="2"/>
          <c:order val="2"/>
          <c:tx>
            <c:strRef>
              <c:f>Лист1!$B$7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Лист1!$C$7:$F$7</c:f>
              <c:numCache>
                <c:formatCode>#\ ##0.0</c:formatCode>
                <c:ptCount val="4"/>
                <c:pt idx="0">
                  <c:v>35828.400000000001</c:v>
                </c:pt>
                <c:pt idx="1">
                  <c:v>30856.3</c:v>
                </c:pt>
                <c:pt idx="2">
                  <c:v>29.3</c:v>
                </c:pt>
                <c:pt idx="3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ED-4AC7-957A-22754B04D465}"/>
            </c:ext>
          </c:extLst>
        </c:ser>
        <c:ser>
          <c:idx val="3"/>
          <c:order val="3"/>
          <c:tx>
            <c:strRef>
              <c:f>Лист1!$B$8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Лист1!$C$8:$F$8</c:f>
              <c:numCache>
                <c:formatCode>#\ ##0.0</c:formatCode>
                <c:ptCount val="4"/>
                <c:pt idx="0">
                  <c:v>318010.7</c:v>
                </c:pt>
                <c:pt idx="1">
                  <c:v>77031</c:v>
                </c:pt>
                <c:pt idx="2">
                  <c:v>69.3</c:v>
                </c:pt>
                <c:pt idx="3">
                  <c:v>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ED-4AC7-957A-22754B04D465}"/>
            </c:ext>
          </c:extLst>
        </c:ser>
        <c:ser>
          <c:idx val="4"/>
          <c:order val="4"/>
          <c:tx>
            <c:strRef>
              <c:f>Лист1!$B$9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Лист1!$C$9:$F$9</c:f>
              <c:numCache>
                <c:formatCode>#\ ##0.0</c:formatCode>
                <c:ptCount val="4"/>
                <c:pt idx="0">
                  <c:v>1011.6</c:v>
                </c:pt>
                <c:pt idx="1">
                  <c:v>1011.6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D-4AC7-957A-22754B04D465}"/>
            </c:ext>
          </c:extLst>
        </c:ser>
        <c:ser>
          <c:idx val="5"/>
          <c:order val="5"/>
          <c:tx>
            <c:strRef>
              <c:f>Лист1!$B$10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Лист1!$C$10:$F$10</c:f>
              <c:numCache>
                <c:formatCode>#\ ##0.0</c:formatCode>
                <c:ptCount val="4"/>
                <c:pt idx="0">
                  <c:v>186.4</c:v>
                </c:pt>
                <c:pt idx="1">
                  <c:v>186.4</c:v>
                </c:pt>
                <c:pt idx="2">
                  <c:v>0.2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ED-4AC7-957A-22754B04D465}"/>
            </c:ext>
          </c:extLst>
        </c:ser>
        <c:ser>
          <c:idx val="6"/>
          <c:order val="6"/>
          <c:tx>
            <c:strRef>
              <c:f>Лист1!$B$11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Лист1!$C$11:$F$11</c:f>
              <c:numCache>
                <c:formatCode>#\ ##0.0</c:formatCode>
                <c:ptCount val="4"/>
                <c:pt idx="0">
                  <c:v>13323.6</c:v>
                </c:pt>
                <c:pt idx="1">
                  <c:v>14840.1</c:v>
                </c:pt>
                <c:pt idx="2">
                  <c:v>14.6</c:v>
                </c:pt>
                <c:pt idx="3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ED-4AC7-957A-22754B04D465}"/>
            </c:ext>
          </c:extLst>
        </c:ser>
        <c:ser>
          <c:idx val="7"/>
          <c:order val="7"/>
          <c:tx>
            <c:strRef>
              <c:f>Лист1!$B$12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Лист1!$C$12:$F$12</c:f>
              <c:numCache>
                <c:formatCode>#\ ##0.0</c:formatCode>
                <c:ptCount val="4"/>
                <c:pt idx="0">
                  <c:v>4679.5</c:v>
                </c:pt>
                <c:pt idx="1">
                  <c:v>8263.6</c:v>
                </c:pt>
                <c:pt idx="2">
                  <c:v>8.3000000000000007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ED-4AC7-957A-22754B04D465}"/>
            </c:ext>
          </c:extLst>
        </c:ser>
        <c:ser>
          <c:idx val="8"/>
          <c:order val="8"/>
          <c:tx>
            <c:strRef>
              <c:f>Лист1!$B$13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Лист1!$C$4:$F$4</c:f>
              <c:strCache>
                <c:ptCount val="4"/>
                <c:pt idx="0">
                  <c:v>2022 год 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Лист1!$C$13:$F$13</c:f>
              <c:numCache>
                <c:formatCode>#\ ##0.0</c:formatCode>
                <c:ptCount val="4"/>
                <c:pt idx="0">
                  <c:v>75</c:v>
                </c:pt>
                <c:pt idx="1">
                  <c:v>100</c:v>
                </c:pt>
                <c:pt idx="2">
                  <c:v>0.1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ED-4AC7-957A-22754B04D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6449024"/>
        <c:axId val="6450560"/>
        <c:axId val="0"/>
      </c:bar3DChart>
      <c:catAx>
        <c:axId val="6449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450560"/>
        <c:crosses val="autoZero"/>
        <c:auto val="1"/>
        <c:lblAlgn val="ctr"/>
        <c:lblOffset val="100"/>
        <c:noMultiLvlLbl val="0"/>
      </c:catAx>
      <c:valAx>
        <c:axId val="645056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4490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Подпрограмма 1 «Физическая культура и спорт города Кола»</c:v>
                </c:pt>
              </c:strCache>
            </c:strRef>
          </c:tx>
          <c:invertIfNegative val="0"/>
          <c:cat>
            <c:strRef>
              <c:f>Лист1!$D$4:$G$4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Лист1!$D$5:$G$5</c:f>
              <c:numCache>
                <c:formatCode>#\ ##0.0</c:formatCode>
                <c:ptCount val="4"/>
                <c:pt idx="0">
                  <c:v>75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4A-4E5D-A4B6-67474556109A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Подпрограмма 2 «Культура города Кола»</c:v>
                </c:pt>
              </c:strCache>
            </c:strRef>
          </c:tx>
          <c:spPr>
            <a:solidFill>
              <a:srgbClr val="FFEFFF"/>
            </a:solidFill>
          </c:spPr>
          <c:invertIfNegative val="0"/>
          <c:cat>
            <c:strRef>
              <c:f>Лист1!$D$4:$G$4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Лист1!$D$6:$G$6</c:f>
              <c:numCache>
                <c:formatCode>#\ ##0.0</c:formatCode>
                <c:ptCount val="4"/>
                <c:pt idx="0">
                  <c:v>13323.6</c:v>
                </c:pt>
                <c:pt idx="1">
                  <c:v>14840.1</c:v>
                </c:pt>
                <c:pt idx="2">
                  <c:v>14621.4</c:v>
                </c:pt>
                <c:pt idx="3">
                  <c:v>14621.4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4A-4E5D-A4B6-67474556109A}"/>
            </c:ext>
          </c:extLst>
        </c:ser>
        <c:ser>
          <c:idx val="2"/>
          <c:order val="2"/>
          <c:tx>
            <c:strRef>
              <c:f>Лист1!$C$7</c:f>
              <c:strCache>
                <c:ptCount val="1"/>
                <c:pt idx="0">
                  <c:v>Подпрограмма 3 "Развитие потенциала молодежи города Колы"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Лист1!$D$4:$G$4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Лист1!$D$7:$G$7</c:f>
              <c:numCache>
                <c:formatCode>#\ ##0.0</c:formatCode>
                <c:ptCount val="4"/>
                <c:pt idx="0">
                  <c:v>186.4</c:v>
                </c:pt>
                <c:pt idx="1">
                  <c:v>186.4</c:v>
                </c:pt>
                <c:pt idx="2">
                  <c:v>186.4</c:v>
                </c:pt>
                <c:pt idx="3">
                  <c:v>186.4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4A-4E5D-A4B6-674745561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3400448"/>
        <c:axId val="133401984"/>
        <c:axId val="0"/>
      </c:bar3DChart>
      <c:catAx>
        <c:axId val="1334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401984"/>
        <c:crosses val="autoZero"/>
        <c:auto val="1"/>
        <c:lblAlgn val="ctr"/>
        <c:lblOffset val="100"/>
        <c:noMultiLvlLbl val="0"/>
      </c:catAx>
      <c:valAx>
        <c:axId val="13340198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3340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19993989946546"/>
          <c:y val="0.2313289672606032"/>
          <c:w val="0.33524286417725491"/>
          <c:h val="0.65447435348587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Лист3!$C$35</c:f>
              <c:strCache>
                <c:ptCount val="1"/>
                <c:pt idx="0">
                  <c:v>Муниципальная программа 2 "Экологическая безопасность города Колы"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Лист3!$D$34:$G$34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Лист3!$D$35:$G$35</c:f>
              <c:numCache>
                <c:formatCode>#,##0.00</c:formatCode>
                <c:ptCount val="4"/>
                <c:pt idx="0">
                  <c:v>1011.6</c:v>
                </c:pt>
                <c:pt idx="1">
                  <c:v>1011.6</c:v>
                </c:pt>
                <c:pt idx="2">
                  <c:v>1011.6</c:v>
                </c:pt>
                <c:pt idx="3">
                  <c:v>1011.6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49-4830-9185-9AE67017A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732672"/>
        <c:axId val="164254080"/>
      </c:barChart>
      <c:catAx>
        <c:axId val="16273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254080"/>
        <c:crosses val="autoZero"/>
        <c:auto val="1"/>
        <c:lblAlgn val="ctr"/>
        <c:lblOffset val="100"/>
        <c:noMultiLvlLbl val="0"/>
      </c:catAx>
      <c:valAx>
        <c:axId val="16425408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62732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410183386456937E-2"/>
          <c:y val="3.7870277788064698E-2"/>
          <c:w val="0.43838296655317394"/>
          <c:h val="0.83885735142417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Лист3!$C$71</c:f>
              <c:strCache>
                <c:ptCount val="1"/>
                <c:pt idx="0">
                  <c:v>Подпрограмма 1 "Комплексное развитие систем коммунальной инфраструктуры города Кола"</c:v>
                </c:pt>
              </c:strCache>
            </c:strRef>
          </c:tx>
          <c:invertIfNegative val="0"/>
          <c:cat>
            <c:strRef>
              <c:f>Лист3!$D$70:$G$70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Лист3!$D$71:$G$71</c:f>
              <c:numCache>
                <c:formatCode>#\ ##0.0</c:formatCode>
                <c:ptCount val="4"/>
                <c:pt idx="0">
                  <c:v>61966.7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8A-4197-9605-0DD924E01094}"/>
            </c:ext>
          </c:extLst>
        </c:ser>
        <c:ser>
          <c:idx val="1"/>
          <c:order val="1"/>
          <c:tx>
            <c:strRef>
              <c:f>Лист3!$C$72</c:f>
              <c:strCache>
                <c:ptCount val="1"/>
                <c:pt idx="0">
                  <c:v>Подпрограмма 2 "Подготовка объектов и систем жизнеобеспечения к работе в отопительный период на территории города Кола"</c:v>
                </c:pt>
              </c:strCache>
            </c:strRef>
          </c:tx>
          <c:invertIfNegative val="0"/>
          <c:cat>
            <c:strRef>
              <c:f>Лист3!$D$70:$G$70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Лист3!$D$72:$G$72</c:f>
              <c:numCache>
                <c:formatCode>#\ ##0.0</c:formatCode>
                <c:ptCount val="4"/>
                <c:pt idx="0">
                  <c:v>7225.6</c:v>
                </c:pt>
                <c:pt idx="1">
                  <c:v>5844.3</c:v>
                </c:pt>
                <c:pt idx="2">
                  <c:v>6524.3</c:v>
                </c:pt>
                <c:pt idx="3">
                  <c:v>6347.5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8A-4197-9605-0DD924E01094}"/>
            </c:ext>
          </c:extLst>
        </c:ser>
        <c:ser>
          <c:idx val="2"/>
          <c:order val="2"/>
          <c:tx>
            <c:strRef>
              <c:f>Лист3!$C$73</c:f>
              <c:strCache>
                <c:ptCount val="1"/>
                <c:pt idx="0">
                  <c:v>Подпрограмма 3 "Управление городским хозяйством"</c:v>
                </c:pt>
              </c:strCache>
            </c:strRef>
          </c:tx>
          <c:invertIfNegative val="0"/>
          <c:cat>
            <c:strRef>
              <c:f>Лист3!$D$70:$G$70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Лист3!$D$73:$G$73</c:f>
              <c:numCache>
                <c:formatCode>#\ ##0.0</c:formatCode>
                <c:ptCount val="4"/>
                <c:pt idx="0">
                  <c:v>37281.4</c:v>
                </c:pt>
                <c:pt idx="1">
                  <c:v>30939.599999999999</c:v>
                </c:pt>
                <c:pt idx="2">
                  <c:v>31366.5</c:v>
                </c:pt>
                <c:pt idx="3">
                  <c:v>31366.5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8A-4197-9605-0DD924E010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3767424"/>
        <c:axId val="183768960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Лист3!#REF!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Лист3!$D$70:$G$70</c15:sqref>
                        </c15:formulaRef>
                      </c:ext>
                    </c:extLst>
                    <c:strCache>
                      <c:ptCount val="4"/>
                      <c:pt idx="0">
                        <c:v>2022 год</c:v>
                      </c:pt>
                      <c:pt idx="1">
                        <c:v>2023 год</c:v>
                      </c:pt>
                      <c:pt idx="2">
                        <c:v>2024 год</c:v>
                      </c:pt>
                      <c:pt idx="3">
                        <c:v>2025 год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Лист3!#REF!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E8A-4197-9605-0DD924E01094}"/>
                  </c:ext>
                </c:extLst>
              </c15:ser>
            </c15:filteredBarSeries>
          </c:ext>
        </c:extLst>
      </c:bar3DChart>
      <c:catAx>
        <c:axId val="18376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3768960"/>
        <c:crosses val="autoZero"/>
        <c:auto val="1"/>
        <c:lblAlgn val="ctr"/>
        <c:lblOffset val="100"/>
        <c:noMultiLvlLbl val="0"/>
      </c:catAx>
      <c:valAx>
        <c:axId val="18376896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8376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456343965242192"/>
          <c:y val="9.8363972839538447E-2"/>
          <c:w val="0.46448890749325955"/>
          <c:h val="0.80941980262339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028239626035949E-2"/>
          <c:y val="8.6750603760022707E-2"/>
          <c:w val="0.90066871654783454"/>
          <c:h val="0.7776002851936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Лист3!$C$88</c:f>
              <c:strCache>
                <c:ptCount val="1"/>
                <c:pt idx="0">
                  <c:v>Муниципальная программа 5 "Управление муниципальным имуществом города Кола"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Лист3!$D$87:$G$87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Лист3!$D$88:$G$88</c:f>
              <c:numCache>
                <c:formatCode>#\ ##0.0</c:formatCode>
                <c:ptCount val="4"/>
                <c:pt idx="0">
                  <c:v>19776.900000000001</c:v>
                </c:pt>
                <c:pt idx="1">
                  <c:v>12798.7</c:v>
                </c:pt>
                <c:pt idx="2">
                  <c:v>9132.4</c:v>
                </c:pt>
                <c:pt idx="3">
                  <c:v>9132.4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47-41F8-B86E-C3EE622D5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860864"/>
        <c:axId val="185862400"/>
        <c:axId val="0"/>
      </c:bar3DChart>
      <c:catAx>
        <c:axId val="18586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62400"/>
        <c:crosses val="autoZero"/>
        <c:auto val="1"/>
        <c:lblAlgn val="ctr"/>
        <c:lblOffset val="100"/>
        <c:noMultiLvlLbl val="0"/>
      </c:catAx>
      <c:valAx>
        <c:axId val="1858624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\ ##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86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14316464837241"/>
          <c:y val="2.8252408541408133E-2"/>
          <c:w val="0.83787912454171742"/>
          <c:h val="0.76262974850252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Лист3!$C$101</c:f>
              <c:strCache>
                <c:ptCount val="1"/>
                <c:pt idx="0">
                  <c:v>Муниципальная программа 6 "Обеспечение жильем молодых семей города Кола"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Лист3!$D$100:$G$100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Лист3!$D$101:$G$101</c:f>
              <c:numCache>
                <c:formatCode>#\ ##0.0</c:formatCode>
                <c:ptCount val="4"/>
                <c:pt idx="0">
                  <c:v>3184.4</c:v>
                </c:pt>
                <c:pt idx="1">
                  <c:v>6523.6</c:v>
                </c:pt>
                <c:pt idx="2">
                  <c:v>6534</c:v>
                </c:pt>
                <c:pt idx="3">
                  <c:v>6481.6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3-443C-9303-F7715FE7CF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961472"/>
        <c:axId val="185975552"/>
      </c:barChart>
      <c:catAx>
        <c:axId val="18596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75552"/>
        <c:crosses val="autoZero"/>
        <c:auto val="1"/>
        <c:lblAlgn val="ctr"/>
        <c:lblOffset val="100"/>
        <c:noMultiLvlLbl val="0"/>
      </c:catAx>
      <c:valAx>
        <c:axId val="18597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596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3EFC-67BE-440F-9C7F-796563AD416D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D6883-5537-4164-B2E6-BFE26C8F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0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4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D6883-5537-4164-B2E6-BFE26C8F35D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03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71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9A9854-23D2-4590-9956-86501429312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0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2420-C6DB-4230-9755-BDA6960C9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E23BE4-6034-48C7-9C4C-92AE4EEE7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B2D0A-3C26-46C8-9B18-873C5CF4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A0AFB-1680-4D5E-93AF-884DBC14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A6444-077B-4273-AA76-679CEA84D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94573-6B1A-4923-AC0A-7A137BEE9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5CC0DA-6324-4FE4-8281-ED05E227E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81D22-2B1E-4950-BFB7-20928438B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ECBE82-37D0-41A4-83FF-4741F88CD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E5C24-49C2-473A-9A00-43B00D5B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56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E358D3-5B60-4DA3-944C-571A73497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23466D-1373-48AD-9F6D-25B2C8D85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0640E-F213-4C68-96EA-53F18DAB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DB859-4F32-41DD-8204-BF1569CA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393CB8-C391-4BF5-950D-7BE2454C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www.thmemgallery.com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09FFD-82C6-4C0C-B28E-BEAAECE8BC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4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36945-BDCA-4112-8945-8D7F20974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CCE7D-D79E-4659-B1F3-79F5EF38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818EC-E107-4FED-81D0-78E42A7F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02DC4-91E2-4B80-9C6F-40FECE8EE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3B2A6-4058-4D0E-8823-7FE7C909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A4AAA-7B9A-48BF-B049-0F16201C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319363-E774-4D3D-B811-C96D96E3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17C2C-30FE-4721-B296-5137E8F1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643EB-2D59-4694-B2BD-6FA57F5F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B036A-C6E9-418C-BBF9-86A754C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7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5EDAB-8129-41D5-AF52-7138A9A90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7FFC64-D1D3-4BBB-80D3-30D813111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CDA1B-B2B1-4C65-91DB-87CFA559C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038FC7-E7CA-49D0-93A5-871DB76E7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C7B869-0C10-4A48-BCEC-3C2716A4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B7A1A8-D66F-4C96-ABD7-3BE5DC99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2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0C88-F747-464C-84EE-96E3F00C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4F9B9-A594-4415-AD2B-C7377233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DAAF62-2DC2-45CB-8E20-07DFB6531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981BD4-717A-4D34-9B08-487E61D5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1817C6-03B9-4D5D-BC94-83B51E7C8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2D4E2C-3FB1-4556-9680-8AA5050A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5CEFED-C720-4B20-82E7-AF563F7BA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1FE191-431F-4AD1-BDA5-66CEC902D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9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D54A2-FEFA-4FFE-B79F-FA0BD2B3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B85CB0-2D38-4BF1-80EF-E282D279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30A15F-3F3C-466D-86FE-D047C9C0A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64C9F-FCB7-4D0D-9F7E-5FB199D95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72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B1D38D-A0C1-43E6-A48C-A748842D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5B4AA0-1BF1-4778-81D3-529BFCFA5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F7579-9D09-4880-BF3E-F62E24C6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8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68AA-F48C-489F-BD83-AD78E67B6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CCCD5-B904-4BED-8484-FD3759E19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8C4955-1611-4E8C-90BF-A5876399D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CDBC4C-EAF3-484C-BC99-3B90EB59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AABC0-C1C6-4D6E-9C0F-CF02396A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F4E900-F5C3-4ACA-A854-F2210888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0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90EB4-E25A-40D6-A580-F384C12C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0CEB2F-658D-4748-B7FE-54067D513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95F6F8-C135-4439-86C5-6E31AE769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4AF295-D95E-43A4-8D83-0ACAC5E3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F1E6E-4294-489F-8988-F82FDEFE3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039CBB-DAEE-4D5F-AD1F-A011100E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5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3DDD3">
                <a:alpha val="56000"/>
              </a:srgb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E881E-225F-41A8-AF41-2BCCBBCE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41B33-2053-4185-9B5D-C79B0AEE3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60060-3EF0-48F8-B48A-CA4D53D9E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E01FE-28F2-401E-A5DC-949F7A81B3CE}" type="datetimeFigureOut">
              <a:rPr lang="ru-RU" smtClean="0"/>
              <a:t>25.11.2022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112E89-4C9E-4465-B26D-C8E05D8E0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F53E4-AFD6-4751-9707-EED1C99B2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BA2F5-242A-4E3E-9659-7F0B0CF11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7FEE4-E71E-4C76-9BC4-A709B4F15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512" y="4152901"/>
            <a:ext cx="8068787" cy="2343150"/>
          </a:xfrm>
        </p:spPr>
        <p:txBody>
          <a:bodyPr>
            <a:normAutofit fontScale="90000"/>
          </a:bodyPr>
          <a:lstStyle/>
          <a:p>
            <a:br>
              <a:rPr lang="ru-RU" alt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</a:br>
            <a:br>
              <a:rPr lang="ru-RU" altLang="ru-RU" sz="4000" dirty="0">
                <a:solidFill>
                  <a:srgbClr val="4E3B30">
                    <a:shade val="75000"/>
                  </a:srgbClr>
                </a:solidFill>
                <a:latin typeface="Times New Roman" pitchFamily="18" charset="0"/>
              </a:rPr>
            </a:br>
            <a:r>
              <a:rPr lang="ru-RU" alt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Бюджет города Колы на 2023 год и на плановый период 2024 и 2025 годов</a:t>
            </a:r>
            <a:b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90A51-D112-41C6-B5D3-0B48282F2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1" y="361949"/>
            <a:ext cx="1519680" cy="146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4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8" y="83133"/>
            <a:ext cx="11858624" cy="703156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 «Развитие и повышение качества человеческого потенциала»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318148"/>
              </p:ext>
            </p:extLst>
          </p:nvPr>
        </p:nvGraphicFramePr>
        <p:xfrm>
          <a:off x="1008185" y="4117109"/>
          <a:ext cx="10850439" cy="274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2B096B5-0F55-4F73-9314-97419779D1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39055"/>
              </p:ext>
            </p:extLst>
          </p:nvPr>
        </p:nvGraphicFramePr>
        <p:xfrm>
          <a:off x="166688" y="680780"/>
          <a:ext cx="11691936" cy="3436329"/>
        </p:xfrm>
        <a:graphic>
          <a:graphicData uri="http://schemas.openxmlformats.org/drawingml/2006/table">
            <a:tbl>
              <a:tblPr firstRow="1" firstCol="1" bandRow="1"/>
              <a:tblGrid>
                <a:gridCol w="4628050">
                  <a:extLst>
                    <a:ext uri="{9D8B030D-6E8A-4147-A177-3AD203B41FA5}">
                      <a16:colId xmlns:a16="http://schemas.microsoft.com/office/drawing/2014/main" val="4155034556"/>
                    </a:ext>
                  </a:extLst>
                </a:gridCol>
                <a:gridCol w="926124">
                  <a:extLst>
                    <a:ext uri="{9D8B030D-6E8A-4147-A177-3AD203B41FA5}">
                      <a16:colId xmlns:a16="http://schemas.microsoft.com/office/drawing/2014/main" val="3562410566"/>
                    </a:ext>
                  </a:extLst>
                </a:gridCol>
                <a:gridCol w="1055076">
                  <a:extLst>
                    <a:ext uri="{9D8B030D-6E8A-4147-A177-3AD203B41FA5}">
                      <a16:colId xmlns:a16="http://schemas.microsoft.com/office/drawing/2014/main" val="557053877"/>
                    </a:ext>
                  </a:extLst>
                </a:gridCol>
                <a:gridCol w="1078524">
                  <a:extLst>
                    <a:ext uri="{9D8B030D-6E8A-4147-A177-3AD203B41FA5}">
                      <a16:colId xmlns:a16="http://schemas.microsoft.com/office/drawing/2014/main" val="1973235655"/>
                    </a:ext>
                  </a:extLst>
                </a:gridCol>
                <a:gridCol w="1359876">
                  <a:extLst>
                    <a:ext uri="{9D8B030D-6E8A-4147-A177-3AD203B41FA5}">
                      <a16:colId xmlns:a16="http://schemas.microsoft.com/office/drawing/2014/main" val="193558565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18694000"/>
                    </a:ext>
                  </a:extLst>
                </a:gridCol>
                <a:gridCol w="945698">
                  <a:extLst>
                    <a:ext uri="{9D8B030D-6E8A-4147-A177-3AD203B41FA5}">
                      <a16:colId xmlns:a16="http://schemas.microsoft.com/office/drawing/2014/main" val="3228736133"/>
                    </a:ext>
                  </a:extLst>
                </a:gridCol>
                <a:gridCol w="784188">
                  <a:extLst>
                    <a:ext uri="{9D8B030D-6E8A-4147-A177-3AD203B41FA5}">
                      <a16:colId xmlns:a16="http://schemas.microsoft.com/office/drawing/2014/main" val="2162598718"/>
                    </a:ext>
                  </a:extLst>
                </a:gridCol>
              </a:tblGrid>
              <a:tr h="1881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335237"/>
                  </a:ext>
                </a:extLst>
              </a:tr>
              <a:tr h="376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723535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54990"/>
                  </a:ext>
                </a:extLst>
              </a:tr>
              <a:tr h="5643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 "Развитие и повышение качества человеческого потенциала"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13 585,0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15 126,5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-1 541,5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14 907,8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14 907,8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050250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979,1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1 199,7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220,6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1 199,7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1 199,7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773331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06174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«Физическая культура и спорт города Кола»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25,0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868835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«Культура города Кола»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13 323,6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14 840,1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1 516,5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14 621,4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14 621,4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38431"/>
                  </a:ext>
                </a:extLst>
              </a:tr>
              <a:tr h="376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"Развитие потенциала молодежи города Колы"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186,4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259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286651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077" y="188640"/>
            <a:ext cx="1175824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 программа 2 «Экологическая                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безопасность города Колы»                               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922" y="2469575"/>
            <a:ext cx="10761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dirty="0">
              <a:latin typeface="Times New Roman"/>
              <a:ea typeface="Times New Roman"/>
            </a:endParaRPr>
          </a:p>
          <a:p>
            <a:pPr indent="450215" algn="just"/>
            <a:r>
              <a:rPr lang="ru-RU" dirty="0">
                <a:latin typeface="Times New Roman"/>
                <a:ea typeface="Times New Roman"/>
              </a:rPr>
              <a:t>В 2023 году предусмотрено 1011,6 тыс. рублей на ликвидацию несанкционированных свалок на территории муниципального образования городское поселение Кола Кольского района.</a:t>
            </a:r>
            <a:endParaRPr lang="ru-RU" sz="1600" dirty="0">
              <a:latin typeface="Times New Roman"/>
              <a:ea typeface="Times New Roman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258596"/>
              </p:ext>
            </p:extLst>
          </p:nvPr>
        </p:nvGraphicFramePr>
        <p:xfrm>
          <a:off x="1240848" y="3755562"/>
          <a:ext cx="6941251" cy="2680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0F64CF9-D679-40FA-A660-3FA2404F9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479231"/>
              </p:ext>
            </p:extLst>
          </p:nvPr>
        </p:nvGraphicFramePr>
        <p:xfrm>
          <a:off x="586153" y="1003517"/>
          <a:ext cx="10761783" cy="1493520"/>
        </p:xfrm>
        <a:graphic>
          <a:graphicData uri="http://schemas.openxmlformats.org/drawingml/2006/table">
            <a:tbl>
              <a:tblPr firstRow="1" firstCol="1" bandRow="1"/>
              <a:tblGrid>
                <a:gridCol w="2934120">
                  <a:extLst>
                    <a:ext uri="{9D8B030D-6E8A-4147-A177-3AD203B41FA5}">
                      <a16:colId xmlns:a16="http://schemas.microsoft.com/office/drawing/2014/main" val="2418600012"/>
                    </a:ext>
                  </a:extLst>
                </a:gridCol>
                <a:gridCol w="1229403">
                  <a:extLst>
                    <a:ext uri="{9D8B030D-6E8A-4147-A177-3AD203B41FA5}">
                      <a16:colId xmlns:a16="http://schemas.microsoft.com/office/drawing/2014/main" val="3280201331"/>
                    </a:ext>
                  </a:extLst>
                </a:gridCol>
                <a:gridCol w="1305614">
                  <a:extLst>
                    <a:ext uri="{9D8B030D-6E8A-4147-A177-3AD203B41FA5}">
                      <a16:colId xmlns:a16="http://schemas.microsoft.com/office/drawing/2014/main" val="3111707667"/>
                    </a:ext>
                  </a:extLst>
                </a:gridCol>
                <a:gridCol w="1305614">
                  <a:extLst>
                    <a:ext uri="{9D8B030D-6E8A-4147-A177-3AD203B41FA5}">
                      <a16:colId xmlns:a16="http://schemas.microsoft.com/office/drawing/2014/main" val="3646222830"/>
                    </a:ext>
                  </a:extLst>
                </a:gridCol>
                <a:gridCol w="1141158">
                  <a:extLst>
                    <a:ext uri="{9D8B030D-6E8A-4147-A177-3AD203B41FA5}">
                      <a16:colId xmlns:a16="http://schemas.microsoft.com/office/drawing/2014/main" val="1459237554"/>
                    </a:ext>
                  </a:extLst>
                </a:gridCol>
                <a:gridCol w="1141158">
                  <a:extLst>
                    <a:ext uri="{9D8B030D-6E8A-4147-A177-3AD203B41FA5}">
                      <a16:colId xmlns:a16="http://schemas.microsoft.com/office/drawing/2014/main" val="2180056500"/>
                    </a:ext>
                  </a:extLst>
                </a:gridCol>
                <a:gridCol w="852358">
                  <a:extLst>
                    <a:ext uri="{9D8B030D-6E8A-4147-A177-3AD203B41FA5}">
                      <a16:colId xmlns:a16="http://schemas.microsoft.com/office/drawing/2014/main" val="108641485"/>
                    </a:ext>
                  </a:extLst>
                </a:gridCol>
                <a:gridCol w="852358">
                  <a:extLst>
                    <a:ext uri="{9D8B030D-6E8A-4147-A177-3AD203B41FA5}">
                      <a16:colId xmlns:a16="http://schemas.microsoft.com/office/drawing/2014/main" val="2143438710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999225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33236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672268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2 "Экологическая безопасность города Колы"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1 011,6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124744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7E3F9-DF0C-45A5-96D3-34556795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592" y="2973208"/>
            <a:ext cx="3263486" cy="33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0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09" y="188640"/>
            <a:ext cx="1153550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3 «Обеспечение комфортных условий проживания населения города Колы»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FCD19-3CAD-4545-A280-6688AFCC3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495" y="476672"/>
            <a:ext cx="1170533" cy="37798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1001BC2-05D6-4465-936E-3E30BB0A68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8531"/>
              </p:ext>
            </p:extLst>
          </p:nvPr>
        </p:nvGraphicFramePr>
        <p:xfrm>
          <a:off x="656492" y="856129"/>
          <a:ext cx="11207262" cy="5409380"/>
        </p:xfrm>
        <a:graphic>
          <a:graphicData uri="http://schemas.openxmlformats.org/drawingml/2006/table">
            <a:tbl>
              <a:tblPr firstRow="1" firstCol="1" bandRow="1"/>
              <a:tblGrid>
                <a:gridCol w="4185139">
                  <a:extLst>
                    <a:ext uri="{9D8B030D-6E8A-4147-A177-3AD203B41FA5}">
                      <a16:colId xmlns:a16="http://schemas.microsoft.com/office/drawing/2014/main" val="2163157288"/>
                    </a:ext>
                  </a:extLst>
                </a:gridCol>
                <a:gridCol w="1019907">
                  <a:extLst>
                    <a:ext uri="{9D8B030D-6E8A-4147-A177-3AD203B41FA5}">
                      <a16:colId xmlns:a16="http://schemas.microsoft.com/office/drawing/2014/main" val="936210183"/>
                    </a:ext>
                  </a:extLst>
                </a:gridCol>
                <a:gridCol w="1230924">
                  <a:extLst>
                    <a:ext uri="{9D8B030D-6E8A-4147-A177-3AD203B41FA5}">
                      <a16:colId xmlns:a16="http://schemas.microsoft.com/office/drawing/2014/main" val="946398537"/>
                    </a:ext>
                  </a:extLst>
                </a:gridCol>
                <a:gridCol w="1137138">
                  <a:extLst>
                    <a:ext uri="{9D8B030D-6E8A-4147-A177-3AD203B41FA5}">
                      <a16:colId xmlns:a16="http://schemas.microsoft.com/office/drawing/2014/main" val="241357184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666757459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403406012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547056269"/>
                    </a:ext>
                  </a:extLst>
                </a:gridCol>
                <a:gridCol w="890954">
                  <a:extLst>
                    <a:ext uri="{9D8B030D-6E8A-4147-A177-3AD203B41FA5}">
                      <a16:colId xmlns:a16="http://schemas.microsoft.com/office/drawing/2014/main" val="3620236808"/>
                    </a:ext>
                  </a:extLst>
                </a:gridCol>
              </a:tblGrid>
              <a:tr h="2039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88334"/>
                  </a:ext>
                </a:extLst>
              </a:tr>
              <a:tr h="3068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74842"/>
                  </a:ext>
                </a:extLst>
              </a:tr>
              <a:tr h="349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457562"/>
                  </a:ext>
                </a:extLst>
              </a:tr>
              <a:tr h="767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3 "Обеспечение комфортных условий проживания населения города Колы"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225 847,5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63 276,7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-162 570,8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56 405,9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55 013,2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082674"/>
                  </a:ext>
                </a:extLst>
              </a:tr>
              <a:tr h="3222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105 773,7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15 313,8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-90 459,9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13 116,6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11 468,6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861936"/>
                  </a:ext>
                </a:extLst>
              </a:tr>
              <a:tr h="6111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67 283,2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7 000,0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-60 283,2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251857"/>
                  </a:ext>
                </a:extLst>
              </a:tr>
              <a:tr h="4603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"Комплексное благоустройство города"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55 924,8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26 107,2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-29 817,6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24 042,9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24 064,2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64614"/>
                  </a:ext>
                </a:extLst>
              </a:tr>
              <a:tr h="613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"Содержание и ремонт улично-дорожной сети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33 266,3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28 972,5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-4 293,9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27 368,4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25 954,4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0534749"/>
                  </a:ext>
                </a:extLst>
              </a:tr>
              <a:tr h="613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"Обеспечение доступной среды для инвалидов на территории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159,0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444303"/>
                  </a:ext>
                </a:extLst>
              </a:tr>
              <a:tr h="4603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4 "Формирование современной городской среды"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128 033,2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-122 033,2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450764"/>
                  </a:ext>
                </a:extLst>
              </a:tr>
              <a:tr h="6137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5 "Содержание и ремонт многоквартирных домов в городе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8 464,2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1 997,0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-6 467,2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3 294,6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3 294,6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450" marR="56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33731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184" y="188639"/>
            <a:ext cx="11558016" cy="9361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4 «Обеспечение эффективного функционирования городского хозяйства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                                                                              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789785"/>
              </p:ext>
            </p:extLst>
          </p:nvPr>
        </p:nvGraphicFramePr>
        <p:xfrm>
          <a:off x="199289" y="4493292"/>
          <a:ext cx="11452506" cy="246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3548BD-0A3F-4FA5-AB83-4A745E810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071" y="512903"/>
            <a:ext cx="1170533" cy="37798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7A8EA38-3010-4903-800F-23FF5BC97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227814"/>
              </p:ext>
            </p:extLst>
          </p:nvPr>
        </p:nvGraphicFramePr>
        <p:xfrm>
          <a:off x="434694" y="890888"/>
          <a:ext cx="11558017" cy="3735364"/>
        </p:xfrm>
        <a:graphic>
          <a:graphicData uri="http://schemas.openxmlformats.org/drawingml/2006/table">
            <a:tbl>
              <a:tblPr firstRow="1" firstCol="1" bandRow="1"/>
              <a:tblGrid>
                <a:gridCol w="4843815">
                  <a:extLst>
                    <a:ext uri="{9D8B030D-6E8A-4147-A177-3AD203B41FA5}">
                      <a16:colId xmlns:a16="http://schemas.microsoft.com/office/drawing/2014/main" val="163824149"/>
                    </a:ext>
                  </a:extLst>
                </a:gridCol>
                <a:gridCol w="923203">
                  <a:extLst>
                    <a:ext uri="{9D8B030D-6E8A-4147-A177-3AD203B41FA5}">
                      <a16:colId xmlns:a16="http://schemas.microsoft.com/office/drawing/2014/main" val="577392542"/>
                    </a:ext>
                  </a:extLst>
                </a:gridCol>
                <a:gridCol w="979376">
                  <a:extLst>
                    <a:ext uri="{9D8B030D-6E8A-4147-A177-3AD203B41FA5}">
                      <a16:colId xmlns:a16="http://schemas.microsoft.com/office/drawing/2014/main" val="792671029"/>
                    </a:ext>
                  </a:extLst>
                </a:gridCol>
                <a:gridCol w="1154780">
                  <a:extLst>
                    <a:ext uri="{9D8B030D-6E8A-4147-A177-3AD203B41FA5}">
                      <a16:colId xmlns:a16="http://schemas.microsoft.com/office/drawing/2014/main" val="73254117"/>
                    </a:ext>
                  </a:extLst>
                </a:gridCol>
                <a:gridCol w="1007131">
                  <a:extLst>
                    <a:ext uri="{9D8B030D-6E8A-4147-A177-3AD203B41FA5}">
                      <a16:colId xmlns:a16="http://schemas.microsoft.com/office/drawing/2014/main" val="3038451848"/>
                    </a:ext>
                  </a:extLst>
                </a:gridCol>
                <a:gridCol w="875243">
                  <a:extLst>
                    <a:ext uri="{9D8B030D-6E8A-4147-A177-3AD203B41FA5}">
                      <a16:colId xmlns:a16="http://schemas.microsoft.com/office/drawing/2014/main" val="2772769048"/>
                    </a:ext>
                  </a:extLst>
                </a:gridCol>
                <a:gridCol w="881870">
                  <a:extLst>
                    <a:ext uri="{9D8B030D-6E8A-4147-A177-3AD203B41FA5}">
                      <a16:colId xmlns:a16="http://schemas.microsoft.com/office/drawing/2014/main" val="3852283972"/>
                    </a:ext>
                  </a:extLst>
                </a:gridCol>
                <a:gridCol w="892599">
                  <a:extLst>
                    <a:ext uri="{9D8B030D-6E8A-4147-A177-3AD203B41FA5}">
                      <a16:colId xmlns:a16="http://schemas.microsoft.com/office/drawing/2014/main" val="380465828"/>
                    </a:ext>
                  </a:extLst>
                </a:gridCol>
              </a:tblGrid>
              <a:tr h="3330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8452"/>
                  </a:ext>
                </a:extLst>
              </a:tr>
              <a:tr h="2627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007901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273624"/>
                  </a:ext>
                </a:extLst>
              </a:tr>
              <a:tr h="489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4 "Обеспечение эффективного функционирования городского хозяйства"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106 473,7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37 283,9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-2 747,9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38 390,8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38 214,0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453921"/>
                  </a:ext>
                </a:extLst>
              </a:tr>
              <a:tr h="2627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52 930,9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-52 930,9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387126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22 166,8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-22 166,8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047132"/>
                  </a:ext>
                </a:extLst>
              </a:tr>
              <a:tr h="4517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1 "Комплексное развитие систем коммунальной инфраструктуры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61 966,7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-61 466,7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24625"/>
                  </a:ext>
                </a:extLst>
              </a:tr>
              <a:tr h="7202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2 "Подготовка объектов и систем жизнеобеспечения к работе в отопительный период на территории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7 225,6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5 844,3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-1 381,3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6 524,3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6 347,5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654014"/>
                  </a:ext>
                </a:extLst>
              </a:tr>
              <a:tr h="3940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3 "Управление городским хозяйством"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37 281,4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30 939,6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-6 341,8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31 366,5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31 366,5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350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1950893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188640"/>
            <a:ext cx="11507189" cy="57606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5 «Управление муниципальным имуществом города Колы»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833243"/>
              </p:ext>
            </p:extLst>
          </p:nvPr>
        </p:nvGraphicFramePr>
        <p:xfrm>
          <a:off x="0" y="3558720"/>
          <a:ext cx="8568952" cy="231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67B5F0-1FD6-4AC6-B3CD-2E9F3234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071" y="759913"/>
            <a:ext cx="1170533" cy="377985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22C14A5-64AE-468D-BC7A-AF95D08AF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99170"/>
              </p:ext>
            </p:extLst>
          </p:nvPr>
        </p:nvGraphicFramePr>
        <p:xfrm>
          <a:off x="486888" y="1193666"/>
          <a:ext cx="11598716" cy="1685290"/>
        </p:xfrm>
        <a:graphic>
          <a:graphicData uri="http://schemas.openxmlformats.org/drawingml/2006/table">
            <a:tbl>
              <a:tblPr firstRow="1" firstCol="1" bandRow="1"/>
              <a:tblGrid>
                <a:gridCol w="4346369">
                  <a:extLst>
                    <a:ext uri="{9D8B030D-6E8A-4147-A177-3AD203B41FA5}">
                      <a16:colId xmlns:a16="http://schemas.microsoft.com/office/drawing/2014/main" val="13882076"/>
                    </a:ext>
                  </a:extLst>
                </a:gridCol>
                <a:gridCol w="1104405">
                  <a:extLst>
                    <a:ext uri="{9D8B030D-6E8A-4147-A177-3AD203B41FA5}">
                      <a16:colId xmlns:a16="http://schemas.microsoft.com/office/drawing/2014/main" val="1425292813"/>
                    </a:ext>
                  </a:extLst>
                </a:gridCol>
                <a:gridCol w="1294411">
                  <a:extLst>
                    <a:ext uri="{9D8B030D-6E8A-4147-A177-3AD203B41FA5}">
                      <a16:colId xmlns:a16="http://schemas.microsoft.com/office/drawing/2014/main" val="3884955429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243631707"/>
                    </a:ext>
                  </a:extLst>
                </a:gridCol>
                <a:gridCol w="938150">
                  <a:extLst>
                    <a:ext uri="{9D8B030D-6E8A-4147-A177-3AD203B41FA5}">
                      <a16:colId xmlns:a16="http://schemas.microsoft.com/office/drawing/2014/main" val="692005030"/>
                    </a:ext>
                  </a:extLst>
                </a:gridCol>
                <a:gridCol w="817244">
                  <a:extLst>
                    <a:ext uri="{9D8B030D-6E8A-4147-A177-3AD203B41FA5}">
                      <a16:colId xmlns:a16="http://schemas.microsoft.com/office/drawing/2014/main" val="3678880391"/>
                    </a:ext>
                  </a:extLst>
                </a:gridCol>
                <a:gridCol w="907801">
                  <a:extLst>
                    <a:ext uri="{9D8B030D-6E8A-4147-A177-3AD203B41FA5}">
                      <a16:colId xmlns:a16="http://schemas.microsoft.com/office/drawing/2014/main" val="1761908205"/>
                    </a:ext>
                  </a:extLst>
                </a:gridCol>
                <a:gridCol w="907801">
                  <a:extLst>
                    <a:ext uri="{9D8B030D-6E8A-4147-A177-3AD203B41FA5}">
                      <a16:colId xmlns:a16="http://schemas.microsoft.com/office/drawing/2014/main" val="1774476520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19287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14033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699894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5 "Управление муниципальным имуществом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19 776,9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12 798,7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- 6 978,2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9 132,4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9 132,4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762168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9 582,3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-6 582,3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601057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D77D02-22DE-4E32-ACF5-33EC43205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791" y="3558720"/>
            <a:ext cx="3570776" cy="238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99699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909B6F-C906-47D3-9638-B5BC5507A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870" y="3246120"/>
            <a:ext cx="3684799" cy="236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99" y="191491"/>
            <a:ext cx="1077180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6 «Обеспечение жильем молодых семей города Колы»                                                                                                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lang="ru-RU" sz="1300" i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675562"/>
              </p:ext>
            </p:extLst>
          </p:nvPr>
        </p:nvGraphicFramePr>
        <p:xfrm>
          <a:off x="1081719" y="3337342"/>
          <a:ext cx="6268650" cy="2828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06849E-54A2-49DC-B5BB-94647E42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221" y="575712"/>
            <a:ext cx="1170533" cy="377985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5273860-C48C-4605-A011-AA2161675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57018"/>
              </p:ext>
            </p:extLst>
          </p:nvPr>
        </p:nvGraphicFramePr>
        <p:xfrm>
          <a:off x="585216" y="856837"/>
          <a:ext cx="11509248" cy="1898650"/>
        </p:xfrm>
        <a:graphic>
          <a:graphicData uri="http://schemas.openxmlformats.org/drawingml/2006/table">
            <a:tbl>
              <a:tblPr firstRow="1" firstCol="1" bandRow="1"/>
              <a:tblGrid>
                <a:gridCol w="4547616">
                  <a:extLst>
                    <a:ext uri="{9D8B030D-6E8A-4147-A177-3AD203B41FA5}">
                      <a16:colId xmlns:a16="http://schemas.microsoft.com/office/drawing/2014/main" val="3272533918"/>
                    </a:ext>
                  </a:extLst>
                </a:gridCol>
                <a:gridCol w="999744">
                  <a:extLst>
                    <a:ext uri="{9D8B030D-6E8A-4147-A177-3AD203B41FA5}">
                      <a16:colId xmlns:a16="http://schemas.microsoft.com/office/drawing/2014/main" val="3157203773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3431140291"/>
                    </a:ext>
                  </a:extLst>
                </a:gridCol>
                <a:gridCol w="1146048">
                  <a:extLst>
                    <a:ext uri="{9D8B030D-6E8A-4147-A177-3AD203B41FA5}">
                      <a16:colId xmlns:a16="http://schemas.microsoft.com/office/drawing/2014/main" val="606180049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241192240"/>
                    </a:ext>
                  </a:extLst>
                </a:gridCol>
                <a:gridCol w="1016137">
                  <a:extLst>
                    <a:ext uri="{9D8B030D-6E8A-4147-A177-3AD203B41FA5}">
                      <a16:colId xmlns:a16="http://schemas.microsoft.com/office/drawing/2014/main" val="2831491566"/>
                    </a:ext>
                  </a:extLst>
                </a:gridCol>
                <a:gridCol w="878954">
                  <a:extLst>
                    <a:ext uri="{9D8B030D-6E8A-4147-A177-3AD203B41FA5}">
                      <a16:colId xmlns:a16="http://schemas.microsoft.com/office/drawing/2014/main" val="1810672160"/>
                    </a:ext>
                  </a:extLst>
                </a:gridCol>
                <a:gridCol w="762765">
                  <a:extLst>
                    <a:ext uri="{9D8B030D-6E8A-4147-A177-3AD203B41FA5}">
                      <a16:colId xmlns:a16="http://schemas.microsoft.com/office/drawing/2014/main" val="1178255337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624068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484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696703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6 "Обеспечение жильем молодых семей города Кола"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3 184,4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6 523,6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3 339,2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6 534,0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6 481,6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458234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2 921,1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6 197,4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3 276,3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6 207,3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6 157,5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968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17556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10" y="368919"/>
            <a:ext cx="1154723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7 «Управление земельными ресурсами города Кола»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endParaRPr lang="ru-RU" sz="1300" i="1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43340" y="9805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558301"/>
              </p:ext>
            </p:extLst>
          </p:nvPr>
        </p:nvGraphicFramePr>
        <p:xfrm>
          <a:off x="423459" y="2803372"/>
          <a:ext cx="7826088" cy="342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2" descr="https://grozniy.zkrus.ru/docs/images/823468.jpg">
            <a:extLst>
              <a:ext uri="{FF2B5EF4-FFF2-40B4-BE49-F238E27FC236}">
                <a16:creationId xmlns:a16="http://schemas.microsoft.com/office/drawing/2014/main" id="{3950C98D-9139-4584-ACE7-967C0A61C8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207476-A8DB-4288-BC7A-1ACFDFA7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3070018"/>
            <a:ext cx="3572566" cy="2688569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730A4833-2004-40D1-B616-F6727EC20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74791"/>
              </p:ext>
            </p:extLst>
          </p:nvPr>
        </p:nvGraphicFramePr>
        <p:xfrm>
          <a:off x="382172" y="1062837"/>
          <a:ext cx="11634920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4576650">
                  <a:extLst>
                    <a:ext uri="{9D8B030D-6E8A-4147-A177-3AD203B41FA5}">
                      <a16:colId xmlns:a16="http://schemas.microsoft.com/office/drawing/2014/main" val="1407993184"/>
                    </a:ext>
                  </a:extLst>
                </a:gridCol>
                <a:gridCol w="922813">
                  <a:extLst>
                    <a:ext uri="{9D8B030D-6E8A-4147-A177-3AD203B41FA5}">
                      <a16:colId xmlns:a16="http://schemas.microsoft.com/office/drawing/2014/main" val="756685930"/>
                    </a:ext>
                  </a:extLst>
                </a:gridCol>
                <a:gridCol w="1172221">
                  <a:extLst>
                    <a:ext uri="{9D8B030D-6E8A-4147-A177-3AD203B41FA5}">
                      <a16:colId xmlns:a16="http://schemas.microsoft.com/office/drawing/2014/main" val="481815788"/>
                    </a:ext>
                  </a:extLst>
                </a:gridCol>
                <a:gridCol w="1209633">
                  <a:extLst>
                    <a:ext uri="{9D8B030D-6E8A-4147-A177-3AD203B41FA5}">
                      <a16:colId xmlns:a16="http://schemas.microsoft.com/office/drawing/2014/main" val="1862017106"/>
                    </a:ext>
                  </a:extLst>
                </a:gridCol>
                <a:gridCol w="885401">
                  <a:extLst>
                    <a:ext uri="{9D8B030D-6E8A-4147-A177-3AD203B41FA5}">
                      <a16:colId xmlns:a16="http://schemas.microsoft.com/office/drawing/2014/main" val="354550620"/>
                    </a:ext>
                  </a:extLst>
                </a:gridCol>
                <a:gridCol w="1022576">
                  <a:extLst>
                    <a:ext uri="{9D8B030D-6E8A-4147-A177-3AD203B41FA5}">
                      <a16:colId xmlns:a16="http://schemas.microsoft.com/office/drawing/2014/main" val="1097220268"/>
                    </a:ext>
                  </a:extLst>
                </a:gridCol>
                <a:gridCol w="844750">
                  <a:extLst>
                    <a:ext uri="{9D8B030D-6E8A-4147-A177-3AD203B41FA5}">
                      <a16:colId xmlns:a16="http://schemas.microsoft.com/office/drawing/2014/main" val="3633947909"/>
                    </a:ext>
                  </a:extLst>
                </a:gridCol>
                <a:gridCol w="1000876">
                  <a:extLst>
                    <a:ext uri="{9D8B030D-6E8A-4147-A177-3AD203B41FA5}">
                      <a16:colId xmlns:a16="http://schemas.microsoft.com/office/drawing/2014/main" val="3810409250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89830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86077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968837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7 "Управление земельными ресурсами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56571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D47722A-FA16-4B0D-AA41-9B6F7A640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608" y="689397"/>
            <a:ext cx="125822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1016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3DDD3">
                <a:alpha val="56000"/>
              </a:srgbClr>
            </a:gs>
            <a:gs pos="4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109537"/>
            <a:ext cx="11637817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8 «Управление муниципальными финансами города Колы»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500839"/>
              </p:ext>
            </p:extLst>
          </p:nvPr>
        </p:nvGraphicFramePr>
        <p:xfrm>
          <a:off x="743122" y="2894611"/>
          <a:ext cx="6940213" cy="324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2DB243-A0C3-47D5-B8C5-B70951AC0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470" y="650271"/>
            <a:ext cx="1261981" cy="377985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B215DBB-A42E-48F0-BCF3-7B5747513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504020"/>
              </p:ext>
            </p:extLst>
          </p:nvPr>
        </p:nvGraphicFramePr>
        <p:xfrm>
          <a:off x="291327" y="1044967"/>
          <a:ext cx="11609346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4239491">
                  <a:extLst>
                    <a:ext uri="{9D8B030D-6E8A-4147-A177-3AD203B41FA5}">
                      <a16:colId xmlns:a16="http://schemas.microsoft.com/office/drawing/2014/main" val="2362991285"/>
                    </a:ext>
                  </a:extLst>
                </a:gridCol>
                <a:gridCol w="1258784">
                  <a:extLst>
                    <a:ext uri="{9D8B030D-6E8A-4147-A177-3AD203B41FA5}">
                      <a16:colId xmlns:a16="http://schemas.microsoft.com/office/drawing/2014/main" val="1808491813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880174532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612388568"/>
                    </a:ext>
                  </a:extLst>
                </a:gridCol>
                <a:gridCol w="940802">
                  <a:extLst>
                    <a:ext uri="{9D8B030D-6E8A-4147-A177-3AD203B41FA5}">
                      <a16:colId xmlns:a16="http://schemas.microsoft.com/office/drawing/2014/main" val="1998598829"/>
                    </a:ext>
                  </a:extLst>
                </a:gridCol>
                <a:gridCol w="935057">
                  <a:extLst>
                    <a:ext uri="{9D8B030D-6E8A-4147-A177-3AD203B41FA5}">
                      <a16:colId xmlns:a16="http://schemas.microsoft.com/office/drawing/2014/main" val="1161235056"/>
                    </a:ext>
                  </a:extLst>
                </a:gridCol>
                <a:gridCol w="971637">
                  <a:extLst>
                    <a:ext uri="{9D8B030D-6E8A-4147-A177-3AD203B41FA5}">
                      <a16:colId xmlns:a16="http://schemas.microsoft.com/office/drawing/2014/main" val="61285960"/>
                    </a:ext>
                  </a:extLst>
                </a:gridCol>
                <a:gridCol w="971637">
                  <a:extLst>
                    <a:ext uri="{9D8B030D-6E8A-4147-A177-3AD203B41FA5}">
                      <a16:colId xmlns:a16="http://schemas.microsoft.com/office/drawing/2014/main" val="3942345336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247736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9208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198484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8 "Управление муниципальными финансами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1 198,6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463,5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40759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6F235C-0978-45E5-8D42-05A607ADF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925" y="2807257"/>
            <a:ext cx="3703891" cy="30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34219"/>
      </p:ext>
    </p:extLst>
  </p:cSld>
  <p:clrMapOvr>
    <a:masterClrMapping/>
  </p:clrMapOvr>
  <p:transition spd="slow" advTm="1500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387" y="109538"/>
            <a:ext cx="11364686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9 «Муниципальное управление города Колы»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87966B-9F8C-42D5-A756-EAB898CFA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6317"/>
            <a:ext cx="1261981" cy="3779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80A116-CB82-4CDD-A223-FA7755C8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67" y="2998924"/>
            <a:ext cx="3081265" cy="2760609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EA4A8FB9-A2AA-4082-A5D5-1C850B83E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455163"/>
              </p:ext>
            </p:extLst>
          </p:nvPr>
        </p:nvGraphicFramePr>
        <p:xfrm>
          <a:off x="866899" y="904302"/>
          <a:ext cx="10937174" cy="1685290"/>
        </p:xfrm>
        <a:graphic>
          <a:graphicData uri="http://schemas.openxmlformats.org/drawingml/2006/table">
            <a:tbl>
              <a:tblPr firstRow="1" firstCol="1" bandRow="1"/>
              <a:tblGrid>
                <a:gridCol w="4678878">
                  <a:extLst>
                    <a:ext uri="{9D8B030D-6E8A-4147-A177-3AD203B41FA5}">
                      <a16:colId xmlns:a16="http://schemas.microsoft.com/office/drawing/2014/main" val="2703456711"/>
                    </a:ext>
                  </a:extLst>
                </a:gridCol>
                <a:gridCol w="831272">
                  <a:extLst>
                    <a:ext uri="{9D8B030D-6E8A-4147-A177-3AD203B41FA5}">
                      <a16:colId xmlns:a16="http://schemas.microsoft.com/office/drawing/2014/main" val="3555762802"/>
                    </a:ext>
                  </a:extLst>
                </a:gridCol>
                <a:gridCol w="878774">
                  <a:extLst>
                    <a:ext uri="{9D8B030D-6E8A-4147-A177-3AD203B41FA5}">
                      <a16:colId xmlns:a16="http://schemas.microsoft.com/office/drawing/2014/main" val="3548549685"/>
                    </a:ext>
                  </a:extLst>
                </a:gridCol>
                <a:gridCol w="1116281">
                  <a:extLst>
                    <a:ext uri="{9D8B030D-6E8A-4147-A177-3AD203B41FA5}">
                      <a16:colId xmlns:a16="http://schemas.microsoft.com/office/drawing/2014/main" val="1368074152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val="2044609715"/>
                    </a:ext>
                  </a:extLst>
                </a:gridCol>
                <a:gridCol w="1009403">
                  <a:extLst>
                    <a:ext uri="{9D8B030D-6E8A-4147-A177-3AD203B41FA5}">
                      <a16:colId xmlns:a16="http://schemas.microsoft.com/office/drawing/2014/main" val="941062807"/>
                    </a:ext>
                  </a:extLst>
                </a:gridCol>
                <a:gridCol w="830483">
                  <a:extLst>
                    <a:ext uri="{9D8B030D-6E8A-4147-A177-3AD203B41FA5}">
                      <a16:colId xmlns:a16="http://schemas.microsoft.com/office/drawing/2014/main" val="3333216626"/>
                    </a:ext>
                  </a:extLst>
                </a:gridCol>
                <a:gridCol w="879564">
                  <a:extLst>
                    <a:ext uri="{9D8B030D-6E8A-4147-A177-3AD203B41FA5}">
                      <a16:colId xmlns:a16="http://schemas.microsoft.com/office/drawing/2014/main" val="471941370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19103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417163"/>
                  </a:ext>
                </a:extLst>
              </a:tr>
              <a:tr h="120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317455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9 "Муниципальное управление города Кола"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2 175,6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2 207,1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-31,5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1 932,1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1 932,1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90397"/>
                  </a:ext>
                </a:extLst>
              </a:tr>
              <a:tr h="4051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33,2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342644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DCA2D81-B923-4048-94D2-9B4EE0591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78058"/>
              </p:ext>
            </p:extLst>
          </p:nvPr>
        </p:nvGraphicFramePr>
        <p:xfrm>
          <a:off x="988013" y="2839011"/>
          <a:ext cx="7051582" cy="358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420276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" y="109538"/>
            <a:ext cx="12001995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10 "Обеспечение первичных мер пожарной безопасности на территории городского поселения Кола Кольского района"            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Пожарная безопасность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Пожарная безопасность"/>
          <p:cNvSpPr>
            <a:spLocks noChangeAspect="1" noChangeArrowheads="1"/>
          </p:cNvSpPr>
          <p:nvPr/>
        </p:nvSpPr>
        <p:spPr bwMode="auto">
          <a:xfrm>
            <a:off x="1831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740241"/>
              </p:ext>
            </p:extLst>
          </p:nvPr>
        </p:nvGraphicFramePr>
        <p:xfrm>
          <a:off x="344384" y="3043654"/>
          <a:ext cx="7888224" cy="350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DE851-24A4-4AC2-A653-C987BD8D7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0496" y="468030"/>
            <a:ext cx="1261981" cy="377985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FE29A21B-F3A2-47F2-BA03-C0C2CF81C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49056"/>
              </p:ext>
            </p:extLst>
          </p:nvPr>
        </p:nvGraphicFramePr>
        <p:xfrm>
          <a:off x="344384" y="904515"/>
          <a:ext cx="11478093" cy="2046605"/>
        </p:xfrm>
        <a:graphic>
          <a:graphicData uri="http://schemas.openxmlformats.org/drawingml/2006/table">
            <a:tbl>
              <a:tblPr firstRow="1" firstCol="1" bandRow="1"/>
              <a:tblGrid>
                <a:gridCol w="5272645">
                  <a:extLst>
                    <a:ext uri="{9D8B030D-6E8A-4147-A177-3AD203B41FA5}">
                      <a16:colId xmlns:a16="http://schemas.microsoft.com/office/drawing/2014/main" val="2077829487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3144067886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4415844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233329331"/>
                    </a:ext>
                  </a:extLst>
                </a:gridCol>
                <a:gridCol w="814232">
                  <a:extLst>
                    <a:ext uri="{9D8B030D-6E8A-4147-A177-3AD203B41FA5}">
                      <a16:colId xmlns:a16="http://schemas.microsoft.com/office/drawing/2014/main" val="2333001333"/>
                    </a:ext>
                  </a:extLst>
                </a:gridCol>
                <a:gridCol w="946958">
                  <a:extLst>
                    <a:ext uri="{9D8B030D-6E8A-4147-A177-3AD203B41FA5}">
                      <a16:colId xmlns:a16="http://schemas.microsoft.com/office/drawing/2014/main" val="38566565"/>
                    </a:ext>
                  </a:extLst>
                </a:gridCol>
                <a:gridCol w="865725">
                  <a:extLst>
                    <a:ext uri="{9D8B030D-6E8A-4147-A177-3AD203B41FA5}">
                      <a16:colId xmlns:a16="http://schemas.microsoft.com/office/drawing/2014/main" val="1262324139"/>
                    </a:ext>
                  </a:extLst>
                </a:gridCol>
                <a:gridCol w="787832">
                  <a:extLst>
                    <a:ext uri="{9D8B030D-6E8A-4147-A177-3AD203B41FA5}">
                      <a16:colId xmlns:a16="http://schemas.microsoft.com/office/drawing/2014/main" val="2752983388"/>
                    </a:ext>
                  </a:extLst>
                </a:gridCol>
              </a:tblGrid>
              <a:tr h="2025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892"/>
                  </a:ext>
                </a:extLst>
              </a:tr>
              <a:tr h="202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6971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4185061"/>
                  </a:ext>
                </a:extLst>
              </a:tr>
              <a:tr h="5818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10 "Обеспечение первичных мер пожарной безопасности на территории городского поселения Кола Кольского района"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5 267,9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-5 002,9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265,00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86771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5 000,0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-5 000,0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3135223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F8C52B-EC94-4AE3-A9A5-098F1076F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09" y="3240530"/>
            <a:ext cx="3340529" cy="31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5423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811524" y="-52284"/>
            <a:ext cx="8568952" cy="977899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kern="0" spc="5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2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5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города Колы на 2023 год и на плановый период 2024 и 2025 годов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10616988" y="617838"/>
            <a:ext cx="1133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770E2757-5C83-49A9-9C7F-52421FDB4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72627"/>
              </p:ext>
            </p:extLst>
          </p:nvPr>
        </p:nvGraphicFramePr>
        <p:xfrm>
          <a:off x="304800" y="925613"/>
          <a:ext cx="11746523" cy="5592417"/>
        </p:xfrm>
        <a:graphic>
          <a:graphicData uri="http://schemas.openxmlformats.org/drawingml/2006/table">
            <a:tbl>
              <a:tblPr firstRow="1" firstCol="1" bandRow="1"/>
              <a:tblGrid>
                <a:gridCol w="3254656">
                  <a:extLst>
                    <a:ext uri="{9D8B030D-6E8A-4147-A177-3AD203B41FA5}">
                      <a16:colId xmlns:a16="http://schemas.microsoft.com/office/drawing/2014/main" val="1281904222"/>
                    </a:ext>
                  </a:extLst>
                </a:gridCol>
                <a:gridCol w="1365416">
                  <a:extLst>
                    <a:ext uri="{9D8B030D-6E8A-4147-A177-3AD203B41FA5}">
                      <a16:colId xmlns:a16="http://schemas.microsoft.com/office/drawing/2014/main" val="3056157799"/>
                    </a:ext>
                  </a:extLst>
                </a:gridCol>
                <a:gridCol w="1193695">
                  <a:extLst>
                    <a:ext uri="{9D8B030D-6E8A-4147-A177-3AD203B41FA5}">
                      <a16:colId xmlns:a16="http://schemas.microsoft.com/office/drawing/2014/main" val="539564091"/>
                    </a:ext>
                  </a:extLst>
                </a:gridCol>
                <a:gridCol w="1343059">
                  <a:extLst>
                    <a:ext uri="{9D8B030D-6E8A-4147-A177-3AD203B41FA5}">
                      <a16:colId xmlns:a16="http://schemas.microsoft.com/office/drawing/2014/main" val="3052985165"/>
                    </a:ext>
                  </a:extLst>
                </a:gridCol>
                <a:gridCol w="1268378">
                  <a:extLst>
                    <a:ext uri="{9D8B030D-6E8A-4147-A177-3AD203B41FA5}">
                      <a16:colId xmlns:a16="http://schemas.microsoft.com/office/drawing/2014/main" val="2643950549"/>
                    </a:ext>
                  </a:extLst>
                </a:gridCol>
                <a:gridCol w="1268378">
                  <a:extLst>
                    <a:ext uri="{9D8B030D-6E8A-4147-A177-3AD203B41FA5}">
                      <a16:colId xmlns:a16="http://schemas.microsoft.com/office/drawing/2014/main" val="3668286769"/>
                    </a:ext>
                  </a:extLst>
                </a:gridCol>
                <a:gridCol w="1268378">
                  <a:extLst>
                    <a:ext uri="{9D8B030D-6E8A-4147-A177-3AD203B41FA5}">
                      <a16:colId xmlns:a16="http://schemas.microsoft.com/office/drawing/2014/main" val="577652565"/>
                    </a:ext>
                  </a:extLst>
                </a:gridCol>
                <a:gridCol w="784563">
                  <a:extLst>
                    <a:ext uri="{9D8B030D-6E8A-4147-A177-3AD203B41FA5}">
                      <a16:colId xmlns:a16="http://schemas.microsoft.com/office/drawing/2014/main" val="4177608329"/>
                    </a:ext>
                  </a:extLst>
                </a:gridCol>
              </a:tblGrid>
              <a:tr h="833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проект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88786"/>
                  </a:ext>
                </a:extLst>
              </a:tr>
              <a:tr h="283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419 809,4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146 221,1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137 449,4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138 907,7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9413"/>
                  </a:ext>
                </a:extLst>
              </a:tr>
              <a:tr h="54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106 472,3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103 335,6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106 751,2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109 907,1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13831"/>
                  </a:ext>
                </a:extLst>
              </a:tr>
              <a:tr h="264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313 337,1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42 885,5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30 698,2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29 000,6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493840"/>
                  </a:ext>
                </a:extLst>
              </a:tr>
              <a:tr h="283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420 374,0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146 221,1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137 449,4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138 907,7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54093"/>
                  </a:ext>
                </a:extLst>
              </a:tr>
              <a:tr h="5491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условно утвержденные расходы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2 922,3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6 002,4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043578"/>
                  </a:ext>
                </a:extLst>
              </a:tr>
              <a:tr h="283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профицит(+)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-564,6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143900"/>
                  </a:ext>
                </a:extLst>
              </a:tr>
              <a:tr h="825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дефицита бюджета к налоговым и неналоговым доходам бюджета поселения, (%)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816641"/>
                  </a:ext>
                </a:extLst>
              </a:tr>
              <a:tr h="52197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Верхний предел муниципального внутреннего долга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2023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2024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2025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2026 года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605715"/>
                  </a:ext>
                </a:extLst>
              </a:tr>
              <a:tr h="294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18546"/>
                  </a:ext>
                </a:extLst>
              </a:tr>
              <a:tr h="294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 бюджетным кредитам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973634"/>
                  </a:ext>
                </a:extLst>
              </a:tr>
              <a:tr h="610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по муниципальным гарантиям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77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74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9" y="273151"/>
            <a:ext cx="864096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Непрограммная деятельность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endParaRPr lang="ru-RU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4FBCD8-55FA-4A02-99AF-84E1AD7B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3940" y="477686"/>
            <a:ext cx="1261981" cy="377985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2D8305E-3976-4180-B5FB-97115E0FDC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425474"/>
              </p:ext>
            </p:extLst>
          </p:nvPr>
        </p:nvGraphicFramePr>
        <p:xfrm>
          <a:off x="457106" y="1041248"/>
          <a:ext cx="11277787" cy="3197900"/>
        </p:xfrm>
        <a:graphic>
          <a:graphicData uri="http://schemas.openxmlformats.org/drawingml/2006/table">
            <a:tbl>
              <a:tblPr firstRow="1" firstCol="1" bandRow="1"/>
              <a:tblGrid>
                <a:gridCol w="2974714">
                  <a:extLst>
                    <a:ext uri="{9D8B030D-6E8A-4147-A177-3AD203B41FA5}">
                      <a16:colId xmlns:a16="http://schemas.microsoft.com/office/drawing/2014/main" val="3731849859"/>
                    </a:ext>
                  </a:extLst>
                </a:gridCol>
                <a:gridCol w="1259768">
                  <a:extLst>
                    <a:ext uri="{9D8B030D-6E8A-4147-A177-3AD203B41FA5}">
                      <a16:colId xmlns:a16="http://schemas.microsoft.com/office/drawing/2014/main" val="2395014467"/>
                    </a:ext>
                  </a:extLst>
                </a:gridCol>
                <a:gridCol w="1349975">
                  <a:extLst>
                    <a:ext uri="{9D8B030D-6E8A-4147-A177-3AD203B41FA5}">
                      <a16:colId xmlns:a16="http://schemas.microsoft.com/office/drawing/2014/main" val="4100618148"/>
                    </a:ext>
                  </a:extLst>
                </a:gridCol>
                <a:gridCol w="1349975">
                  <a:extLst>
                    <a:ext uri="{9D8B030D-6E8A-4147-A177-3AD203B41FA5}">
                      <a16:colId xmlns:a16="http://schemas.microsoft.com/office/drawing/2014/main" val="1786625237"/>
                    </a:ext>
                  </a:extLst>
                </a:gridCol>
                <a:gridCol w="1131200">
                  <a:extLst>
                    <a:ext uri="{9D8B030D-6E8A-4147-A177-3AD203B41FA5}">
                      <a16:colId xmlns:a16="http://schemas.microsoft.com/office/drawing/2014/main" val="2246941853"/>
                    </a:ext>
                  </a:extLst>
                </a:gridCol>
                <a:gridCol w="848141">
                  <a:extLst>
                    <a:ext uri="{9D8B030D-6E8A-4147-A177-3AD203B41FA5}">
                      <a16:colId xmlns:a16="http://schemas.microsoft.com/office/drawing/2014/main" val="3675782807"/>
                    </a:ext>
                  </a:extLst>
                </a:gridCol>
                <a:gridCol w="1182007">
                  <a:extLst>
                    <a:ext uri="{9D8B030D-6E8A-4147-A177-3AD203B41FA5}">
                      <a16:colId xmlns:a16="http://schemas.microsoft.com/office/drawing/2014/main" val="3387663048"/>
                    </a:ext>
                  </a:extLst>
                </a:gridCol>
                <a:gridCol w="1182007">
                  <a:extLst>
                    <a:ext uri="{9D8B030D-6E8A-4147-A177-3AD203B41FA5}">
                      <a16:colId xmlns:a16="http://schemas.microsoft.com/office/drawing/2014/main" val="3932076743"/>
                    </a:ext>
                  </a:extLst>
                </a:gridCol>
              </a:tblGrid>
              <a:tr h="4674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год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804280"/>
                  </a:ext>
                </a:extLst>
              </a:tr>
              <a:tr h="467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отклонение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роста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179061"/>
                  </a:ext>
                </a:extLst>
              </a:tr>
              <a:tr h="800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4=3-2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6=(5/3)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8=(7/5)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842916"/>
                  </a:ext>
                </a:extLst>
              </a:tr>
              <a:tr h="467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12 476,0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6 429,4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- 6 046,6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5 339,0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5 339,0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970716"/>
                  </a:ext>
                </a:extLst>
              </a:tr>
              <a:tr h="467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областного бюджета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1 500,0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- 1 500,0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0858615"/>
                  </a:ext>
                </a:extLst>
              </a:tr>
              <a:tr h="4674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 средства бюджета Кольского района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5 500,0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-5 500,0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172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45752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390" y="541538"/>
            <a:ext cx="8703090" cy="8700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планируемых объемах муниципального долга  на очередной финансовый год и на плановый период</a:t>
            </a: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353256" y="2033908"/>
            <a:ext cx="9423358" cy="1542939"/>
          </a:xfrm>
          <a:solidFill>
            <a:schemeClr val="bg1">
              <a:alpha val="0"/>
            </a:schemeClr>
          </a:solidFill>
        </p:spPr>
        <p:txBody>
          <a:bodyPr>
            <a:normAutofit fontScale="85000" lnSpcReduction="10000"/>
          </a:bodyPr>
          <a:lstStyle/>
          <a:p>
            <a:pPr marL="45720" indent="0" algn="ctr"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Муниципальный долг по состоянию на 01.01.2024 года – 0,00 рублей</a:t>
            </a:r>
          </a:p>
          <a:p>
            <a:pPr marL="45720" indent="0" algn="ctr">
              <a:buNone/>
            </a:pPr>
            <a:endParaRPr lang="ru-RU" altLang="ru-RU" dirty="0">
              <a:solidFill>
                <a:schemeClr val="tx1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объема муниципального долга в 2023 году и в плановом периоде 2024 и 2025 годов не планируется</a:t>
            </a:r>
          </a:p>
        </p:txBody>
      </p:sp>
    </p:spTree>
    <p:extLst>
      <p:ext uri="{BB962C8B-B14F-4D97-AF65-F5344CB8AC3E}">
        <p14:creationId xmlns:p14="http://schemas.microsoft.com/office/powerpoint/2010/main" val="252407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8431" y="4147670"/>
            <a:ext cx="5376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информация: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Кольского района,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Кола, пр. Советский, д. 50,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 (81553) 33390, 33935,</a:t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fo@akolr.gov-murman.ru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20427" y="1953087"/>
            <a:ext cx="92947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  <a:r>
              <a:rPr lang="ru-RU" sz="5400" b="1" dirty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!</a:t>
            </a:r>
          </a:p>
        </p:txBody>
      </p:sp>
      <p:pic>
        <p:nvPicPr>
          <p:cNvPr id="9" name="Рисунок 3" descr="Кола ГП_ПП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394" y="386115"/>
            <a:ext cx="1330551" cy="14710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13075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9726885" y="913682"/>
            <a:ext cx="1331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137812"/>
              </p:ext>
            </p:extLst>
          </p:nvPr>
        </p:nvGraphicFramePr>
        <p:xfrm>
          <a:off x="363416" y="117232"/>
          <a:ext cx="11605846" cy="661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25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67" y="-257893"/>
            <a:ext cx="6512511" cy="1143000"/>
          </a:xfrm>
          <a:effectLst/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B03D519-1D29-4CBE-847C-52D408EF62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64539"/>
              </p:ext>
            </p:extLst>
          </p:nvPr>
        </p:nvGraphicFramePr>
        <p:xfrm>
          <a:off x="390525" y="517328"/>
          <a:ext cx="11508398" cy="597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95A6B7F-5441-4624-973A-A20BE4836BE2}"/>
              </a:ext>
            </a:extLst>
          </p:cNvPr>
          <p:cNvSpPr txBox="1"/>
          <p:nvPr/>
        </p:nvSpPr>
        <p:spPr>
          <a:xfrm>
            <a:off x="10563225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768666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DDD3">
                <a:alpha val="56000"/>
              </a:srgb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925" y="-76201"/>
            <a:ext cx="6512511" cy="790575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r>
              <a:rPr lang="ru-RU" sz="4000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2FD38BFC-6B64-4DD6-914E-27BE969E5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258115"/>
              </p:ext>
            </p:extLst>
          </p:nvPr>
        </p:nvGraphicFramePr>
        <p:xfrm>
          <a:off x="0" y="714374"/>
          <a:ext cx="12001500" cy="593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A57DEE-6F02-4CAC-8287-75A4AFC52D18}"/>
              </a:ext>
            </a:extLst>
          </p:cNvPr>
          <p:cNvSpPr txBox="1"/>
          <p:nvPr/>
        </p:nvSpPr>
        <p:spPr>
          <a:xfrm>
            <a:off x="10657927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2843166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2F0A05-C23B-40C9-B353-63AD4AFD8BD3}"/>
              </a:ext>
            </a:extLst>
          </p:cNvPr>
          <p:cNvSpPr txBox="1">
            <a:spLocks/>
          </p:cNvSpPr>
          <p:nvPr/>
        </p:nvSpPr>
        <p:spPr>
          <a:xfrm>
            <a:off x="2946717" y="49823"/>
            <a:ext cx="6512511" cy="1143000"/>
          </a:xfrm>
          <a:prstGeom prst="rect">
            <a:avLst/>
          </a:prstGeom>
          <a:effectLst>
            <a:reflection endPos="0" dir="5400000" sy="-100000" algn="bl" rotWithShape="0"/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9EE49-5808-4EE6-9651-739046E18F06}"/>
              </a:ext>
            </a:extLst>
          </p:cNvPr>
          <p:cNvSpPr txBox="1"/>
          <p:nvPr/>
        </p:nvSpPr>
        <p:spPr>
          <a:xfrm>
            <a:off x="10535859" y="313546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F3B7DB8-C08B-4334-9277-E22D664C1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75319"/>
              </p:ext>
            </p:extLst>
          </p:nvPr>
        </p:nvGraphicFramePr>
        <p:xfrm>
          <a:off x="380999" y="621323"/>
          <a:ext cx="11430001" cy="6061711"/>
        </p:xfrm>
        <a:graphic>
          <a:graphicData uri="http://schemas.openxmlformats.org/drawingml/2006/table">
            <a:tbl>
              <a:tblPr firstRow="1" firstCol="1" bandRow="1"/>
              <a:tblGrid>
                <a:gridCol w="7863221">
                  <a:extLst>
                    <a:ext uri="{9D8B030D-6E8A-4147-A177-3AD203B41FA5}">
                      <a16:colId xmlns:a16="http://schemas.microsoft.com/office/drawing/2014/main" val="1741006134"/>
                    </a:ext>
                  </a:extLst>
                </a:gridCol>
                <a:gridCol w="1257685">
                  <a:extLst>
                    <a:ext uri="{9D8B030D-6E8A-4147-A177-3AD203B41FA5}">
                      <a16:colId xmlns:a16="http://schemas.microsoft.com/office/drawing/2014/main" val="2530281986"/>
                    </a:ext>
                  </a:extLst>
                </a:gridCol>
                <a:gridCol w="1257685">
                  <a:extLst>
                    <a:ext uri="{9D8B030D-6E8A-4147-A177-3AD203B41FA5}">
                      <a16:colId xmlns:a16="http://schemas.microsoft.com/office/drawing/2014/main" val="3177256557"/>
                    </a:ext>
                  </a:extLst>
                </a:gridCol>
                <a:gridCol w="1051410">
                  <a:extLst>
                    <a:ext uri="{9D8B030D-6E8A-4147-A177-3AD203B41FA5}">
                      <a16:colId xmlns:a16="http://schemas.microsoft.com/office/drawing/2014/main" val="3169802167"/>
                    </a:ext>
                  </a:extLst>
                </a:gridCol>
              </a:tblGrid>
              <a:tr h="244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54887" marR="54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54887" marR="54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54887" marR="54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856802"/>
                  </a:ext>
                </a:extLst>
              </a:tr>
              <a:tr h="2906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42 885,5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30 698,2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29 000,6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053365"/>
                  </a:ext>
                </a:extLst>
              </a:tr>
              <a:tr h="24420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в том числе: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015257"/>
                  </a:ext>
                </a:extLst>
              </a:tr>
              <a:tr h="210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</a:t>
                      </a: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10 140,3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10 140,3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10 140,3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81724"/>
                  </a:ext>
                </a:extLst>
              </a:tr>
              <a:tr h="43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поселений на реализацию мероприятий по обеспечению жильем молодых семей</a:t>
                      </a: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6 197,4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6 207,3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6 157,6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066259"/>
                  </a:ext>
                </a:extLst>
              </a:tr>
              <a:tr h="43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оплату взносов на капитальный ремонт за муниципальный жилой фонд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477,7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0732589"/>
                  </a:ext>
                </a:extLst>
              </a:tr>
              <a:tr h="43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оплату труда и начисления на выплаты по оплате труда работникам муниципальных учреждений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1 199,7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1 199,7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1 199,7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552316"/>
                  </a:ext>
                </a:extLst>
              </a:tr>
              <a:tr h="43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техническое сопровождение ПО "Система АРМ муниципального образования"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30,4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511516"/>
                  </a:ext>
                </a:extLst>
              </a:tr>
              <a:tr h="43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осуществление дорожной деятельности в отношении автомобильных дорог общего пользования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13 183,3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10 986,1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9 338,2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264906"/>
                  </a:ext>
                </a:extLst>
              </a:tr>
              <a:tr h="111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органами местного самоуправления отдельных государственных полномочий Мурманской области по определению перечня должностных лиц, уполномоченных составлять протоколы об административных правонарушениях, предусмотренных Законом Мурманской области "Об административных правонарушениях"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6653108"/>
                  </a:ext>
                </a:extLst>
              </a:tr>
              <a:tr h="436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Субвенция на осуществление деятельности по отлову и содержанию животных без владельцев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1 652,7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1 652,7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1 652,7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8131654"/>
                  </a:ext>
                </a:extLst>
              </a:tr>
              <a:tr h="661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на формирование благоприятных условий для выполнения полномочий органов местного самоуправления по решению вопросов местного значения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87" marR="548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10 000,0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87" marR="548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192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68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05F8EB-C2ED-412F-B833-FE062895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49"/>
            <a:ext cx="10515600" cy="5844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3096D-D010-47D3-9896-BFDEF8C580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912690"/>
            <a:ext cx="10902461" cy="5720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2023 год сформированы с учетом следующих подходов: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достигнутых уровней заработной платы отдельных категорий работников, установленных указом Президента Российской Федерации от 07.05.2012 № 597;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ежегодной индексации текущих расходов на оплату коммунальных услуг в соответствии с прогнозными среднегодовыми показателями инфляции;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объемов бюджетных ассигнований на прекращающиеся расходные обязательства ограниченного срока действия;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исключены объемы бюджетных ассигнований на реализацию «разовых» мероприятий.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99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5936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00AEE1C-0B18-461D-BA82-068F719DEA09}"/>
              </a:ext>
            </a:extLst>
          </p:cNvPr>
          <p:cNvSpPr txBox="1"/>
          <p:nvPr/>
        </p:nvSpPr>
        <p:spPr>
          <a:xfrm>
            <a:off x="10563225" y="209550"/>
            <a:ext cx="1142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/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058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188640"/>
            <a:ext cx="11594123" cy="5635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муниципальным программам и непрограммным направлениям деятельности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18895" y="582925"/>
            <a:ext cx="1209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13F001E-CA9F-4CDE-A6B8-87304CD0C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65923"/>
              </p:ext>
            </p:extLst>
          </p:nvPr>
        </p:nvGraphicFramePr>
        <p:xfrm>
          <a:off x="451339" y="1021323"/>
          <a:ext cx="11506200" cy="5737078"/>
        </p:xfrm>
        <a:graphic>
          <a:graphicData uri="http://schemas.openxmlformats.org/drawingml/2006/table">
            <a:tbl>
              <a:tblPr firstRow="1" bandRow="1"/>
              <a:tblGrid>
                <a:gridCol w="8458199">
                  <a:extLst>
                    <a:ext uri="{9D8B030D-6E8A-4147-A177-3AD203B41FA5}">
                      <a16:colId xmlns:a16="http://schemas.microsoft.com/office/drawing/2014/main" val="702789369"/>
                    </a:ext>
                  </a:extLst>
                </a:gridCol>
                <a:gridCol w="1008185">
                  <a:extLst>
                    <a:ext uri="{9D8B030D-6E8A-4147-A177-3AD203B41FA5}">
                      <a16:colId xmlns:a16="http://schemas.microsoft.com/office/drawing/2014/main" val="609624890"/>
                    </a:ext>
                  </a:extLst>
                </a:gridCol>
                <a:gridCol w="961292">
                  <a:extLst>
                    <a:ext uri="{9D8B030D-6E8A-4147-A177-3AD203B41FA5}">
                      <a16:colId xmlns:a16="http://schemas.microsoft.com/office/drawing/2014/main" val="3862221984"/>
                    </a:ext>
                  </a:extLst>
                </a:gridCol>
                <a:gridCol w="1078524">
                  <a:extLst>
                    <a:ext uri="{9D8B030D-6E8A-4147-A177-3AD203B41FA5}">
                      <a16:colId xmlns:a16="http://schemas.microsoft.com/office/drawing/2014/main" val="1063704007"/>
                    </a:ext>
                  </a:extLst>
                </a:gridCol>
              </a:tblGrid>
              <a:tr h="1380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программы, подпрограммы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999303"/>
                  </a:ext>
                </a:extLst>
              </a:tr>
              <a:tr h="218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232528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0671"/>
                  </a:ext>
                </a:extLst>
              </a:tr>
              <a:tr h="45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 "Развитие и повышение качества человеческого потенциала"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15 126,5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14 907,8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14 907,8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685491"/>
                  </a:ext>
                </a:extLst>
              </a:tr>
              <a:tr h="2265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2 "Экологическая безопасность города Колы"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1 011,6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1 011,6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1 011,6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1995348"/>
                  </a:ext>
                </a:extLst>
              </a:tr>
              <a:tr h="45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3 "Обеспечение комфортных условий проживания населения города Колы"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63 276,7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56 405,9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55 013,2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92252"/>
                  </a:ext>
                </a:extLst>
              </a:tr>
              <a:tr h="45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4 "Обеспечение эффективного функционирования городского хозяйства"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37 283,9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38 390,8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38 214,0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868521"/>
                  </a:ext>
                </a:extLst>
              </a:tr>
              <a:tr h="45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5 "Управление муниципальным имуществом города Кола"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12 798,7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9 132,4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9 132,4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178479"/>
                  </a:ext>
                </a:extLst>
              </a:tr>
              <a:tr h="40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6 "Обеспечение жильем молодых семей города Кола"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6 523,6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6 534,0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6 481,7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78982"/>
                  </a:ext>
                </a:extLst>
              </a:tr>
              <a:tr h="2815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7 "Управление земельными ресурсами города Кола"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120937"/>
                  </a:ext>
                </a:extLst>
              </a:tr>
              <a:tr h="45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8 "Управление муниципальными финансами города Кола"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1 198,6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463,5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691136"/>
                  </a:ext>
                </a:extLst>
              </a:tr>
              <a:tr h="2265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9 "Муниципальное управление города Кола"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2 207,1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1 932,1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1 932,1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270797"/>
                  </a:ext>
                </a:extLst>
              </a:tr>
              <a:tr h="4532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10 "Обеспечение первичных мер пожарной безопасности на территории городского поселения Кола Кольского района"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974061"/>
                  </a:ext>
                </a:extLst>
              </a:tr>
              <a:tr h="2815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139 791,7</a:t>
                      </a: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129 188,1</a:t>
                      </a: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127 566,3</a:t>
                      </a: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385036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6 429,4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5 339,0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5 339,0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595362"/>
                  </a:ext>
                </a:extLst>
              </a:tr>
              <a:tr h="2187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расходы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2 922,3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6 002,4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483256"/>
                  </a:ext>
                </a:extLst>
              </a:tr>
              <a:tr h="2815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146 221,1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137 449,4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138 907,7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4" marR="42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75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39915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7997</TotalTime>
  <Words>2232</Words>
  <Application>Microsoft Office PowerPoint</Application>
  <PresentationFormat>Широкоэкранный</PresentationFormat>
  <Paragraphs>755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Trebuchet MS</vt:lpstr>
      <vt:lpstr>Тема Office</vt:lpstr>
      <vt:lpstr>  Бюджет города Колы на 2023 год и на плановый период 2024 и 2025 годов </vt:lpstr>
      <vt:lpstr>Презентация PowerPoint</vt:lpstr>
      <vt:lpstr>Презентация PowerPoint</vt:lpstr>
      <vt:lpstr>Налоговые доходы</vt:lpstr>
      <vt:lpstr>Неналоговые доходы</vt:lpstr>
      <vt:lpstr>Презентация PowerPoint</vt:lpstr>
      <vt:lpstr>Расходы</vt:lpstr>
      <vt:lpstr>Презентация PowerPoint</vt:lpstr>
      <vt:lpstr>Распределение бюджетных ассигнований по муниципальным программам и непрограммным направлениям деятельности </vt:lpstr>
      <vt:lpstr>Муниципальная программа 1 «Развитие и повышение качества человеческого потенциала»                   тыс. рублей</vt:lpstr>
      <vt:lpstr> Муниципальная программа 2 «Экологическая                                                        безопасность города Колы»                                тыс. рублей</vt:lpstr>
      <vt:lpstr>Муниципальная программа 3 «Обеспечение комфортных условий проживания населения города Колы»</vt:lpstr>
      <vt:lpstr>Муниципальная программа 4 «Обеспечение эффективного функционирования городского хозяйства»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Муниципальная программа 5 «Управление муниципальным имуществом города Колы»</vt:lpstr>
      <vt:lpstr> Муниципальная программа 6 «Обеспечение жильем молодых семей города Колы»                                                                                                                                                                                                                                                      </vt:lpstr>
      <vt:lpstr> Муниципальная программа 7 «Управление земельными ресурсами города Кола»                                                                                                                                               </vt:lpstr>
      <vt:lpstr>Муниципальная программа 8 «Управление муниципальными финансами города Колы»                                                                                                                  </vt:lpstr>
      <vt:lpstr>Муниципальная программа 9 «Муниципальное управление города Колы»                                                                                                               </vt:lpstr>
      <vt:lpstr>Муниципальная программа 10 "Обеспечение первичных мер пожарной безопасности на территории городского поселения Кола Кольского района"                                                                                                                                                                                       </vt:lpstr>
      <vt:lpstr>          Непрограммная деятельность                                                                                                                  </vt:lpstr>
      <vt:lpstr>Сведения о планируемых объемах муниципального долга  на очередной финансовый год и на плановый период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города Колы на 2020 год и на плановый период 2021 и 2022 годов</dc:title>
  <dc:creator>ufin395</dc:creator>
  <cp:lastModifiedBy>ufin421</cp:lastModifiedBy>
  <cp:revision>176</cp:revision>
  <cp:lastPrinted>2021-11-30T13:14:12Z</cp:lastPrinted>
  <dcterms:created xsi:type="dcterms:W3CDTF">2021-11-29T07:51:46Z</dcterms:created>
  <dcterms:modified xsi:type="dcterms:W3CDTF">2022-11-25T14:57:54Z</dcterms:modified>
</cp:coreProperties>
</file>