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4.xml" ContentType="application/vnd.openxmlformats-officedocument.presentationml.notesSl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1" r:id="rId3"/>
    <p:sldId id="321" r:id="rId4"/>
    <p:sldId id="371" r:id="rId5"/>
    <p:sldId id="402" r:id="rId6"/>
    <p:sldId id="404" r:id="rId7"/>
    <p:sldId id="405" r:id="rId8"/>
    <p:sldId id="409" r:id="rId9"/>
    <p:sldId id="398" r:id="rId10"/>
    <p:sldId id="389" r:id="rId11"/>
    <p:sldId id="341" r:id="rId12"/>
    <p:sldId id="378" r:id="rId13"/>
    <p:sldId id="379" r:id="rId14"/>
    <p:sldId id="380" r:id="rId15"/>
    <p:sldId id="381" r:id="rId16"/>
    <p:sldId id="343" r:id="rId17"/>
    <p:sldId id="382" r:id="rId18"/>
    <p:sldId id="345" r:id="rId19"/>
    <p:sldId id="346" r:id="rId20"/>
    <p:sldId id="347" r:id="rId21"/>
    <p:sldId id="400" r:id="rId22"/>
    <p:sldId id="376" r:id="rId23"/>
    <p:sldId id="411" r:id="rId24"/>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B6B6"/>
    <a:srgbClr val="13DD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7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ru-RU" sz="2800" dirty="0">
                <a:solidFill>
                  <a:schemeClr val="tx1"/>
                </a:solidFill>
                <a:latin typeface="Times New Roman" panose="02020603050405020304" pitchFamily="18" charset="0"/>
                <a:cs typeface="Times New Roman" panose="02020603050405020304" pitchFamily="18" charset="0"/>
              </a:rPr>
              <a:t>Структура доходов бюджета города Колы </a:t>
            </a:r>
          </a:p>
        </c:rich>
      </c:tx>
      <c:layout>
        <c:manualLayout>
          <c:xMode val="edge"/>
          <c:yMode val="edge"/>
          <c:x val="0.2118185798748464"/>
          <c:y val="1.4581458761148141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224628171478567"/>
          <c:y val="0.14947213260233588"/>
          <c:w val="0.79249648032500863"/>
          <c:h val="0.69701685232755173"/>
        </c:manualLayout>
      </c:layout>
      <c:bar3DChart>
        <c:barDir val="col"/>
        <c:grouping val="stacked"/>
        <c:varyColors val="0"/>
        <c:ser>
          <c:idx val="0"/>
          <c:order val="0"/>
          <c:tx>
            <c:strRef>
              <c:f>Лист1!$B$7</c:f>
              <c:strCache>
                <c:ptCount val="1"/>
                <c:pt idx="0">
                  <c:v>Налоговые доходы</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Лист1!$C$6:$F$6</c:f>
              <c:strCache>
                <c:ptCount val="4"/>
                <c:pt idx="0">
                  <c:v>2021 г.</c:v>
                </c:pt>
                <c:pt idx="1">
                  <c:v>2022 г.</c:v>
                </c:pt>
                <c:pt idx="2">
                  <c:v>2023 г.</c:v>
                </c:pt>
                <c:pt idx="3">
                  <c:v>2024 г.</c:v>
                </c:pt>
              </c:strCache>
            </c:strRef>
          </c:cat>
          <c:val>
            <c:numRef>
              <c:f>Лист1!$C$7:$F$7</c:f>
              <c:numCache>
                <c:formatCode>0.0</c:formatCode>
                <c:ptCount val="4"/>
                <c:pt idx="0">
                  <c:v>92</c:v>
                </c:pt>
                <c:pt idx="1">
                  <c:v>86.8</c:v>
                </c:pt>
                <c:pt idx="2">
                  <c:v>89.7</c:v>
                </c:pt>
                <c:pt idx="3">
                  <c:v>92</c:v>
                </c:pt>
              </c:numCache>
            </c:numRef>
          </c:val>
          <c:extLst>
            <c:ext xmlns:c16="http://schemas.microsoft.com/office/drawing/2014/chart" uri="{C3380CC4-5D6E-409C-BE32-E72D297353CC}">
              <c16:uniqueId val="{00000000-4318-4314-908A-329E475898A5}"/>
            </c:ext>
          </c:extLst>
        </c:ser>
        <c:ser>
          <c:idx val="1"/>
          <c:order val="1"/>
          <c:tx>
            <c:strRef>
              <c:f>Лист1!$B$8</c:f>
              <c:strCache>
                <c:ptCount val="1"/>
                <c:pt idx="0">
                  <c:v>Неналоговые доходы</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Лист1!$C$6:$F$6</c:f>
              <c:strCache>
                <c:ptCount val="4"/>
                <c:pt idx="0">
                  <c:v>2021 г.</c:v>
                </c:pt>
                <c:pt idx="1">
                  <c:v>2022 г.</c:v>
                </c:pt>
                <c:pt idx="2">
                  <c:v>2023 г.</c:v>
                </c:pt>
                <c:pt idx="3">
                  <c:v>2024 г.</c:v>
                </c:pt>
              </c:strCache>
            </c:strRef>
          </c:cat>
          <c:val>
            <c:numRef>
              <c:f>Лист1!$C$8:$F$8</c:f>
              <c:numCache>
                <c:formatCode>0.0</c:formatCode>
                <c:ptCount val="4"/>
                <c:pt idx="0">
                  <c:v>12.3</c:v>
                </c:pt>
                <c:pt idx="1">
                  <c:v>10.4</c:v>
                </c:pt>
                <c:pt idx="2">
                  <c:v>11.2</c:v>
                </c:pt>
                <c:pt idx="3">
                  <c:v>11.6</c:v>
                </c:pt>
              </c:numCache>
            </c:numRef>
          </c:val>
          <c:extLst>
            <c:ext xmlns:c16="http://schemas.microsoft.com/office/drawing/2014/chart" uri="{C3380CC4-5D6E-409C-BE32-E72D297353CC}">
              <c16:uniqueId val="{00000001-4318-4314-908A-329E475898A5}"/>
            </c:ext>
          </c:extLst>
        </c:ser>
        <c:ser>
          <c:idx val="2"/>
          <c:order val="2"/>
          <c:tx>
            <c:strRef>
              <c:f>Лист1!$B$9</c:f>
              <c:strCache>
                <c:ptCount val="1"/>
                <c:pt idx="0">
                  <c:v>Безвозмездные поступления</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Лист1!$C$6:$F$6</c:f>
              <c:strCache>
                <c:ptCount val="4"/>
                <c:pt idx="0">
                  <c:v>2021 г.</c:v>
                </c:pt>
                <c:pt idx="1">
                  <c:v>2022 г.</c:v>
                </c:pt>
                <c:pt idx="2">
                  <c:v>2023 г.</c:v>
                </c:pt>
                <c:pt idx="3">
                  <c:v>2024 г.</c:v>
                </c:pt>
              </c:strCache>
            </c:strRef>
          </c:cat>
          <c:val>
            <c:numRef>
              <c:f>Лист1!$C$9:$F$9</c:f>
              <c:numCache>
                <c:formatCode>0.0</c:formatCode>
                <c:ptCount val="4"/>
                <c:pt idx="0">
                  <c:v>300.10000000000002</c:v>
                </c:pt>
                <c:pt idx="1">
                  <c:v>144.30000000000001</c:v>
                </c:pt>
                <c:pt idx="2">
                  <c:v>46.6</c:v>
                </c:pt>
                <c:pt idx="3">
                  <c:v>47</c:v>
                </c:pt>
              </c:numCache>
            </c:numRef>
          </c:val>
          <c:extLst>
            <c:ext xmlns:c16="http://schemas.microsoft.com/office/drawing/2014/chart" uri="{C3380CC4-5D6E-409C-BE32-E72D297353CC}">
              <c16:uniqueId val="{00000002-4318-4314-908A-329E475898A5}"/>
            </c:ext>
          </c:extLst>
        </c:ser>
        <c:dLbls>
          <c:showLegendKey val="0"/>
          <c:showVal val="1"/>
          <c:showCatName val="0"/>
          <c:showSerName val="0"/>
          <c:showPercent val="0"/>
          <c:showBubbleSize val="0"/>
        </c:dLbls>
        <c:gapWidth val="150"/>
        <c:shape val="box"/>
        <c:axId val="122505088"/>
        <c:axId val="122506624"/>
        <c:axId val="0"/>
      </c:bar3DChart>
      <c:catAx>
        <c:axId val="122505088"/>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22506624"/>
        <c:crosses val="autoZero"/>
        <c:auto val="1"/>
        <c:lblAlgn val="ctr"/>
        <c:lblOffset val="100"/>
        <c:noMultiLvlLbl val="0"/>
      </c:catAx>
      <c:valAx>
        <c:axId val="122506624"/>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22505088"/>
        <c:crosses val="autoZero"/>
        <c:crossBetween val="between"/>
        <c:min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8.3028239626035949E-2"/>
          <c:y val="8.6750603760022707E-2"/>
          <c:w val="0.90066871654783454"/>
          <c:h val="0.77760028519366331"/>
        </c:manualLayout>
      </c:layout>
      <c:bar3DChart>
        <c:barDir val="col"/>
        <c:grouping val="clustered"/>
        <c:varyColors val="0"/>
        <c:ser>
          <c:idx val="0"/>
          <c:order val="0"/>
          <c:tx>
            <c:strRef>
              <c:f>Лист3!$C$88</c:f>
              <c:strCache>
                <c:ptCount val="1"/>
                <c:pt idx="0">
                  <c:v>Муниципальная программа 5 "Управление муниципальным имуществом города Кола"</c:v>
                </c:pt>
              </c:strCache>
            </c:strRef>
          </c:tx>
          <c:spPr>
            <a:solidFill>
              <a:schemeClr val="accent5">
                <a:lumMod val="40000"/>
                <a:lumOff val="60000"/>
              </a:schemeClr>
            </a:solidFill>
          </c:spPr>
          <c:invertIfNegative val="0"/>
          <c:cat>
            <c:numRef>
              <c:f>Лист3!$D$87:$G$87</c:f>
              <c:numCache>
                <c:formatCode>General</c:formatCode>
                <c:ptCount val="4"/>
                <c:pt idx="0">
                  <c:v>2021</c:v>
                </c:pt>
                <c:pt idx="1">
                  <c:v>2022</c:v>
                </c:pt>
                <c:pt idx="2">
                  <c:v>2023</c:v>
                </c:pt>
                <c:pt idx="3">
                  <c:v>2024</c:v>
                </c:pt>
              </c:numCache>
            </c:numRef>
          </c:cat>
          <c:val>
            <c:numRef>
              <c:f>Лист3!$D$88:$G$88</c:f>
              <c:numCache>
                <c:formatCode>#,##0.00</c:formatCode>
                <c:ptCount val="4"/>
                <c:pt idx="0">
                  <c:v>15947.9</c:v>
                </c:pt>
                <c:pt idx="1">
                  <c:v>9537.7000000000007</c:v>
                </c:pt>
                <c:pt idx="2">
                  <c:v>9132.4</c:v>
                </c:pt>
                <c:pt idx="3">
                  <c:v>9132.4</c:v>
                </c:pt>
              </c:numCache>
            </c:numRef>
          </c:val>
          <c:extLst>
            <c:ext xmlns:c16="http://schemas.microsoft.com/office/drawing/2014/chart" uri="{C3380CC4-5D6E-409C-BE32-E72D297353CC}">
              <c16:uniqueId val="{00000000-3047-41F8-B86E-C3EE622D5DDC}"/>
            </c:ext>
          </c:extLst>
        </c:ser>
        <c:dLbls>
          <c:showLegendKey val="0"/>
          <c:showVal val="0"/>
          <c:showCatName val="0"/>
          <c:showSerName val="0"/>
          <c:showPercent val="0"/>
          <c:showBubbleSize val="0"/>
        </c:dLbls>
        <c:gapWidth val="150"/>
        <c:shape val="cylinder"/>
        <c:axId val="185860864"/>
        <c:axId val="185862400"/>
        <c:axId val="0"/>
      </c:bar3DChart>
      <c:catAx>
        <c:axId val="185860864"/>
        <c:scaling>
          <c:orientation val="minMax"/>
        </c:scaling>
        <c:delete val="0"/>
        <c:axPos val="b"/>
        <c:numFmt formatCode="General" sourceLinked="1"/>
        <c:majorTickMark val="out"/>
        <c:minorTickMark val="none"/>
        <c:tickLblPos val="nextTo"/>
        <c:crossAx val="185862400"/>
        <c:crosses val="autoZero"/>
        <c:auto val="1"/>
        <c:lblAlgn val="ctr"/>
        <c:lblOffset val="100"/>
        <c:noMultiLvlLbl val="0"/>
      </c:catAx>
      <c:valAx>
        <c:axId val="185862400"/>
        <c:scaling>
          <c:orientation val="minMax"/>
        </c:scaling>
        <c:delete val="0"/>
        <c:axPos val="l"/>
        <c:majorGridlines/>
        <c:numFmt formatCode="#,##0.00" sourceLinked="1"/>
        <c:majorTickMark val="out"/>
        <c:minorTickMark val="none"/>
        <c:tickLblPos val="nextTo"/>
        <c:crossAx val="185860864"/>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4316464837241"/>
          <c:y val="2.8252408541408133E-2"/>
          <c:w val="0.83787912454171742"/>
          <c:h val="0.76262974850252663"/>
        </c:manualLayout>
      </c:layout>
      <c:barChart>
        <c:barDir val="bar"/>
        <c:grouping val="clustered"/>
        <c:varyColors val="0"/>
        <c:ser>
          <c:idx val="0"/>
          <c:order val="0"/>
          <c:tx>
            <c:strRef>
              <c:f>Лист3!$C$101</c:f>
              <c:strCache>
                <c:ptCount val="1"/>
                <c:pt idx="0">
                  <c:v>Муниципальная программа 6 "Обеспечение жильем молодых семей города Кола"</c:v>
                </c:pt>
              </c:strCache>
            </c:strRef>
          </c:tx>
          <c:invertIfNegative val="0"/>
          <c:cat>
            <c:numRef>
              <c:f>Лист3!$D$100:$G$100</c:f>
              <c:numCache>
                <c:formatCode>General</c:formatCode>
                <c:ptCount val="4"/>
                <c:pt idx="0">
                  <c:v>2021</c:v>
                </c:pt>
                <c:pt idx="1">
                  <c:v>2022</c:v>
                </c:pt>
                <c:pt idx="2">
                  <c:v>2023</c:v>
                </c:pt>
                <c:pt idx="3">
                  <c:v>2024</c:v>
                </c:pt>
              </c:numCache>
            </c:numRef>
          </c:cat>
          <c:val>
            <c:numRef>
              <c:f>Лист3!$D$101:$G$101</c:f>
              <c:numCache>
                <c:formatCode>#,##0.00</c:formatCode>
                <c:ptCount val="4"/>
                <c:pt idx="0">
                  <c:v>3866.9</c:v>
                </c:pt>
                <c:pt idx="1">
                  <c:v>3157.4</c:v>
                </c:pt>
                <c:pt idx="2">
                  <c:v>3119</c:v>
                </c:pt>
                <c:pt idx="3">
                  <c:v>3101</c:v>
                </c:pt>
              </c:numCache>
            </c:numRef>
          </c:val>
          <c:extLst>
            <c:ext xmlns:c16="http://schemas.microsoft.com/office/drawing/2014/chart" uri="{C3380CC4-5D6E-409C-BE32-E72D297353CC}">
              <c16:uniqueId val="{00000000-E173-443C-9303-F7715FE7CF00}"/>
            </c:ext>
          </c:extLst>
        </c:ser>
        <c:dLbls>
          <c:showLegendKey val="0"/>
          <c:showVal val="0"/>
          <c:showCatName val="0"/>
          <c:showSerName val="0"/>
          <c:showPercent val="0"/>
          <c:showBubbleSize val="0"/>
        </c:dLbls>
        <c:gapWidth val="150"/>
        <c:axId val="185961472"/>
        <c:axId val="185975552"/>
      </c:barChart>
      <c:catAx>
        <c:axId val="185961472"/>
        <c:scaling>
          <c:orientation val="minMax"/>
        </c:scaling>
        <c:delete val="0"/>
        <c:axPos val="l"/>
        <c:numFmt formatCode="General" sourceLinked="1"/>
        <c:majorTickMark val="out"/>
        <c:minorTickMark val="none"/>
        <c:tickLblPos val="nextTo"/>
        <c:crossAx val="185975552"/>
        <c:crosses val="autoZero"/>
        <c:auto val="1"/>
        <c:lblAlgn val="ctr"/>
        <c:lblOffset val="100"/>
        <c:noMultiLvlLbl val="0"/>
      </c:catAx>
      <c:valAx>
        <c:axId val="185975552"/>
        <c:scaling>
          <c:orientation val="minMax"/>
        </c:scaling>
        <c:delete val="0"/>
        <c:axPos val="b"/>
        <c:numFmt formatCode="#,##0.00" sourceLinked="1"/>
        <c:majorTickMark val="out"/>
        <c:minorTickMark val="none"/>
        <c:tickLblPos val="nextTo"/>
        <c:crossAx val="185961472"/>
        <c:crosses val="autoZero"/>
        <c:crossBetween val="between"/>
      </c:valAx>
      <c:spPr>
        <a:noFill/>
        <a:ln w="57150">
          <a:noFill/>
        </a:ln>
      </c:spPr>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Лист3!$C$111</c:f>
              <c:strCache>
                <c:ptCount val="1"/>
                <c:pt idx="0">
                  <c:v>Муниципальная программа 7 "Управление земельными ресурсами города Кола"</c:v>
                </c:pt>
              </c:strCache>
            </c:strRef>
          </c:tx>
          <c:marker>
            <c:symbol val="none"/>
          </c:marker>
          <c:cat>
            <c:numRef>
              <c:f>Лист3!$D$110:$G$110</c:f>
              <c:numCache>
                <c:formatCode>General</c:formatCode>
                <c:ptCount val="4"/>
                <c:pt idx="0">
                  <c:v>2021</c:v>
                </c:pt>
                <c:pt idx="1">
                  <c:v>2022</c:v>
                </c:pt>
                <c:pt idx="2">
                  <c:v>2023</c:v>
                </c:pt>
                <c:pt idx="3">
                  <c:v>2024</c:v>
                </c:pt>
              </c:numCache>
            </c:numRef>
          </c:cat>
          <c:val>
            <c:numRef>
              <c:f>Лист3!$D$111:$G$111</c:f>
              <c:numCache>
                <c:formatCode>#,##0.00</c:formatCode>
                <c:ptCount val="4"/>
                <c:pt idx="0">
                  <c:v>500</c:v>
                </c:pt>
                <c:pt idx="1">
                  <c:v>145</c:v>
                </c:pt>
                <c:pt idx="2">
                  <c:v>145</c:v>
                </c:pt>
                <c:pt idx="3">
                  <c:v>145</c:v>
                </c:pt>
              </c:numCache>
            </c:numRef>
          </c:val>
          <c:smooth val="0"/>
          <c:extLst>
            <c:ext xmlns:c16="http://schemas.microsoft.com/office/drawing/2014/chart" uri="{C3380CC4-5D6E-409C-BE32-E72D297353CC}">
              <c16:uniqueId val="{00000000-C582-418B-9D04-206BBCD9D6A1}"/>
            </c:ext>
          </c:extLst>
        </c:ser>
        <c:dLbls>
          <c:showLegendKey val="0"/>
          <c:showVal val="0"/>
          <c:showCatName val="0"/>
          <c:showSerName val="0"/>
          <c:showPercent val="0"/>
          <c:showBubbleSize val="0"/>
        </c:dLbls>
        <c:smooth val="0"/>
        <c:axId val="186325248"/>
        <c:axId val="186327040"/>
      </c:lineChart>
      <c:catAx>
        <c:axId val="186325248"/>
        <c:scaling>
          <c:orientation val="minMax"/>
        </c:scaling>
        <c:delete val="0"/>
        <c:axPos val="b"/>
        <c:numFmt formatCode="General" sourceLinked="1"/>
        <c:majorTickMark val="out"/>
        <c:minorTickMark val="none"/>
        <c:tickLblPos val="nextTo"/>
        <c:crossAx val="186327040"/>
        <c:crosses val="autoZero"/>
        <c:auto val="1"/>
        <c:lblAlgn val="ctr"/>
        <c:lblOffset val="100"/>
        <c:noMultiLvlLbl val="0"/>
      </c:catAx>
      <c:valAx>
        <c:axId val="186327040"/>
        <c:scaling>
          <c:orientation val="minMax"/>
        </c:scaling>
        <c:delete val="0"/>
        <c:axPos val="l"/>
        <c:majorGridlines/>
        <c:numFmt formatCode="#,##0.00" sourceLinked="1"/>
        <c:majorTickMark val="out"/>
        <c:minorTickMark val="none"/>
        <c:tickLblPos val="nextTo"/>
        <c:crossAx val="186325248"/>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Лист3!$C$120</c:f>
              <c:strCache>
                <c:ptCount val="1"/>
                <c:pt idx="0">
                  <c:v>Муниципальная программа 8 "Управление муниципальными финансами города Кола"</c:v>
                </c:pt>
              </c:strCache>
            </c:strRef>
          </c:tx>
          <c:spPr>
            <a:solidFill>
              <a:srgbClr val="FF9900"/>
            </a:solidFill>
          </c:spPr>
          <c:invertIfNegative val="0"/>
          <c:cat>
            <c:numRef>
              <c:f>Лист3!$D$119:$G$119</c:f>
              <c:numCache>
                <c:formatCode>General</c:formatCode>
                <c:ptCount val="4"/>
                <c:pt idx="0">
                  <c:v>2021</c:v>
                </c:pt>
                <c:pt idx="1">
                  <c:v>2022</c:v>
                </c:pt>
                <c:pt idx="2">
                  <c:v>2023</c:v>
                </c:pt>
                <c:pt idx="3">
                  <c:v>2024</c:v>
                </c:pt>
              </c:numCache>
            </c:numRef>
          </c:cat>
          <c:val>
            <c:numRef>
              <c:f>Лист3!$D$120:$G$120</c:f>
              <c:numCache>
                <c:formatCode>#,##0.00</c:formatCode>
                <c:ptCount val="4"/>
                <c:pt idx="0">
                  <c:v>1455.6</c:v>
                </c:pt>
                <c:pt idx="1">
                  <c:v>342.9</c:v>
                </c:pt>
                <c:pt idx="2">
                  <c:v>258.60000000000002</c:v>
                </c:pt>
                <c:pt idx="3">
                  <c:v>258.60000000000002</c:v>
                </c:pt>
              </c:numCache>
            </c:numRef>
          </c:val>
          <c:extLst>
            <c:ext xmlns:c16="http://schemas.microsoft.com/office/drawing/2014/chart" uri="{C3380CC4-5D6E-409C-BE32-E72D297353CC}">
              <c16:uniqueId val="{00000000-5F94-4D87-9523-9212CF14E8D1}"/>
            </c:ext>
          </c:extLst>
        </c:ser>
        <c:dLbls>
          <c:showLegendKey val="0"/>
          <c:showVal val="0"/>
          <c:showCatName val="0"/>
          <c:showSerName val="0"/>
          <c:showPercent val="0"/>
          <c:showBubbleSize val="0"/>
        </c:dLbls>
        <c:gapWidth val="150"/>
        <c:shape val="box"/>
        <c:axId val="188508800"/>
        <c:axId val="188522880"/>
        <c:axId val="0"/>
      </c:bar3DChart>
      <c:catAx>
        <c:axId val="188508800"/>
        <c:scaling>
          <c:orientation val="minMax"/>
        </c:scaling>
        <c:delete val="0"/>
        <c:axPos val="b"/>
        <c:numFmt formatCode="General" sourceLinked="1"/>
        <c:majorTickMark val="out"/>
        <c:minorTickMark val="none"/>
        <c:tickLblPos val="nextTo"/>
        <c:crossAx val="188522880"/>
        <c:crosses val="autoZero"/>
        <c:auto val="1"/>
        <c:lblAlgn val="ctr"/>
        <c:lblOffset val="100"/>
        <c:noMultiLvlLbl val="0"/>
      </c:catAx>
      <c:valAx>
        <c:axId val="188522880"/>
        <c:scaling>
          <c:orientation val="minMax"/>
        </c:scaling>
        <c:delete val="0"/>
        <c:axPos val="l"/>
        <c:majorGridlines/>
        <c:numFmt formatCode="#,##0.00" sourceLinked="1"/>
        <c:majorTickMark val="out"/>
        <c:minorTickMark val="none"/>
        <c:tickLblPos val="nextTo"/>
        <c:crossAx val="188508800"/>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5444702931267348E-2"/>
          <c:y val="4.4537255631665253E-2"/>
          <c:w val="0.92697096574276217"/>
          <c:h val="0.83531969569777298"/>
        </c:manualLayout>
      </c:layout>
      <c:bar3DChart>
        <c:barDir val="col"/>
        <c:grouping val="clustered"/>
        <c:varyColors val="0"/>
        <c:ser>
          <c:idx val="0"/>
          <c:order val="0"/>
          <c:tx>
            <c:strRef>
              <c:f>Лист3!$C$137</c:f>
              <c:strCache>
                <c:ptCount val="1"/>
                <c:pt idx="0">
                  <c:v>Муниципальная программа 10 "Обеспечение первичных мер пожарной безопасности на территории городского поселения Кола Кольского района"</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numRef>
              <c:f>Лист3!$D$136:$F$136</c:f>
              <c:numCache>
                <c:formatCode>General</c:formatCode>
                <c:ptCount val="3"/>
                <c:pt idx="0">
                  <c:v>2022</c:v>
                </c:pt>
                <c:pt idx="1">
                  <c:v>2023</c:v>
                </c:pt>
                <c:pt idx="2">
                  <c:v>2024</c:v>
                </c:pt>
              </c:numCache>
            </c:numRef>
          </c:cat>
          <c:val>
            <c:numRef>
              <c:f>Лист3!$D$137:$F$137</c:f>
              <c:numCache>
                <c:formatCode>General</c:formatCode>
                <c:ptCount val="3"/>
                <c:pt idx="0">
                  <c:v>267.89999999999998</c:v>
                </c:pt>
                <c:pt idx="1">
                  <c:v>265</c:v>
                </c:pt>
                <c:pt idx="2">
                  <c:v>265</c:v>
                </c:pt>
              </c:numCache>
            </c:numRef>
          </c:val>
          <c:extLst>
            <c:ext xmlns:c16="http://schemas.microsoft.com/office/drawing/2014/chart" uri="{C3380CC4-5D6E-409C-BE32-E72D297353CC}">
              <c16:uniqueId val="{00000000-68C6-485A-A4EC-EEF035F13D43}"/>
            </c:ext>
          </c:extLst>
        </c:ser>
        <c:dLbls>
          <c:showLegendKey val="0"/>
          <c:showVal val="0"/>
          <c:showCatName val="0"/>
          <c:showSerName val="0"/>
          <c:showPercent val="0"/>
          <c:showBubbleSize val="0"/>
        </c:dLbls>
        <c:gapWidth val="65"/>
        <c:shape val="cylinder"/>
        <c:axId val="188870016"/>
        <c:axId val="188753024"/>
        <c:axId val="0"/>
      </c:bar3DChart>
      <c:catAx>
        <c:axId val="1888700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188753024"/>
        <c:crosses val="autoZero"/>
        <c:auto val="1"/>
        <c:lblAlgn val="ctr"/>
        <c:lblOffset val="100"/>
        <c:noMultiLvlLbl val="0"/>
      </c:catAx>
      <c:valAx>
        <c:axId val="188753024"/>
        <c:scaling>
          <c:orientation val="minMax"/>
          <c:min val="0"/>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crossAx val="188870016"/>
        <c:crosses val="autoZero"/>
        <c:crossBetween val="between"/>
      </c:valAx>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Лист1!$C$3</c:f>
              <c:strCache>
                <c:ptCount val="1"/>
                <c:pt idx="0">
                  <c:v>2021</c:v>
                </c:pt>
              </c:strCache>
            </c:strRef>
          </c:tx>
          <c:spPr>
            <a:solidFill>
              <a:schemeClr val="accent1"/>
            </a:solidFill>
            <a:ln>
              <a:noFill/>
            </a:ln>
            <a:effectLst/>
          </c:spPr>
          <c:invertIfNegative val="0"/>
          <c:cat>
            <c:strRef>
              <c:f>Лист1!$B$4:$B$9</c:f>
              <c:strCache>
                <c:ptCount val="6"/>
                <c:pt idx="0">
                  <c:v>- налог на доходы физических лиц</c:v>
                </c:pt>
                <c:pt idx="1">
                  <c:v>- акцизы по подакцизным товарам</c:v>
                </c:pt>
                <c:pt idx="2">
                  <c:v>- налог, взимаемый в связи с применением упрощенной системы налогообложения</c:v>
                </c:pt>
                <c:pt idx="3">
                  <c:v>- единый сельскохозяйственный налог</c:v>
                </c:pt>
                <c:pt idx="4">
                  <c:v>- налог на имущество физических лиц</c:v>
                </c:pt>
                <c:pt idx="5">
                  <c:v>- земельный налог</c:v>
                </c:pt>
              </c:strCache>
            </c:strRef>
          </c:cat>
          <c:val>
            <c:numRef>
              <c:f>Лист1!$C$4:$C$9</c:f>
              <c:numCache>
                <c:formatCode>#,##0.0</c:formatCode>
                <c:ptCount val="6"/>
                <c:pt idx="0">
                  <c:v>55286</c:v>
                </c:pt>
                <c:pt idx="1">
                  <c:v>1999.3</c:v>
                </c:pt>
                <c:pt idx="2">
                  <c:v>12526.3</c:v>
                </c:pt>
                <c:pt idx="3">
                  <c:v>220</c:v>
                </c:pt>
                <c:pt idx="4">
                  <c:v>3986</c:v>
                </c:pt>
                <c:pt idx="5">
                  <c:v>17769</c:v>
                </c:pt>
              </c:numCache>
            </c:numRef>
          </c:val>
          <c:extLst>
            <c:ext xmlns:c16="http://schemas.microsoft.com/office/drawing/2014/chart" uri="{C3380CC4-5D6E-409C-BE32-E72D297353CC}">
              <c16:uniqueId val="{00000000-CA8B-4A4E-8FA3-E506308FFF9B}"/>
            </c:ext>
          </c:extLst>
        </c:ser>
        <c:ser>
          <c:idx val="1"/>
          <c:order val="1"/>
          <c:tx>
            <c:strRef>
              <c:f>Лист1!$D$3</c:f>
              <c:strCache>
                <c:ptCount val="1"/>
                <c:pt idx="0">
                  <c:v>2022 г.</c:v>
                </c:pt>
              </c:strCache>
            </c:strRef>
          </c:tx>
          <c:spPr>
            <a:solidFill>
              <a:schemeClr val="accent2"/>
            </a:solidFill>
            <a:ln>
              <a:noFill/>
            </a:ln>
            <a:effectLst/>
          </c:spPr>
          <c:invertIfNegative val="0"/>
          <c:cat>
            <c:strRef>
              <c:f>Лист1!$B$4:$B$9</c:f>
              <c:strCache>
                <c:ptCount val="6"/>
                <c:pt idx="0">
                  <c:v>- налог на доходы физических лиц</c:v>
                </c:pt>
                <c:pt idx="1">
                  <c:v>- акцизы по подакцизным товарам</c:v>
                </c:pt>
                <c:pt idx="2">
                  <c:v>- налог, взимаемый в связи с применением упрощенной системы налогообложения</c:v>
                </c:pt>
                <c:pt idx="3">
                  <c:v>- единый сельскохозяйственный налог</c:v>
                </c:pt>
                <c:pt idx="4">
                  <c:v>- налог на имущество физических лиц</c:v>
                </c:pt>
                <c:pt idx="5">
                  <c:v>- земельный налог</c:v>
                </c:pt>
              </c:strCache>
            </c:strRef>
          </c:cat>
          <c:val>
            <c:numRef>
              <c:f>Лист1!$D$4:$D$9</c:f>
              <c:numCache>
                <c:formatCode>#,##0.0</c:formatCode>
                <c:ptCount val="6"/>
                <c:pt idx="0">
                  <c:v>52000</c:v>
                </c:pt>
                <c:pt idx="1">
                  <c:v>2079.1999999999998</c:v>
                </c:pt>
                <c:pt idx="2">
                  <c:v>12700</c:v>
                </c:pt>
                <c:pt idx="3">
                  <c:v>229</c:v>
                </c:pt>
                <c:pt idx="4">
                  <c:v>4145</c:v>
                </c:pt>
                <c:pt idx="5">
                  <c:v>15600</c:v>
                </c:pt>
              </c:numCache>
            </c:numRef>
          </c:val>
          <c:extLst>
            <c:ext xmlns:c16="http://schemas.microsoft.com/office/drawing/2014/chart" uri="{C3380CC4-5D6E-409C-BE32-E72D297353CC}">
              <c16:uniqueId val="{00000001-CA8B-4A4E-8FA3-E506308FFF9B}"/>
            </c:ext>
          </c:extLst>
        </c:ser>
        <c:ser>
          <c:idx val="2"/>
          <c:order val="2"/>
          <c:tx>
            <c:strRef>
              <c:f>Лист1!$E$3</c:f>
              <c:strCache>
                <c:ptCount val="1"/>
                <c:pt idx="0">
                  <c:v>2023 г.</c:v>
                </c:pt>
              </c:strCache>
            </c:strRef>
          </c:tx>
          <c:spPr>
            <a:solidFill>
              <a:schemeClr val="accent4">
                <a:lumMod val="60000"/>
                <a:lumOff val="40000"/>
              </a:schemeClr>
            </a:solidFill>
            <a:ln>
              <a:noFill/>
            </a:ln>
            <a:effectLst/>
          </c:spPr>
          <c:invertIfNegative val="0"/>
          <c:cat>
            <c:strRef>
              <c:f>Лист1!$B$4:$B$9</c:f>
              <c:strCache>
                <c:ptCount val="6"/>
                <c:pt idx="0">
                  <c:v>- налог на доходы физических лиц</c:v>
                </c:pt>
                <c:pt idx="1">
                  <c:v>- акцизы по подакцизным товарам</c:v>
                </c:pt>
                <c:pt idx="2">
                  <c:v>- налог, взимаемый в связи с применением упрощенной системы налогообложения</c:v>
                </c:pt>
                <c:pt idx="3">
                  <c:v>- единый сельскохозяйственный налог</c:v>
                </c:pt>
                <c:pt idx="4">
                  <c:v>- налог на имущество физических лиц</c:v>
                </c:pt>
                <c:pt idx="5">
                  <c:v>- земельный налог</c:v>
                </c:pt>
              </c:strCache>
            </c:strRef>
          </c:cat>
          <c:val>
            <c:numRef>
              <c:f>Лист1!$E$4:$E$9</c:f>
              <c:numCache>
                <c:formatCode>#,##0.0</c:formatCode>
                <c:ptCount val="6"/>
                <c:pt idx="0">
                  <c:v>54080</c:v>
                </c:pt>
                <c:pt idx="1">
                  <c:v>2162.4</c:v>
                </c:pt>
                <c:pt idx="2">
                  <c:v>12700</c:v>
                </c:pt>
                <c:pt idx="3">
                  <c:v>238</c:v>
                </c:pt>
                <c:pt idx="4">
                  <c:v>4311</c:v>
                </c:pt>
                <c:pt idx="5">
                  <c:v>16224</c:v>
                </c:pt>
              </c:numCache>
            </c:numRef>
          </c:val>
          <c:extLst>
            <c:ext xmlns:c16="http://schemas.microsoft.com/office/drawing/2014/chart" uri="{C3380CC4-5D6E-409C-BE32-E72D297353CC}">
              <c16:uniqueId val="{00000002-CA8B-4A4E-8FA3-E506308FFF9B}"/>
            </c:ext>
          </c:extLst>
        </c:ser>
        <c:ser>
          <c:idx val="3"/>
          <c:order val="3"/>
          <c:tx>
            <c:strRef>
              <c:f>Лист1!$F$3</c:f>
              <c:strCache>
                <c:ptCount val="1"/>
                <c:pt idx="0">
                  <c:v>2024 г.</c:v>
                </c:pt>
              </c:strCache>
            </c:strRef>
          </c:tx>
          <c:spPr>
            <a:solidFill>
              <a:schemeClr val="accent6">
                <a:lumMod val="60000"/>
                <a:lumOff val="40000"/>
              </a:schemeClr>
            </a:solidFill>
            <a:ln>
              <a:noFill/>
            </a:ln>
            <a:effectLst/>
          </c:spPr>
          <c:invertIfNegative val="0"/>
          <c:cat>
            <c:strRef>
              <c:f>Лист1!$B$4:$B$9</c:f>
              <c:strCache>
                <c:ptCount val="6"/>
                <c:pt idx="0">
                  <c:v>- налог на доходы физических лиц</c:v>
                </c:pt>
                <c:pt idx="1">
                  <c:v>- акцизы по подакцизным товарам</c:v>
                </c:pt>
                <c:pt idx="2">
                  <c:v>- налог, взимаемый в связи с применением упрощенной системы налогообложения</c:v>
                </c:pt>
                <c:pt idx="3">
                  <c:v>- единый сельскохозяйственный налог</c:v>
                </c:pt>
                <c:pt idx="4">
                  <c:v>- налог на имущество физических лиц</c:v>
                </c:pt>
                <c:pt idx="5">
                  <c:v>- земельный налог</c:v>
                </c:pt>
              </c:strCache>
            </c:strRef>
          </c:cat>
          <c:val>
            <c:numRef>
              <c:f>Лист1!$F$4:$F$9</c:f>
              <c:numCache>
                <c:formatCode>#,##0.0</c:formatCode>
                <c:ptCount val="6"/>
                <c:pt idx="0">
                  <c:v>56243</c:v>
                </c:pt>
                <c:pt idx="1">
                  <c:v>2248.9</c:v>
                </c:pt>
                <c:pt idx="2">
                  <c:v>12700</c:v>
                </c:pt>
                <c:pt idx="3">
                  <c:v>247</c:v>
                </c:pt>
                <c:pt idx="4">
                  <c:v>4311</c:v>
                </c:pt>
                <c:pt idx="5">
                  <c:v>16224</c:v>
                </c:pt>
              </c:numCache>
            </c:numRef>
          </c:val>
          <c:extLst>
            <c:ext xmlns:c16="http://schemas.microsoft.com/office/drawing/2014/chart" uri="{C3380CC4-5D6E-409C-BE32-E72D297353CC}">
              <c16:uniqueId val="{00000003-CA8B-4A4E-8FA3-E506308FFF9B}"/>
            </c:ext>
          </c:extLst>
        </c:ser>
        <c:dLbls>
          <c:showLegendKey val="0"/>
          <c:showVal val="0"/>
          <c:showCatName val="0"/>
          <c:showSerName val="0"/>
          <c:showPercent val="0"/>
          <c:showBubbleSize val="0"/>
        </c:dLbls>
        <c:gapWidth val="150"/>
        <c:axId val="1864550367"/>
        <c:axId val="1867198287"/>
      </c:barChart>
      <c:catAx>
        <c:axId val="186455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ru-RU"/>
          </a:p>
        </c:txPr>
        <c:crossAx val="1867198287"/>
        <c:crosses val="autoZero"/>
        <c:auto val="1"/>
        <c:lblAlgn val="ctr"/>
        <c:lblOffset val="100"/>
        <c:noMultiLvlLbl val="0"/>
      </c:catAx>
      <c:valAx>
        <c:axId val="1867198287"/>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ru-RU"/>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4550367"/>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Лист2!$B$3</c:f>
              <c:strCache>
                <c:ptCount val="1"/>
                <c:pt idx="0">
                  <c:v>- доходы от использования имущества</c:v>
                </c:pt>
              </c:strCache>
            </c:strRef>
          </c:tx>
          <c:spPr>
            <a:solidFill>
              <a:schemeClr val="accent1"/>
            </a:solidFill>
            <a:ln>
              <a:noFill/>
            </a:ln>
            <a:effectLst/>
          </c:spPr>
          <c:invertIfNegative val="0"/>
          <c:cat>
            <c:strRef>
              <c:f>Лист2!$C$2:$F$2</c:f>
              <c:strCache>
                <c:ptCount val="4"/>
                <c:pt idx="0">
                  <c:v>2021 г.</c:v>
                </c:pt>
                <c:pt idx="1">
                  <c:v>2022 г.</c:v>
                </c:pt>
                <c:pt idx="2">
                  <c:v>2023 г.</c:v>
                </c:pt>
                <c:pt idx="3">
                  <c:v>2024 г.</c:v>
                </c:pt>
              </c:strCache>
            </c:strRef>
          </c:cat>
          <c:val>
            <c:numRef>
              <c:f>Лист2!$C$3:$F$3</c:f>
              <c:numCache>
                <c:formatCode>#,##0.00</c:formatCode>
                <c:ptCount val="4"/>
                <c:pt idx="0">
                  <c:v>9010</c:v>
                </c:pt>
                <c:pt idx="1">
                  <c:v>9359</c:v>
                </c:pt>
                <c:pt idx="2">
                  <c:v>9728</c:v>
                </c:pt>
                <c:pt idx="3">
                  <c:v>10079</c:v>
                </c:pt>
              </c:numCache>
            </c:numRef>
          </c:val>
          <c:extLst>
            <c:ext xmlns:c16="http://schemas.microsoft.com/office/drawing/2014/chart" uri="{C3380CC4-5D6E-409C-BE32-E72D297353CC}">
              <c16:uniqueId val="{00000000-F7B0-447E-B1D0-E90191BAFF5D}"/>
            </c:ext>
          </c:extLst>
        </c:ser>
        <c:ser>
          <c:idx val="1"/>
          <c:order val="1"/>
          <c:tx>
            <c:strRef>
              <c:f>Лист2!$B$4</c:f>
              <c:strCache>
                <c:ptCount val="1"/>
                <c:pt idx="0">
                  <c:v>- доходы от реализации имущества</c:v>
                </c:pt>
              </c:strCache>
            </c:strRef>
          </c:tx>
          <c:spPr>
            <a:solidFill>
              <a:schemeClr val="accent2"/>
            </a:solidFill>
            <a:ln>
              <a:noFill/>
            </a:ln>
            <a:effectLst/>
          </c:spPr>
          <c:invertIfNegative val="0"/>
          <c:cat>
            <c:strRef>
              <c:f>Лист2!$C$2:$F$2</c:f>
              <c:strCache>
                <c:ptCount val="4"/>
                <c:pt idx="0">
                  <c:v>2021 г.</c:v>
                </c:pt>
                <c:pt idx="1">
                  <c:v>2022 г.</c:v>
                </c:pt>
                <c:pt idx="2">
                  <c:v>2023 г.</c:v>
                </c:pt>
                <c:pt idx="3">
                  <c:v>2024 г.</c:v>
                </c:pt>
              </c:strCache>
            </c:strRef>
          </c:cat>
          <c:val>
            <c:numRef>
              <c:f>Лист2!$C$4:$F$4</c:f>
              <c:numCache>
                <c:formatCode>General</c:formatCode>
                <c:ptCount val="4"/>
                <c:pt idx="0" formatCode="#,##0.00">
                  <c:v>1884.6</c:v>
                </c:pt>
                <c:pt idx="1">
                  <c:v>58</c:v>
                </c:pt>
                <c:pt idx="2">
                  <c:v>426</c:v>
                </c:pt>
                <c:pt idx="3">
                  <c:v>420</c:v>
                </c:pt>
              </c:numCache>
            </c:numRef>
          </c:val>
          <c:extLst>
            <c:ext xmlns:c16="http://schemas.microsoft.com/office/drawing/2014/chart" uri="{C3380CC4-5D6E-409C-BE32-E72D297353CC}">
              <c16:uniqueId val="{00000001-F7B0-447E-B1D0-E90191BAFF5D}"/>
            </c:ext>
          </c:extLst>
        </c:ser>
        <c:ser>
          <c:idx val="2"/>
          <c:order val="2"/>
          <c:tx>
            <c:strRef>
              <c:f>Лист2!$B$5</c:f>
              <c:strCache>
                <c:ptCount val="1"/>
                <c:pt idx="0">
                  <c:v>- доходы от продажи земельных участков</c:v>
                </c:pt>
              </c:strCache>
            </c:strRef>
          </c:tx>
          <c:spPr>
            <a:solidFill>
              <a:schemeClr val="accent3"/>
            </a:solidFill>
            <a:ln>
              <a:noFill/>
            </a:ln>
            <a:effectLst/>
          </c:spPr>
          <c:invertIfNegative val="0"/>
          <c:cat>
            <c:strRef>
              <c:f>Лист2!$C$2:$F$2</c:f>
              <c:strCache>
                <c:ptCount val="4"/>
                <c:pt idx="0">
                  <c:v>2021 г.</c:v>
                </c:pt>
                <c:pt idx="1">
                  <c:v>2022 г.</c:v>
                </c:pt>
                <c:pt idx="2">
                  <c:v>2023 г.</c:v>
                </c:pt>
                <c:pt idx="3">
                  <c:v>2024 г.</c:v>
                </c:pt>
              </c:strCache>
            </c:strRef>
          </c:cat>
          <c:val>
            <c:numRef>
              <c:f>Лист2!$C$5:$F$5</c:f>
              <c:numCache>
                <c:formatCode>General</c:formatCode>
                <c:ptCount val="4"/>
                <c:pt idx="0">
                  <c:v>991.1</c:v>
                </c:pt>
                <c:pt idx="1">
                  <c:v>783</c:v>
                </c:pt>
                <c:pt idx="2">
                  <c:v>815</c:v>
                </c:pt>
                <c:pt idx="3">
                  <c:v>847</c:v>
                </c:pt>
              </c:numCache>
            </c:numRef>
          </c:val>
          <c:extLst>
            <c:ext xmlns:c16="http://schemas.microsoft.com/office/drawing/2014/chart" uri="{C3380CC4-5D6E-409C-BE32-E72D297353CC}">
              <c16:uniqueId val="{00000002-F7B0-447E-B1D0-E90191BAFF5D}"/>
            </c:ext>
          </c:extLst>
        </c:ser>
        <c:ser>
          <c:idx val="3"/>
          <c:order val="3"/>
          <c:tx>
            <c:strRef>
              <c:f>Лист2!$B$6</c:f>
              <c:strCache>
                <c:ptCount val="1"/>
                <c:pt idx="0">
                  <c:v>- доходы от оказания платных услуг (работ)  и компенсации затрат государства</c:v>
                </c:pt>
              </c:strCache>
            </c:strRef>
          </c:tx>
          <c:spPr>
            <a:solidFill>
              <a:schemeClr val="accent4"/>
            </a:solidFill>
            <a:ln>
              <a:noFill/>
            </a:ln>
            <a:effectLst/>
          </c:spPr>
          <c:invertIfNegative val="0"/>
          <c:cat>
            <c:strRef>
              <c:f>Лист2!$C$2:$F$2</c:f>
              <c:strCache>
                <c:ptCount val="4"/>
                <c:pt idx="0">
                  <c:v>2021 г.</c:v>
                </c:pt>
                <c:pt idx="1">
                  <c:v>2022 г.</c:v>
                </c:pt>
                <c:pt idx="2">
                  <c:v>2023 г.</c:v>
                </c:pt>
                <c:pt idx="3">
                  <c:v>2024 г.</c:v>
                </c:pt>
              </c:strCache>
            </c:strRef>
          </c:cat>
          <c:val>
            <c:numRef>
              <c:f>Лист2!$C$6:$F$6</c:f>
              <c:numCache>
                <c:formatCode>General</c:formatCode>
                <c:ptCount val="4"/>
                <c:pt idx="0">
                  <c:v>452</c:v>
                </c:pt>
                <c:pt idx="1">
                  <c:v>239</c:v>
                </c:pt>
                <c:pt idx="2">
                  <c:v>249</c:v>
                </c:pt>
                <c:pt idx="3">
                  <c:v>259</c:v>
                </c:pt>
              </c:numCache>
            </c:numRef>
          </c:val>
          <c:extLst>
            <c:ext xmlns:c16="http://schemas.microsoft.com/office/drawing/2014/chart" uri="{C3380CC4-5D6E-409C-BE32-E72D297353CC}">
              <c16:uniqueId val="{00000003-F7B0-447E-B1D0-E90191BAFF5D}"/>
            </c:ext>
          </c:extLst>
        </c:ser>
        <c:ser>
          <c:idx val="4"/>
          <c:order val="4"/>
          <c:tx>
            <c:strRef>
              <c:f>Лист2!$B$7</c:f>
              <c:strCache>
                <c:ptCount val="1"/>
                <c:pt idx="0">
                  <c:v>- прочее возмещение ущерба</c:v>
                </c:pt>
              </c:strCache>
            </c:strRef>
          </c:tx>
          <c:spPr>
            <a:solidFill>
              <a:schemeClr val="accent5"/>
            </a:solidFill>
            <a:ln>
              <a:noFill/>
            </a:ln>
            <a:effectLst/>
          </c:spPr>
          <c:invertIfNegative val="0"/>
          <c:cat>
            <c:strRef>
              <c:f>Лист2!$C$2:$F$2</c:f>
              <c:strCache>
                <c:ptCount val="4"/>
                <c:pt idx="0">
                  <c:v>2021 г.</c:v>
                </c:pt>
                <c:pt idx="1">
                  <c:v>2022 г.</c:v>
                </c:pt>
                <c:pt idx="2">
                  <c:v>2023 г.</c:v>
                </c:pt>
                <c:pt idx="3">
                  <c:v>2024 г.</c:v>
                </c:pt>
              </c:strCache>
            </c:strRef>
          </c:cat>
          <c:val>
            <c:numRef>
              <c:f>Лист2!$C$7:$F$7</c:f>
              <c:numCache>
                <c:formatCode>General</c:formatCode>
                <c:ptCount val="4"/>
                <c:pt idx="0">
                  <c:v>105.3</c:v>
                </c:pt>
              </c:numCache>
            </c:numRef>
          </c:val>
          <c:extLst>
            <c:ext xmlns:c16="http://schemas.microsoft.com/office/drawing/2014/chart" uri="{C3380CC4-5D6E-409C-BE32-E72D297353CC}">
              <c16:uniqueId val="{00000004-F7B0-447E-B1D0-E90191BAFF5D}"/>
            </c:ext>
          </c:extLst>
        </c:ser>
        <c:dLbls>
          <c:showLegendKey val="0"/>
          <c:showVal val="0"/>
          <c:showCatName val="0"/>
          <c:showSerName val="0"/>
          <c:showPercent val="0"/>
          <c:showBubbleSize val="0"/>
        </c:dLbls>
        <c:gapWidth val="150"/>
        <c:axId val="1878540479"/>
        <c:axId val="1960113487"/>
      </c:barChart>
      <c:catAx>
        <c:axId val="1878540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960113487"/>
        <c:crosses val="autoZero"/>
        <c:auto val="1"/>
        <c:lblAlgn val="ctr"/>
        <c:lblOffset val="100"/>
        <c:noMultiLvlLbl val="0"/>
      </c:catAx>
      <c:valAx>
        <c:axId val="196011348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7854047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2400" dirty="0">
                <a:latin typeface="Times New Roman" pitchFamily="18" charset="0"/>
                <a:cs typeface="Times New Roman" pitchFamily="18" charset="0"/>
              </a:rPr>
              <a:t>Структура расходов  бюджета города Колы</a:t>
            </a:r>
          </a:p>
        </c:rich>
      </c:tx>
      <c:overlay val="1"/>
    </c:title>
    <c:autoTitleDeleted val="0"/>
    <c:view3D>
      <c:rotX val="15"/>
      <c:rotY val="20"/>
      <c:rAngAx val="1"/>
    </c:view3D>
    <c:floor>
      <c:thickness val="0"/>
    </c:floor>
    <c:sideWall>
      <c:thickness val="0"/>
    </c:sideWall>
    <c:backWall>
      <c:thickness val="0"/>
    </c:backWall>
    <c:plotArea>
      <c:layout>
        <c:manualLayout>
          <c:layoutTarget val="inner"/>
          <c:xMode val="edge"/>
          <c:yMode val="edge"/>
          <c:x val="0.35109098862642169"/>
          <c:y val="0.1024931438248142"/>
          <c:w val="0.63363123359580054"/>
          <c:h val="0.4523041910781313"/>
        </c:manualLayout>
      </c:layout>
      <c:bar3DChart>
        <c:barDir val="col"/>
        <c:grouping val="stacked"/>
        <c:varyColors val="0"/>
        <c:ser>
          <c:idx val="0"/>
          <c:order val="0"/>
          <c:tx>
            <c:strRef>
              <c:f>Лист1!$B$5</c:f>
              <c:strCache>
                <c:ptCount val="1"/>
                <c:pt idx="0">
                  <c:v>Общегосударственные вопросы</c:v>
                </c:pt>
              </c:strCache>
            </c:strRef>
          </c:tx>
          <c:spPr>
            <a:solidFill>
              <a:srgbClr val="FFFF00"/>
            </a:solidFill>
          </c:spPr>
          <c:invertIfNegative val="0"/>
          <c:cat>
            <c:strRef>
              <c:f>Лист1!$C$4:$F$4</c:f>
              <c:strCache>
                <c:ptCount val="4"/>
                <c:pt idx="0">
                  <c:v>2021 год </c:v>
                </c:pt>
                <c:pt idx="1">
                  <c:v>2022 год</c:v>
                </c:pt>
                <c:pt idx="2">
                  <c:v>2023 год</c:v>
                </c:pt>
                <c:pt idx="3">
                  <c:v>2024 год</c:v>
                </c:pt>
              </c:strCache>
            </c:strRef>
          </c:cat>
          <c:val>
            <c:numRef>
              <c:f>Лист1!$C$5:$F$5</c:f>
              <c:numCache>
                <c:formatCode>#,##0.0</c:formatCode>
                <c:ptCount val="4"/>
                <c:pt idx="0">
                  <c:v>12.3</c:v>
                </c:pt>
                <c:pt idx="1">
                  <c:v>10.9</c:v>
                </c:pt>
                <c:pt idx="2">
                  <c:v>10.4</c:v>
                </c:pt>
                <c:pt idx="3">
                  <c:v>10.4</c:v>
                </c:pt>
              </c:numCache>
            </c:numRef>
          </c:val>
          <c:extLst>
            <c:ext xmlns:c16="http://schemas.microsoft.com/office/drawing/2014/chart" uri="{C3380CC4-5D6E-409C-BE32-E72D297353CC}">
              <c16:uniqueId val="{00000000-43ED-4AC7-957A-22754B04D465}"/>
            </c:ext>
          </c:extLst>
        </c:ser>
        <c:ser>
          <c:idx val="1"/>
          <c:order val="1"/>
          <c:tx>
            <c:strRef>
              <c:f>Лист1!$B$6</c:f>
              <c:strCache>
                <c:ptCount val="1"/>
                <c:pt idx="0">
                  <c:v>Национальная безопасность и правоохранительная деятельность</c:v>
                </c:pt>
              </c:strCache>
            </c:strRef>
          </c:tx>
          <c:invertIfNegative val="0"/>
          <c:cat>
            <c:strRef>
              <c:f>Лист1!$C$4:$F$4</c:f>
              <c:strCache>
                <c:ptCount val="4"/>
                <c:pt idx="0">
                  <c:v>2021 год </c:v>
                </c:pt>
                <c:pt idx="1">
                  <c:v>2022 год</c:v>
                </c:pt>
                <c:pt idx="2">
                  <c:v>2023 год</c:v>
                </c:pt>
                <c:pt idx="3">
                  <c:v>2024 год</c:v>
                </c:pt>
              </c:strCache>
            </c:strRef>
          </c:cat>
          <c:val>
            <c:numRef>
              <c:f>Лист1!$C$6:$F$6</c:f>
              <c:numCache>
                <c:formatCode>#,##0.0</c:formatCode>
                <c:ptCount val="4"/>
                <c:pt idx="0">
                  <c:v>0.3</c:v>
                </c:pt>
                <c:pt idx="1">
                  <c:v>0.3</c:v>
                </c:pt>
                <c:pt idx="2">
                  <c:v>0.3</c:v>
                </c:pt>
                <c:pt idx="3">
                  <c:v>0.3</c:v>
                </c:pt>
              </c:numCache>
            </c:numRef>
          </c:val>
          <c:extLst>
            <c:ext xmlns:c16="http://schemas.microsoft.com/office/drawing/2014/chart" uri="{C3380CC4-5D6E-409C-BE32-E72D297353CC}">
              <c16:uniqueId val="{00000001-43ED-4AC7-957A-22754B04D465}"/>
            </c:ext>
          </c:extLst>
        </c:ser>
        <c:ser>
          <c:idx val="2"/>
          <c:order val="2"/>
          <c:tx>
            <c:strRef>
              <c:f>Лист1!$B$7</c:f>
              <c:strCache>
                <c:ptCount val="1"/>
                <c:pt idx="0">
                  <c:v>Национальная экономика</c:v>
                </c:pt>
              </c:strCache>
            </c:strRef>
          </c:tx>
          <c:invertIfNegative val="0"/>
          <c:cat>
            <c:strRef>
              <c:f>Лист1!$C$4:$F$4</c:f>
              <c:strCache>
                <c:ptCount val="4"/>
                <c:pt idx="0">
                  <c:v>2021 год </c:v>
                </c:pt>
                <c:pt idx="1">
                  <c:v>2022 год</c:v>
                </c:pt>
                <c:pt idx="2">
                  <c:v>2023 год</c:v>
                </c:pt>
                <c:pt idx="3">
                  <c:v>2024 год</c:v>
                </c:pt>
              </c:strCache>
            </c:strRef>
          </c:cat>
          <c:val>
            <c:numRef>
              <c:f>Лист1!$C$7:$F$7</c:f>
              <c:numCache>
                <c:formatCode>#,##0.0</c:formatCode>
                <c:ptCount val="4"/>
                <c:pt idx="0">
                  <c:v>102</c:v>
                </c:pt>
                <c:pt idx="1">
                  <c:v>48.4</c:v>
                </c:pt>
                <c:pt idx="2">
                  <c:v>47.4</c:v>
                </c:pt>
                <c:pt idx="3">
                  <c:v>47.8</c:v>
                </c:pt>
              </c:numCache>
            </c:numRef>
          </c:val>
          <c:extLst>
            <c:ext xmlns:c16="http://schemas.microsoft.com/office/drawing/2014/chart" uri="{C3380CC4-5D6E-409C-BE32-E72D297353CC}">
              <c16:uniqueId val="{00000002-43ED-4AC7-957A-22754B04D465}"/>
            </c:ext>
          </c:extLst>
        </c:ser>
        <c:ser>
          <c:idx val="3"/>
          <c:order val="3"/>
          <c:tx>
            <c:strRef>
              <c:f>Лист1!$B$8</c:f>
              <c:strCache>
                <c:ptCount val="1"/>
                <c:pt idx="0">
                  <c:v>Жилищно-коммунальное хозяйство</c:v>
                </c:pt>
              </c:strCache>
            </c:strRef>
          </c:tx>
          <c:invertIfNegative val="0"/>
          <c:cat>
            <c:strRef>
              <c:f>Лист1!$C$4:$F$4</c:f>
              <c:strCache>
                <c:ptCount val="4"/>
                <c:pt idx="0">
                  <c:v>2021 год </c:v>
                </c:pt>
                <c:pt idx="1">
                  <c:v>2022 год</c:v>
                </c:pt>
                <c:pt idx="2">
                  <c:v>2023 год</c:v>
                </c:pt>
                <c:pt idx="3">
                  <c:v>2024 год</c:v>
                </c:pt>
              </c:strCache>
            </c:strRef>
          </c:cat>
          <c:val>
            <c:numRef>
              <c:f>Лист1!$C$8:$F$8</c:f>
              <c:numCache>
                <c:formatCode>#,##0.0</c:formatCode>
                <c:ptCount val="4"/>
                <c:pt idx="0">
                  <c:v>312.3</c:v>
                </c:pt>
                <c:pt idx="1">
                  <c:v>163.1</c:v>
                </c:pt>
                <c:pt idx="2">
                  <c:v>67.2</c:v>
                </c:pt>
                <c:pt idx="3">
                  <c:v>66.2</c:v>
                </c:pt>
              </c:numCache>
            </c:numRef>
          </c:val>
          <c:extLst>
            <c:ext xmlns:c16="http://schemas.microsoft.com/office/drawing/2014/chart" uri="{C3380CC4-5D6E-409C-BE32-E72D297353CC}">
              <c16:uniqueId val="{00000003-43ED-4AC7-957A-22754B04D465}"/>
            </c:ext>
          </c:extLst>
        </c:ser>
        <c:ser>
          <c:idx val="4"/>
          <c:order val="4"/>
          <c:tx>
            <c:strRef>
              <c:f>Лист1!$B$9</c:f>
              <c:strCache>
                <c:ptCount val="1"/>
                <c:pt idx="0">
                  <c:v>Охрана окружающей среды</c:v>
                </c:pt>
              </c:strCache>
            </c:strRef>
          </c:tx>
          <c:invertIfNegative val="0"/>
          <c:cat>
            <c:strRef>
              <c:f>Лист1!$C$4:$F$4</c:f>
              <c:strCache>
                <c:ptCount val="4"/>
                <c:pt idx="0">
                  <c:v>2021 год </c:v>
                </c:pt>
                <c:pt idx="1">
                  <c:v>2022 год</c:v>
                </c:pt>
                <c:pt idx="2">
                  <c:v>2023 год</c:v>
                </c:pt>
                <c:pt idx="3">
                  <c:v>2024 год</c:v>
                </c:pt>
              </c:strCache>
            </c:strRef>
          </c:cat>
          <c:val>
            <c:numRef>
              <c:f>Лист1!$C$9:$F$9</c:f>
              <c:numCache>
                <c:formatCode>#,##0.0</c:formatCode>
                <c:ptCount val="4"/>
                <c:pt idx="0">
                  <c:v>2.6</c:v>
                </c:pt>
                <c:pt idx="1">
                  <c:v>1</c:v>
                </c:pt>
                <c:pt idx="2">
                  <c:v>1</c:v>
                </c:pt>
                <c:pt idx="3">
                  <c:v>1</c:v>
                </c:pt>
              </c:numCache>
            </c:numRef>
          </c:val>
          <c:extLst>
            <c:ext xmlns:c16="http://schemas.microsoft.com/office/drawing/2014/chart" uri="{C3380CC4-5D6E-409C-BE32-E72D297353CC}">
              <c16:uniqueId val="{00000004-43ED-4AC7-957A-22754B04D465}"/>
            </c:ext>
          </c:extLst>
        </c:ser>
        <c:ser>
          <c:idx val="5"/>
          <c:order val="5"/>
          <c:tx>
            <c:strRef>
              <c:f>Лист1!$B$10</c:f>
              <c:strCache>
                <c:ptCount val="1"/>
                <c:pt idx="0">
                  <c:v>Образование</c:v>
                </c:pt>
              </c:strCache>
            </c:strRef>
          </c:tx>
          <c:invertIfNegative val="0"/>
          <c:cat>
            <c:strRef>
              <c:f>Лист1!$C$4:$F$4</c:f>
              <c:strCache>
                <c:ptCount val="4"/>
                <c:pt idx="0">
                  <c:v>2021 год </c:v>
                </c:pt>
                <c:pt idx="1">
                  <c:v>2022 год</c:v>
                </c:pt>
                <c:pt idx="2">
                  <c:v>2023 год</c:v>
                </c:pt>
                <c:pt idx="3">
                  <c:v>2024 год</c:v>
                </c:pt>
              </c:strCache>
            </c:strRef>
          </c:cat>
          <c:val>
            <c:numRef>
              <c:f>Лист1!$C$10:$F$10</c:f>
              <c:numCache>
                <c:formatCode>#,##0.0</c:formatCode>
                <c:ptCount val="4"/>
                <c:pt idx="0">
                  <c:v>0.3</c:v>
                </c:pt>
                <c:pt idx="1">
                  <c:v>0.3</c:v>
                </c:pt>
                <c:pt idx="2">
                  <c:v>0.3</c:v>
                </c:pt>
                <c:pt idx="3">
                  <c:v>0.3</c:v>
                </c:pt>
              </c:numCache>
            </c:numRef>
          </c:val>
          <c:extLst>
            <c:ext xmlns:c16="http://schemas.microsoft.com/office/drawing/2014/chart" uri="{C3380CC4-5D6E-409C-BE32-E72D297353CC}">
              <c16:uniqueId val="{00000005-43ED-4AC7-957A-22754B04D465}"/>
            </c:ext>
          </c:extLst>
        </c:ser>
        <c:ser>
          <c:idx val="6"/>
          <c:order val="6"/>
          <c:tx>
            <c:strRef>
              <c:f>Лист1!$B$11</c:f>
              <c:strCache>
                <c:ptCount val="1"/>
                <c:pt idx="0">
                  <c:v>Культура и кинематография</c:v>
                </c:pt>
              </c:strCache>
            </c:strRef>
          </c:tx>
          <c:invertIfNegative val="0"/>
          <c:cat>
            <c:strRef>
              <c:f>Лист1!$C$4:$F$4</c:f>
              <c:strCache>
                <c:ptCount val="4"/>
                <c:pt idx="0">
                  <c:v>2021 год </c:v>
                </c:pt>
                <c:pt idx="1">
                  <c:v>2022 год</c:v>
                </c:pt>
                <c:pt idx="2">
                  <c:v>2023 год</c:v>
                </c:pt>
                <c:pt idx="3">
                  <c:v>2024 год</c:v>
                </c:pt>
              </c:strCache>
            </c:strRef>
          </c:cat>
          <c:val>
            <c:numRef>
              <c:f>Лист1!$C$11:$F$11</c:f>
              <c:numCache>
                <c:formatCode>#,##0.0</c:formatCode>
                <c:ptCount val="4"/>
                <c:pt idx="0">
                  <c:v>14.2</c:v>
                </c:pt>
                <c:pt idx="1">
                  <c:v>12.6</c:v>
                </c:pt>
                <c:pt idx="2">
                  <c:v>13.2</c:v>
                </c:pt>
                <c:pt idx="3">
                  <c:v>13.9</c:v>
                </c:pt>
              </c:numCache>
            </c:numRef>
          </c:val>
          <c:extLst>
            <c:ext xmlns:c16="http://schemas.microsoft.com/office/drawing/2014/chart" uri="{C3380CC4-5D6E-409C-BE32-E72D297353CC}">
              <c16:uniqueId val="{00000006-43ED-4AC7-957A-22754B04D465}"/>
            </c:ext>
          </c:extLst>
        </c:ser>
        <c:ser>
          <c:idx val="7"/>
          <c:order val="7"/>
          <c:tx>
            <c:strRef>
              <c:f>Лист1!$B$12</c:f>
              <c:strCache>
                <c:ptCount val="1"/>
                <c:pt idx="0">
                  <c:v>Социальная политика</c:v>
                </c:pt>
              </c:strCache>
            </c:strRef>
          </c:tx>
          <c:invertIfNegative val="0"/>
          <c:cat>
            <c:strRef>
              <c:f>Лист1!$C$4:$F$4</c:f>
              <c:strCache>
                <c:ptCount val="4"/>
                <c:pt idx="0">
                  <c:v>2021 год </c:v>
                </c:pt>
                <c:pt idx="1">
                  <c:v>2022 год</c:v>
                </c:pt>
                <c:pt idx="2">
                  <c:v>2023 год</c:v>
                </c:pt>
                <c:pt idx="3">
                  <c:v>2024 год</c:v>
                </c:pt>
              </c:strCache>
            </c:strRef>
          </c:cat>
          <c:val>
            <c:numRef>
              <c:f>Лист1!$C$12:$F$12</c:f>
              <c:numCache>
                <c:formatCode>#,##0.0</c:formatCode>
                <c:ptCount val="4"/>
                <c:pt idx="0">
                  <c:v>5.5</c:v>
                </c:pt>
                <c:pt idx="1">
                  <c:v>4.5999999999999996</c:v>
                </c:pt>
                <c:pt idx="2">
                  <c:v>4.5999999999999996</c:v>
                </c:pt>
                <c:pt idx="3">
                  <c:v>4.5999999999999996</c:v>
                </c:pt>
              </c:numCache>
            </c:numRef>
          </c:val>
          <c:extLst>
            <c:ext xmlns:c16="http://schemas.microsoft.com/office/drawing/2014/chart" uri="{C3380CC4-5D6E-409C-BE32-E72D297353CC}">
              <c16:uniqueId val="{00000007-43ED-4AC7-957A-22754B04D465}"/>
            </c:ext>
          </c:extLst>
        </c:ser>
        <c:ser>
          <c:idx val="8"/>
          <c:order val="8"/>
          <c:tx>
            <c:strRef>
              <c:f>Лист1!$B$13</c:f>
              <c:strCache>
                <c:ptCount val="1"/>
                <c:pt idx="0">
                  <c:v>Физическая культура и спорт</c:v>
                </c:pt>
              </c:strCache>
            </c:strRef>
          </c:tx>
          <c:invertIfNegative val="0"/>
          <c:cat>
            <c:strRef>
              <c:f>Лист1!$C$4:$F$4</c:f>
              <c:strCache>
                <c:ptCount val="4"/>
                <c:pt idx="0">
                  <c:v>2021 год </c:v>
                </c:pt>
                <c:pt idx="1">
                  <c:v>2022 год</c:v>
                </c:pt>
                <c:pt idx="2">
                  <c:v>2023 год</c:v>
                </c:pt>
                <c:pt idx="3">
                  <c:v>2024 год</c:v>
                </c:pt>
              </c:strCache>
            </c:strRef>
          </c:cat>
          <c:val>
            <c:numRef>
              <c:f>Лист1!$C$13:$F$13</c:f>
              <c:numCache>
                <c:formatCode>#,##0.0</c:formatCode>
                <c:ptCount val="4"/>
                <c:pt idx="0">
                  <c:v>0.5</c:v>
                </c:pt>
                <c:pt idx="1">
                  <c:v>0.3</c:v>
                </c:pt>
                <c:pt idx="2">
                  <c:v>0.3</c:v>
                </c:pt>
                <c:pt idx="3">
                  <c:v>0.3</c:v>
                </c:pt>
              </c:numCache>
            </c:numRef>
          </c:val>
          <c:extLst>
            <c:ext xmlns:c16="http://schemas.microsoft.com/office/drawing/2014/chart" uri="{C3380CC4-5D6E-409C-BE32-E72D297353CC}">
              <c16:uniqueId val="{00000008-43ED-4AC7-957A-22754B04D465}"/>
            </c:ext>
          </c:extLst>
        </c:ser>
        <c:dLbls>
          <c:showLegendKey val="0"/>
          <c:showVal val="0"/>
          <c:showCatName val="0"/>
          <c:showSerName val="0"/>
          <c:showPercent val="0"/>
          <c:showBubbleSize val="0"/>
        </c:dLbls>
        <c:gapWidth val="55"/>
        <c:gapDepth val="55"/>
        <c:shape val="box"/>
        <c:axId val="6449024"/>
        <c:axId val="6450560"/>
        <c:axId val="0"/>
      </c:bar3DChart>
      <c:catAx>
        <c:axId val="6449024"/>
        <c:scaling>
          <c:orientation val="minMax"/>
        </c:scaling>
        <c:delete val="0"/>
        <c:axPos val="b"/>
        <c:numFmt formatCode="General" sourceLinked="0"/>
        <c:majorTickMark val="none"/>
        <c:minorTickMark val="none"/>
        <c:tickLblPos val="nextTo"/>
        <c:crossAx val="6450560"/>
        <c:crosses val="autoZero"/>
        <c:auto val="1"/>
        <c:lblAlgn val="ctr"/>
        <c:lblOffset val="100"/>
        <c:noMultiLvlLbl val="0"/>
      </c:catAx>
      <c:valAx>
        <c:axId val="6450560"/>
        <c:scaling>
          <c:orientation val="minMax"/>
        </c:scaling>
        <c:delete val="0"/>
        <c:axPos val="l"/>
        <c:majorGridlines/>
        <c:numFmt formatCode="#,##0.0"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6449024"/>
        <c:crosses val="autoZero"/>
        <c:crossBetween val="between"/>
      </c:valAx>
      <c:dTable>
        <c:showHorzBorder val="1"/>
        <c:showVertBorder val="1"/>
        <c:showOutline val="1"/>
        <c:showKeys val="1"/>
        <c:txPr>
          <a:bodyPr/>
          <a:lstStyle/>
          <a:p>
            <a:pPr rtl="0">
              <a:defRPr baseline="0">
                <a:solidFill>
                  <a:schemeClr val="tx1"/>
                </a:solidFill>
                <a:latin typeface="Times New Roman" panose="02020603050405020304" pitchFamily="18" charset="0"/>
                <a:cs typeface="Times New Roman" panose="02020603050405020304" pitchFamily="18" charset="0"/>
              </a:defRPr>
            </a:pPr>
            <a:endParaRPr lang="ru-RU"/>
          </a:p>
        </c:txPr>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legend>
      <c:legendPos val="tr"/>
      <c:layout>
        <c:manualLayout>
          <c:xMode val="edge"/>
          <c:yMode val="edge"/>
          <c:x val="0.58582917760279962"/>
          <c:y val="1.2655099706242252E-2"/>
          <c:w val="0.40583748906386702"/>
          <c:h val="0.98734490029375777"/>
        </c:manualLayout>
      </c:layout>
      <c:overlay val="0"/>
      <c:txPr>
        <a:bodyPr/>
        <a:lstStyle/>
        <a:p>
          <a:pPr>
            <a:defRPr sz="1600" kern="1300" baseline="0">
              <a:latin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90"/>
      <c:rAngAx val="0"/>
    </c:view3D>
    <c:floor>
      <c:thickness val="0"/>
    </c:floor>
    <c:sideWall>
      <c:thickness val="0"/>
    </c:sideWall>
    <c:backWall>
      <c:thickness val="0"/>
    </c:backWall>
    <c:plotArea>
      <c:layout/>
      <c:pie3DChart>
        <c:varyColors val="1"/>
        <c:ser>
          <c:idx val="0"/>
          <c:order val="0"/>
          <c:explosion val="25"/>
          <c:dPt>
            <c:idx val="2"/>
            <c:bubble3D val="0"/>
            <c:spPr>
              <a:solidFill>
                <a:schemeClr val="accent6">
                  <a:lumMod val="75000"/>
                </a:schemeClr>
              </a:solidFill>
            </c:spPr>
            <c:extLst>
              <c:ext xmlns:c16="http://schemas.microsoft.com/office/drawing/2014/chart" uri="{C3380CC4-5D6E-409C-BE32-E72D297353CC}">
                <c16:uniqueId val="{00000001-9592-4DC5-9884-A2CE4C33281B}"/>
              </c:ext>
            </c:extLst>
          </c:dPt>
          <c:dLbls>
            <c:dLbl>
              <c:idx val="0"/>
              <c:layout>
                <c:manualLayout>
                  <c:x val="-6.7402132616994917E-2"/>
                  <c:y val="-0.11816680338963445"/>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05-43B0-B199-C41BED5B6CFF}"/>
                </c:ext>
              </c:extLst>
            </c:dLbl>
            <c:dLbl>
              <c:idx val="1"/>
              <c:layout>
                <c:manualLayout>
                  <c:x val="3.1677389802483788E-3"/>
                  <c:y val="-0.1461748627845081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05-43B0-B199-C41BED5B6CFF}"/>
                </c:ext>
              </c:extLst>
            </c:dLbl>
            <c:dLbl>
              <c:idx val="3"/>
              <c:layout>
                <c:manualLayout>
                  <c:x val="3.496674722974429E-3"/>
                  <c:y val="-2.251961141603442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05-43B0-B199-C41BED5B6CFF}"/>
                </c:ext>
              </c:extLst>
            </c:dLbl>
            <c:dLbl>
              <c:idx val="4"/>
              <c:layout>
                <c:manualLayout>
                  <c:x val="0.25712285935584217"/>
                  <c:y val="-3.657219641192738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05-43B0-B199-C41BED5B6CFF}"/>
                </c:ext>
              </c:extLst>
            </c:dLbl>
            <c:dLbl>
              <c:idx val="5"/>
              <c:layout>
                <c:manualLayout>
                  <c:x val="0.20036887464013992"/>
                  <c:y val="1.002690932918097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05-43B0-B199-C41BED5B6CFF}"/>
                </c:ext>
              </c:extLst>
            </c:dLbl>
            <c:dLbl>
              <c:idx val="7"/>
              <c:layout>
                <c:manualLayout>
                  <c:x val="1.2333661684618811E-2"/>
                  <c:y val="8.5727822911225281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92-4DC5-9884-A2CE4C33281B}"/>
                </c:ext>
              </c:extLst>
            </c:dLbl>
            <c:dLbl>
              <c:idx val="8"/>
              <c:layout>
                <c:manualLayout>
                  <c:x val="-1.5916597695648047E-2"/>
                  <c:y val="0.1310932697227713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05-43B0-B199-C41BED5B6CFF}"/>
                </c:ext>
              </c:extLst>
            </c:dLbl>
            <c:dLbl>
              <c:idx val="9"/>
              <c:layout>
                <c:manualLayout>
                  <c:x val="-0.12763487845913793"/>
                  <c:y val="-4.136361421695299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05-43B0-B199-C41BED5B6CFF}"/>
                </c:ext>
              </c:extLst>
            </c:dLbl>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extLst>
          </c:dLbls>
          <c:cat>
            <c:strRef>
              <c:f>Лист2!$B$5:$B$14</c:f>
              <c:strCache>
                <c:ptCount val="10"/>
                <c:pt idx="0">
                  <c:v>Муниципальная программа 1 "Развитие и повышение качества человеческого потенциала"</c:v>
                </c:pt>
                <c:pt idx="1">
                  <c:v>Муниципальная программа 2 "Экологическая безопасность города Колы"</c:v>
                </c:pt>
                <c:pt idx="2">
                  <c:v>Муниципальная программа 3 "Обеспечение комфортных условий проживания населения города Колы"</c:v>
                </c:pt>
                <c:pt idx="3">
                  <c:v>Муниципальная программа 4 "Обеспечение эффективного функционирования городского хозяйства"</c:v>
                </c:pt>
                <c:pt idx="4">
                  <c:v>Муниципальная программа 5 "Управление муниципальным имуществом города Кола"</c:v>
                </c:pt>
                <c:pt idx="5">
                  <c:v>Муниципальная программа 6 "Обеспечение жильем молодых семей города Кола"</c:v>
                </c:pt>
                <c:pt idx="6">
                  <c:v>Муниципальная программа 7 "Управление земельными ресурсами города Кола"</c:v>
                </c:pt>
                <c:pt idx="7">
                  <c:v>Муниципальная программа 8 "Управление муниципальными финансами города Кола"</c:v>
                </c:pt>
                <c:pt idx="8">
                  <c:v>Муниципальная программа 9 "Муниципальное управление города Кола"</c:v>
                </c:pt>
                <c:pt idx="9">
                  <c:v>Муниципальная программа 10 "Обеспечение первичных мер пожарной безопасности на территории городского поселения Кола Кольского района"</c:v>
                </c:pt>
              </c:strCache>
            </c:strRef>
          </c:cat>
          <c:val>
            <c:numRef>
              <c:f>Лист2!$C$5:$C$14</c:f>
              <c:numCache>
                <c:formatCode>#,##0.00</c:formatCode>
                <c:ptCount val="10"/>
                <c:pt idx="0">
                  <c:v>13181.4</c:v>
                </c:pt>
                <c:pt idx="1">
                  <c:v>1011.6</c:v>
                </c:pt>
                <c:pt idx="2">
                  <c:v>169069.4</c:v>
                </c:pt>
                <c:pt idx="3">
                  <c:v>38042.199999999997</c:v>
                </c:pt>
                <c:pt idx="4">
                  <c:v>9537.7000000000007</c:v>
                </c:pt>
                <c:pt idx="5">
                  <c:v>3157.4</c:v>
                </c:pt>
                <c:pt idx="6">
                  <c:v>145</c:v>
                </c:pt>
                <c:pt idx="7">
                  <c:v>342.8</c:v>
                </c:pt>
                <c:pt idx="8">
                  <c:v>1684.1</c:v>
                </c:pt>
                <c:pt idx="9" formatCode="General">
                  <c:v>267.89999999999998</c:v>
                </c:pt>
              </c:numCache>
            </c:numRef>
          </c:val>
          <c:extLst>
            <c:ext xmlns:c16="http://schemas.microsoft.com/office/drawing/2014/chart" uri="{C3380CC4-5D6E-409C-BE32-E72D297353CC}">
              <c16:uniqueId val="{00000007-5D05-43B0-B199-C41BED5B6CFF}"/>
            </c:ext>
          </c:extLst>
        </c:ser>
        <c:dLbls>
          <c:showLegendKey val="0"/>
          <c:showVal val="0"/>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Лист1!$C$5</c:f>
              <c:strCache>
                <c:ptCount val="1"/>
                <c:pt idx="0">
                  <c:v>Подпрограмма 1 «Физическая культура и спорт города Кола»</c:v>
                </c:pt>
              </c:strCache>
            </c:strRef>
          </c:tx>
          <c:invertIfNegative val="0"/>
          <c:cat>
            <c:numRef>
              <c:f>Лист1!$D$4:$G$4</c:f>
              <c:numCache>
                <c:formatCode>General</c:formatCode>
                <c:ptCount val="4"/>
                <c:pt idx="0">
                  <c:v>2021</c:v>
                </c:pt>
                <c:pt idx="1">
                  <c:v>2022</c:v>
                </c:pt>
                <c:pt idx="2">
                  <c:v>2023</c:v>
                </c:pt>
                <c:pt idx="3">
                  <c:v>2024</c:v>
                </c:pt>
              </c:numCache>
            </c:numRef>
          </c:cat>
          <c:val>
            <c:numRef>
              <c:f>Лист1!$D$5:$G$5</c:f>
              <c:numCache>
                <c:formatCode>General</c:formatCode>
                <c:ptCount val="4"/>
                <c:pt idx="0" formatCode="#,##0.00">
                  <c:v>471.6</c:v>
                </c:pt>
                <c:pt idx="1">
                  <c:v>175</c:v>
                </c:pt>
                <c:pt idx="2" formatCode="#,##0.00">
                  <c:v>310</c:v>
                </c:pt>
                <c:pt idx="3" formatCode="#,##0.00">
                  <c:v>310</c:v>
                </c:pt>
              </c:numCache>
            </c:numRef>
          </c:val>
          <c:extLst>
            <c:ext xmlns:c16="http://schemas.microsoft.com/office/drawing/2014/chart" uri="{C3380CC4-5D6E-409C-BE32-E72D297353CC}">
              <c16:uniqueId val="{00000000-1A4A-4E5D-A4B6-67474556109A}"/>
            </c:ext>
          </c:extLst>
        </c:ser>
        <c:ser>
          <c:idx val="1"/>
          <c:order val="1"/>
          <c:tx>
            <c:strRef>
              <c:f>Лист1!$C$6</c:f>
              <c:strCache>
                <c:ptCount val="1"/>
                <c:pt idx="0">
                  <c:v>Подпрограмма 2 «Культура города Кола»</c:v>
                </c:pt>
              </c:strCache>
            </c:strRef>
          </c:tx>
          <c:spPr>
            <a:solidFill>
              <a:srgbClr val="FFEFFF"/>
            </a:solidFill>
          </c:spPr>
          <c:invertIfNegative val="0"/>
          <c:cat>
            <c:numRef>
              <c:f>Лист1!$D$4:$G$4</c:f>
              <c:numCache>
                <c:formatCode>General</c:formatCode>
                <c:ptCount val="4"/>
                <c:pt idx="0">
                  <c:v>2021</c:v>
                </c:pt>
                <c:pt idx="1">
                  <c:v>2022</c:v>
                </c:pt>
                <c:pt idx="2">
                  <c:v>2023</c:v>
                </c:pt>
                <c:pt idx="3">
                  <c:v>2024</c:v>
                </c:pt>
              </c:numCache>
            </c:numRef>
          </c:cat>
          <c:val>
            <c:numRef>
              <c:f>Лист1!$D$6:$G$6</c:f>
              <c:numCache>
                <c:formatCode>0.00</c:formatCode>
                <c:ptCount val="4"/>
                <c:pt idx="0" formatCode="#,##0.00">
                  <c:v>14240.1</c:v>
                </c:pt>
                <c:pt idx="1">
                  <c:v>12695</c:v>
                </c:pt>
                <c:pt idx="2" formatCode="#,##0.00">
                  <c:v>13194.5</c:v>
                </c:pt>
                <c:pt idx="3" formatCode="#,##0.00">
                  <c:v>13875.8</c:v>
                </c:pt>
              </c:numCache>
            </c:numRef>
          </c:val>
          <c:extLst>
            <c:ext xmlns:c16="http://schemas.microsoft.com/office/drawing/2014/chart" uri="{C3380CC4-5D6E-409C-BE32-E72D297353CC}">
              <c16:uniqueId val="{00000001-1A4A-4E5D-A4B6-67474556109A}"/>
            </c:ext>
          </c:extLst>
        </c:ser>
        <c:ser>
          <c:idx val="2"/>
          <c:order val="2"/>
          <c:tx>
            <c:strRef>
              <c:f>Лист1!$C$7</c:f>
              <c:strCache>
                <c:ptCount val="1"/>
                <c:pt idx="0">
                  <c:v>Подпрограмма 3 "Развитие потенциала молодежи города Колы"</c:v>
                </c:pt>
              </c:strCache>
            </c:strRef>
          </c:tx>
          <c:spPr>
            <a:solidFill>
              <a:schemeClr val="accent1">
                <a:lumMod val="75000"/>
              </a:schemeClr>
            </a:solidFill>
          </c:spPr>
          <c:invertIfNegative val="0"/>
          <c:cat>
            <c:numRef>
              <c:f>Лист1!$D$4:$G$4</c:f>
              <c:numCache>
                <c:formatCode>General</c:formatCode>
                <c:ptCount val="4"/>
                <c:pt idx="0">
                  <c:v>2021</c:v>
                </c:pt>
                <c:pt idx="1">
                  <c:v>2022</c:v>
                </c:pt>
                <c:pt idx="2">
                  <c:v>2023</c:v>
                </c:pt>
                <c:pt idx="3">
                  <c:v>2024</c:v>
                </c:pt>
              </c:numCache>
            </c:numRef>
          </c:cat>
          <c:val>
            <c:numRef>
              <c:f>Лист1!$D$7:$G$7</c:f>
              <c:numCache>
                <c:formatCode>General</c:formatCode>
                <c:ptCount val="4"/>
                <c:pt idx="0">
                  <c:v>311.39999999999998</c:v>
                </c:pt>
                <c:pt idx="1">
                  <c:v>311.39999999999998</c:v>
                </c:pt>
                <c:pt idx="2">
                  <c:v>311.39999999999998</c:v>
                </c:pt>
                <c:pt idx="3">
                  <c:v>311.39999999999998</c:v>
                </c:pt>
              </c:numCache>
            </c:numRef>
          </c:val>
          <c:extLst>
            <c:ext xmlns:c16="http://schemas.microsoft.com/office/drawing/2014/chart" uri="{C3380CC4-5D6E-409C-BE32-E72D297353CC}">
              <c16:uniqueId val="{00000002-1A4A-4E5D-A4B6-67474556109A}"/>
            </c:ext>
          </c:extLst>
        </c:ser>
        <c:dLbls>
          <c:showLegendKey val="0"/>
          <c:showVal val="0"/>
          <c:showCatName val="0"/>
          <c:showSerName val="0"/>
          <c:showPercent val="0"/>
          <c:showBubbleSize val="0"/>
        </c:dLbls>
        <c:gapWidth val="150"/>
        <c:shape val="cylinder"/>
        <c:axId val="133400448"/>
        <c:axId val="133401984"/>
        <c:axId val="0"/>
      </c:bar3DChart>
      <c:catAx>
        <c:axId val="133400448"/>
        <c:scaling>
          <c:orientation val="minMax"/>
        </c:scaling>
        <c:delete val="0"/>
        <c:axPos val="b"/>
        <c:numFmt formatCode="General" sourceLinked="1"/>
        <c:majorTickMark val="out"/>
        <c:minorTickMark val="none"/>
        <c:tickLblPos val="nextTo"/>
        <c:crossAx val="133401984"/>
        <c:crosses val="autoZero"/>
        <c:auto val="1"/>
        <c:lblAlgn val="ctr"/>
        <c:lblOffset val="100"/>
        <c:noMultiLvlLbl val="0"/>
      </c:catAx>
      <c:valAx>
        <c:axId val="133401984"/>
        <c:scaling>
          <c:orientation val="minMax"/>
        </c:scaling>
        <c:delete val="0"/>
        <c:axPos val="l"/>
        <c:majorGridlines/>
        <c:numFmt formatCode="#,##0.00" sourceLinked="1"/>
        <c:majorTickMark val="out"/>
        <c:minorTickMark val="none"/>
        <c:tickLblPos val="nextTo"/>
        <c:crossAx val="133400448"/>
        <c:crosses val="autoZero"/>
        <c:crossBetween val="between"/>
      </c:valAx>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Лист3!$C$35</c:f>
              <c:strCache>
                <c:ptCount val="1"/>
                <c:pt idx="0">
                  <c:v>Муниципальная программа 2 "Экологическая безопасность города Колы"</c:v>
                </c:pt>
              </c:strCache>
            </c:strRef>
          </c:tx>
          <c:spPr>
            <a:ln>
              <a:solidFill>
                <a:srgbClr val="333399"/>
              </a:solidFill>
            </a:ln>
          </c:spPr>
          <c:marker>
            <c:spPr>
              <a:ln>
                <a:solidFill>
                  <a:srgbClr val="333399"/>
                </a:solidFill>
              </a:ln>
            </c:spPr>
          </c:marker>
          <c:cat>
            <c:strRef>
              <c:f>Лист3!$D$34:$G$34</c:f>
              <c:strCache>
                <c:ptCount val="4"/>
                <c:pt idx="0">
                  <c:v>2021 год</c:v>
                </c:pt>
                <c:pt idx="1">
                  <c:v>2022</c:v>
                </c:pt>
                <c:pt idx="2">
                  <c:v>2023</c:v>
                </c:pt>
                <c:pt idx="3">
                  <c:v>2024</c:v>
                </c:pt>
              </c:strCache>
            </c:strRef>
          </c:cat>
          <c:val>
            <c:numRef>
              <c:f>Лист3!$D$35:$G$35</c:f>
              <c:numCache>
                <c:formatCode>#,##0.00</c:formatCode>
                <c:ptCount val="4"/>
                <c:pt idx="0">
                  <c:v>2623.8</c:v>
                </c:pt>
                <c:pt idx="1">
                  <c:v>1011.6</c:v>
                </c:pt>
                <c:pt idx="2">
                  <c:v>1011.6</c:v>
                </c:pt>
                <c:pt idx="3">
                  <c:v>1011.6</c:v>
                </c:pt>
              </c:numCache>
            </c:numRef>
          </c:val>
          <c:smooth val="0"/>
          <c:extLst>
            <c:ext xmlns:c16="http://schemas.microsoft.com/office/drawing/2014/chart" uri="{C3380CC4-5D6E-409C-BE32-E72D297353CC}">
              <c16:uniqueId val="{00000000-6D49-4830-9185-9AE67017AEC4}"/>
            </c:ext>
          </c:extLst>
        </c:ser>
        <c:dLbls>
          <c:showLegendKey val="0"/>
          <c:showVal val="0"/>
          <c:showCatName val="0"/>
          <c:showSerName val="0"/>
          <c:showPercent val="0"/>
          <c:showBubbleSize val="0"/>
        </c:dLbls>
        <c:marker val="1"/>
        <c:smooth val="0"/>
        <c:axId val="162732672"/>
        <c:axId val="164254080"/>
      </c:lineChart>
      <c:catAx>
        <c:axId val="162732672"/>
        <c:scaling>
          <c:orientation val="minMax"/>
        </c:scaling>
        <c:delete val="0"/>
        <c:axPos val="b"/>
        <c:numFmt formatCode="General" sourceLinked="0"/>
        <c:majorTickMark val="out"/>
        <c:minorTickMark val="none"/>
        <c:tickLblPos val="nextTo"/>
        <c:crossAx val="164254080"/>
        <c:crosses val="autoZero"/>
        <c:auto val="1"/>
        <c:lblAlgn val="ctr"/>
        <c:lblOffset val="100"/>
        <c:noMultiLvlLbl val="0"/>
      </c:catAx>
      <c:valAx>
        <c:axId val="164254080"/>
        <c:scaling>
          <c:orientation val="minMax"/>
        </c:scaling>
        <c:delete val="1"/>
        <c:axPos val="l"/>
        <c:numFmt formatCode="#,##0.00" sourceLinked="1"/>
        <c:majorTickMark val="out"/>
        <c:minorTickMark val="none"/>
        <c:tickLblPos val="nextTo"/>
        <c:crossAx val="162732672"/>
        <c:crosses val="autoZero"/>
        <c:crossBetween val="between"/>
      </c:valAx>
      <c:spPr>
        <a:noFill/>
        <a:ln w="25400">
          <a:noFill/>
        </a:ln>
      </c:spPr>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5410183386456937E-2"/>
          <c:y val="3.7870277788064698E-2"/>
          <c:w val="0.43838296655317394"/>
          <c:h val="0.7250876445827007"/>
        </c:manualLayout>
      </c:layout>
      <c:bar3DChart>
        <c:barDir val="col"/>
        <c:grouping val="stacked"/>
        <c:varyColors val="0"/>
        <c:ser>
          <c:idx val="0"/>
          <c:order val="0"/>
          <c:tx>
            <c:strRef>
              <c:f>Лист3!$C$71</c:f>
              <c:strCache>
                <c:ptCount val="1"/>
                <c:pt idx="0">
                  <c:v>Подпрограмма 1 "Комплексное развитие систем коммунальной инфраструктуры города Кола"</c:v>
                </c:pt>
              </c:strCache>
            </c:strRef>
          </c:tx>
          <c:invertIfNegative val="0"/>
          <c:cat>
            <c:numRef>
              <c:f>Лист3!$D$70:$G$70</c:f>
              <c:numCache>
                <c:formatCode>General</c:formatCode>
                <c:ptCount val="4"/>
                <c:pt idx="0">
                  <c:v>2021</c:v>
                </c:pt>
                <c:pt idx="1">
                  <c:v>2022</c:v>
                </c:pt>
                <c:pt idx="2">
                  <c:v>2023</c:v>
                </c:pt>
                <c:pt idx="3">
                  <c:v>2024</c:v>
                </c:pt>
              </c:numCache>
            </c:numRef>
          </c:cat>
          <c:val>
            <c:numRef>
              <c:f>Лист3!$D$71:$G$71</c:f>
              <c:numCache>
                <c:formatCode>#,##0.00</c:formatCode>
                <c:ptCount val="4"/>
                <c:pt idx="0">
                  <c:v>11797.8</c:v>
                </c:pt>
                <c:pt idx="1">
                  <c:v>7086.5</c:v>
                </c:pt>
                <c:pt idx="2" formatCode="General">
                  <c:v>500</c:v>
                </c:pt>
                <c:pt idx="3" formatCode="General">
                  <c:v>500</c:v>
                </c:pt>
              </c:numCache>
            </c:numRef>
          </c:val>
          <c:extLst>
            <c:ext xmlns:c16="http://schemas.microsoft.com/office/drawing/2014/chart" uri="{C3380CC4-5D6E-409C-BE32-E72D297353CC}">
              <c16:uniqueId val="{00000000-9E8A-4197-9605-0DD924E01094}"/>
            </c:ext>
          </c:extLst>
        </c:ser>
        <c:ser>
          <c:idx val="1"/>
          <c:order val="1"/>
          <c:tx>
            <c:strRef>
              <c:f>Лист3!$C$72</c:f>
              <c:strCache>
                <c:ptCount val="1"/>
                <c:pt idx="0">
                  <c:v>Подпрограмма 2 "Подготовка объектов и систем жизнеобеспечения к работе в отопительный период на территории города Кола"</c:v>
                </c:pt>
              </c:strCache>
            </c:strRef>
          </c:tx>
          <c:invertIfNegative val="0"/>
          <c:cat>
            <c:numRef>
              <c:f>Лист3!$D$70:$G$70</c:f>
              <c:numCache>
                <c:formatCode>General</c:formatCode>
                <c:ptCount val="4"/>
                <c:pt idx="0">
                  <c:v>2021</c:v>
                </c:pt>
                <c:pt idx="1">
                  <c:v>2022</c:v>
                </c:pt>
                <c:pt idx="2">
                  <c:v>2023</c:v>
                </c:pt>
                <c:pt idx="3">
                  <c:v>2024</c:v>
                </c:pt>
              </c:numCache>
            </c:numRef>
          </c:cat>
          <c:val>
            <c:numRef>
              <c:f>Лист3!$D$72:$G$72</c:f>
              <c:numCache>
                <c:formatCode>#,##0.00</c:formatCode>
                <c:ptCount val="4"/>
                <c:pt idx="0">
                  <c:v>8849</c:v>
                </c:pt>
                <c:pt idx="1">
                  <c:v>6524.3</c:v>
                </c:pt>
                <c:pt idx="2">
                  <c:v>6524.3</c:v>
                </c:pt>
                <c:pt idx="3">
                  <c:v>6524.3</c:v>
                </c:pt>
              </c:numCache>
            </c:numRef>
          </c:val>
          <c:extLst>
            <c:ext xmlns:c16="http://schemas.microsoft.com/office/drawing/2014/chart" uri="{C3380CC4-5D6E-409C-BE32-E72D297353CC}">
              <c16:uniqueId val="{00000001-9E8A-4197-9605-0DD924E01094}"/>
            </c:ext>
          </c:extLst>
        </c:ser>
        <c:ser>
          <c:idx val="2"/>
          <c:order val="2"/>
          <c:tx>
            <c:strRef>
              <c:f>Лист3!$C$73</c:f>
              <c:strCache>
                <c:ptCount val="1"/>
                <c:pt idx="0">
                  <c:v>Подпрограмма 3 "Управление городским хозяйством"</c:v>
                </c:pt>
              </c:strCache>
            </c:strRef>
          </c:tx>
          <c:invertIfNegative val="0"/>
          <c:cat>
            <c:numRef>
              <c:f>Лист3!$D$70:$G$70</c:f>
              <c:numCache>
                <c:formatCode>General</c:formatCode>
                <c:ptCount val="4"/>
                <c:pt idx="0">
                  <c:v>2021</c:v>
                </c:pt>
                <c:pt idx="1">
                  <c:v>2022</c:v>
                </c:pt>
                <c:pt idx="2">
                  <c:v>2023</c:v>
                </c:pt>
                <c:pt idx="3">
                  <c:v>2024</c:v>
                </c:pt>
              </c:numCache>
            </c:numRef>
          </c:cat>
          <c:val>
            <c:numRef>
              <c:f>Лист3!$D$73:$G$73</c:f>
              <c:numCache>
                <c:formatCode>#,##0.00</c:formatCode>
                <c:ptCount val="4"/>
                <c:pt idx="0">
                  <c:v>24917.7</c:v>
                </c:pt>
                <c:pt idx="1">
                  <c:v>24431.4</c:v>
                </c:pt>
                <c:pt idx="2">
                  <c:v>24677.3</c:v>
                </c:pt>
                <c:pt idx="3">
                  <c:v>25329</c:v>
                </c:pt>
              </c:numCache>
            </c:numRef>
          </c:val>
          <c:extLst>
            <c:ext xmlns:c16="http://schemas.microsoft.com/office/drawing/2014/chart" uri="{C3380CC4-5D6E-409C-BE32-E72D297353CC}">
              <c16:uniqueId val="{00000002-9E8A-4197-9605-0DD924E01094}"/>
            </c:ext>
          </c:extLst>
        </c:ser>
        <c:ser>
          <c:idx val="3"/>
          <c:order val="3"/>
          <c:tx>
            <c:strRef>
              <c:f>Лист3!#REF!</c:f>
              <c:strCache>
                <c:ptCount val="1"/>
                <c:pt idx="0">
                  <c:v>#REF!</c:v>
                </c:pt>
              </c:strCache>
            </c:strRef>
          </c:tx>
          <c:invertIfNegative val="0"/>
          <c:cat>
            <c:numRef>
              <c:f>Лист3!$D$70:$G$70</c:f>
              <c:numCache>
                <c:formatCode>General</c:formatCode>
                <c:ptCount val="4"/>
                <c:pt idx="0">
                  <c:v>2021</c:v>
                </c:pt>
                <c:pt idx="1">
                  <c:v>2022</c:v>
                </c:pt>
                <c:pt idx="2">
                  <c:v>2023</c:v>
                </c:pt>
                <c:pt idx="3">
                  <c:v>2024</c:v>
                </c:pt>
              </c:numCache>
            </c:numRef>
          </c:cat>
          <c:val>
            <c:numRef>
              <c:f>Лист3!#REF!</c:f>
              <c:numCache>
                <c:formatCode>General</c:formatCode>
                <c:ptCount val="1"/>
                <c:pt idx="0">
                  <c:v>1</c:v>
                </c:pt>
              </c:numCache>
            </c:numRef>
          </c:val>
          <c:extLst>
            <c:ext xmlns:c16="http://schemas.microsoft.com/office/drawing/2014/chart" uri="{C3380CC4-5D6E-409C-BE32-E72D297353CC}">
              <c16:uniqueId val="{00000003-9E8A-4197-9605-0DD924E01094}"/>
            </c:ext>
          </c:extLst>
        </c:ser>
        <c:dLbls>
          <c:showLegendKey val="0"/>
          <c:showVal val="0"/>
          <c:showCatName val="0"/>
          <c:showSerName val="0"/>
          <c:showPercent val="0"/>
          <c:showBubbleSize val="0"/>
        </c:dLbls>
        <c:gapWidth val="150"/>
        <c:shape val="box"/>
        <c:axId val="183767424"/>
        <c:axId val="183768960"/>
        <c:axId val="0"/>
      </c:bar3DChart>
      <c:catAx>
        <c:axId val="183767424"/>
        <c:scaling>
          <c:orientation val="minMax"/>
        </c:scaling>
        <c:delete val="0"/>
        <c:axPos val="b"/>
        <c:numFmt formatCode="General" sourceLinked="1"/>
        <c:majorTickMark val="out"/>
        <c:minorTickMark val="none"/>
        <c:tickLblPos val="nextTo"/>
        <c:crossAx val="183768960"/>
        <c:crosses val="autoZero"/>
        <c:auto val="1"/>
        <c:lblAlgn val="ctr"/>
        <c:lblOffset val="100"/>
        <c:noMultiLvlLbl val="0"/>
      </c:catAx>
      <c:valAx>
        <c:axId val="183768960"/>
        <c:scaling>
          <c:orientation val="minMax"/>
        </c:scaling>
        <c:delete val="0"/>
        <c:axPos val="l"/>
        <c:majorGridlines/>
        <c:numFmt formatCode="#,##0.00" sourceLinked="1"/>
        <c:majorTickMark val="out"/>
        <c:minorTickMark val="none"/>
        <c:tickLblPos val="nextTo"/>
        <c:crossAx val="183767424"/>
        <c:crosses val="autoZero"/>
        <c:crossBetween val="between"/>
      </c:valAx>
    </c:plotArea>
    <c:legend>
      <c:legendPos val="r"/>
      <c:legendEntry>
        <c:idx val="0"/>
        <c:delete val="1"/>
      </c:legendEntry>
      <c:layout>
        <c:manualLayout>
          <c:xMode val="edge"/>
          <c:yMode val="edge"/>
          <c:x val="0.53456343881385604"/>
          <c:y val="0"/>
          <c:w val="0.45672640857567587"/>
          <c:h val="0.95991186164500242"/>
        </c:manualLayout>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3E3EFC-67BE-440F-9C7F-796563AD416D}" type="datetimeFigureOut">
              <a:rPr lang="ru-RU" smtClean="0"/>
              <a:t>14.12.2021</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2D6883-5537-4164-B2E6-BFE26C8F35D7}" type="slidenum">
              <a:rPr lang="ru-RU" smtClean="0"/>
              <a:t>‹#›</a:t>
            </a:fld>
            <a:endParaRPr lang="ru-RU"/>
          </a:p>
        </p:txBody>
      </p:sp>
    </p:spTree>
    <p:extLst>
      <p:ext uri="{BB962C8B-B14F-4D97-AF65-F5344CB8AC3E}">
        <p14:creationId xmlns:p14="http://schemas.microsoft.com/office/powerpoint/2010/main" val="238344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2D6883-5537-4164-B2E6-BFE26C8F35D7}" type="slidenum">
              <a:rPr lang="ru-RU" smtClean="0"/>
              <a:t>5</a:t>
            </a:fld>
            <a:endParaRPr lang="ru-RU"/>
          </a:p>
        </p:txBody>
      </p:sp>
    </p:spTree>
    <p:extLst>
      <p:ext uri="{BB962C8B-B14F-4D97-AF65-F5344CB8AC3E}">
        <p14:creationId xmlns:p14="http://schemas.microsoft.com/office/powerpoint/2010/main" val="342420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C9A9854-23D2-4590-9956-865014293122}" type="slidenum">
              <a:rPr lang="ru-RU" smtClean="0">
                <a:solidFill>
                  <a:prstClr val="black"/>
                </a:solidFill>
              </a:rPr>
              <a:pPr>
                <a:defRPr/>
              </a:pPr>
              <a:t>9</a:t>
            </a:fld>
            <a:endParaRPr lang="ru-RU">
              <a:solidFill>
                <a:prstClr val="black"/>
              </a:solidFill>
            </a:endParaRPr>
          </a:p>
        </p:txBody>
      </p:sp>
    </p:spTree>
    <p:extLst>
      <p:ext uri="{BB962C8B-B14F-4D97-AF65-F5344CB8AC3E}">
        <p14:creationId xmlns:p14="http://schemas.microsoft.com/office/powerpoint/2010/main" val="229364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2D6883-5537-4164-B2E6-BFE26C8F35D7}" type="slidenum">
              <a:rPr lang="ru-RU" smtClean="0"/>
              <a:t>11</a:t>
            </a:fld>
            <a:endParaRPr lang="ru-RU"/>
          </a:p>
        </p:txBody>
      </p:sp>
    </p:spTree>
    <p:extLst>
      <p:ext uri="{BB962C8B-B14F-4D97-AF65-F5344CB8AC3E}">
        <p14:creationId xmlns:p14="http://schemas.microsoft.com/office/powerpoint/2010/main" val="378780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C9A9854-23D2-4590-9956-865014293122}" type="slidenum">
              <a:rPr lang="ru-RU" smtClean="0"/>
              <a:pPr>
                <a:defRPr/>
              </a:pPr>
              <a:t>20</a:t>
            </a:fld>
            <a:endParaRPr lang="ru-RU"/>
          </a:p>
        </p:txBody>
      </p:sp>
    </p:spTree>
    <p:extLst>
      <p:ext uri="{BB962C8B-B14F-4D97-AF65-F5344CB8AC3E}">
        <p14:creationId xmlns:p14="http://schemas.microsoft.com/office/powerpoint/2010/main" val="773071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C9A9854-23D2-4590-9956-865014293122}" type="slidenum">
              <a:rPr lang="ru-RU" smtClean="0"/>
              <a:pPr>
                <a:defRPr/>
              </a:pPr>
              <a:t>21</a:t>
            </a:fld>
            <a:endParaRPr lang="ru-RU"/>
          </a:p>
        </p:txBody>
      </p:sp>
    </p:spTree>
    <p:extLst>
      <p:ext uri="{BB962C8B-B14F-4D97-AF65-F5344CB8AC3E}">
        <p14:creationId xmlns:p14="http://schemas.microsoft.com/office/powerpoint/2010/main" val="77307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212420-C6DB-4230-9755-BDA6960C99C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1E23BE4-6034-48C7-9C4C-92AE4EEE71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03B2D0A-3C26-46C8-9B18-873C5CF42999}"/>
              </a:ext>
            </a:extLst>
          </p:cNvPr>
          <p:cNvSpPr>
            <a:spLocks noGrp="1"/>
          </p:cNvSpPr>
          <p:nvPr>
            <p:ph type="dt" sz="half" idx="10"/>
          </p:nvPr>
        </p:nvSpPr>
        <p:spPr/>
        <p:txBody>
          <a:bodyPr/>
          <a:lstStyle/>
          <a:p>
            <a:fld id="{A9EE01FE-28F2-401E-A5DC-949F7A81B3CE}" type="datetimeFigureOut">
              <a:rPr lang="ru-RU" smtClean="0"/>
              <a:t>14.12.2021</a:t>
            </a:fld>
            <a:endParaRPr lang="ru-RU"/>
          </a:p>
        </p:txBody>
      </p:sp>
      <p:sp>
        <p:nvSpPr>
          <p:cNvPr id="5" name="Нижний колонтитул 4">
            <a:extLst>
              <a:ext uri="{FF2B5EF4-FFF2-40B4-BE49-F238E27FC236}">
                <a16:creationId xmlns:a16="http://schemas.microsoft.com/office/drawing/2014/main" id="{93AA0AFB-1680-4D5E-93AF-884DBC1418C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91A6444-077B-4273-AA76-679CEA84D384}"/>
              </a:ext>
            </a:extLst>
          </p:cNvPr>
          <p:cNvSpPr>
            <a:spLocks noGrp="1"/>
          </p:cNvSpPr>
          <p:nvPr>
            <p:ph type="sldNum" sz="quarter" idx="12"/>
          </p:nvPr>
        </p:nvSpPr>
        <p:spPr/>
        <p:txBody>
          <a:bodyPr/>
          <a:lstStyle/>
          <a:p>
            <a:fld id="{194BA2F5-242A-4E3E-9659-7F0B0CF1181F}" type="slidenum">
              <a:rPr lang="ru-RU" smtClean="0"/>
              <a:t>‹#›</a:t>
            </a:fld>
            <a:endParaRPr lang="ru-RU"/>
          </a:p>
        </p:txBody>
      </p:sp>
    </p:spTree>
    <p:extLst>
      <p:ext uri="{BB962C8B-B14F-4D97-AF65-F5344CB8AC3E}">
        <p14:creationId xmlns:p14="http://schemas.microsoft.com/office/powerpoint/2010/main" val="136185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194573-6B1A-4923-AC0A-7A137BEE976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45CC0DA-6324-4FE4-8281-ED05E227ED0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481D22-2B1E-4950-BFB7-20928438BE3B}"/>
              </a:ext>
            </a:extLst>
          </p:cNvPr>
          <p:cNvSpPr>
            <a:spLocks noGrp="1"/>
          </p:cNvSpPr>
          <p:nvPr>
            <p:ph type="dt" sz="half" idx="10"/>
          </p:nvPr>
        </p:nvSpPr>
        <p:spPr/>
        <p:txBody>
          <a:bodyPr/>
          <a:lstStyle/>
          <a:p>
            <a:fld id="{A9EE01FE-28F2-401E-A5DC-949F7A81B3CE}" type="datetimeFigureOut">
              <a:rPr lang="ru-RU" smtClean="0"/>
              <a:t>14.12.2021</a:t>
            </a:fld>
            <a:endParaRPr lang="ru-RU"/>
          </a:p>
        </p:txBody>
      </p:sp>
      <p:sp>
        <p:nvSpPr>
          <p:cNvPr id="5" name="Нижний колонтитул 4">
            <a:extLst>
              <a:ext uri="{FF2B5EF4-FFF2-40B4-BE49-F238E27FC236}">
                <a16:creationId xmlns:a16="http://schemas.microsoft.com/office/drawing/2014/main" id="{95ECBE82-37D0-41A4-83FF-4741F88CDAB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30E5C24-49C2-473A-9A00-43B00D5BA609}"/>
              </a:ext>
            </a:extLst>
          </p:cNvPr>
          <p:cNvSpPr>
            <a:spLocks noGrp="1"/>
          </p:cNvSpPr>
          <p:nvPr>
            <p:ph type="sldNum" sz="quarter" idx="12"/>
          </p:nvPr>
        </p:nvSpPr>
        <p:spPr/>
        <p:txBody>
          <a:bodyPr/>
          <a:lstStyle/>
          <a:p>
            <a:fld id="{194BA2F5-242A-4E3E-9659-7F0B0CF1181F}" type="slidenum">
              <a:rPr lang="ru-RU" smtClean="0"/>
              <a:t>‹#›</a:t>
            </a:fld>
            <a:endParaRPr lang="ru-RU"/>
          </a:p>
        </p:txBody>
      </p:sp>
    </p:spTree>
    <p:extLst>
      <p:ext uri="{BB962C8B-B14F-4D97-AF65-F5344CB8AC3E}">
        <p14:creationId xmlns:p14="http://schemas.microsoft.com/office/powerpoint/2010/main" val="324856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DE358D3-5B60-4DA3-944C-571A7349754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523466D-1373-48AD-9F6D-25B2C8D8546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C90640E-F213-4C68-96EA-53F18DABEC02}"/>
              </a:ext>
            </a:extLst>
          </p:cNvPr>
          <p:cNvSpPr>
            <a:spLocks noGrp="1"/>
          </p:cNvSpPr>
          <p:nvPr>
            <p:ph type="dt" sz="half" idx="10"/>
          </p:nvPr>
        </p:nvSpPr>
        <p:spPr/>
        <p:txBody>
          <a:bodyPr/>
          <a:lstStyle/>
          <a:p>
            <a:fld id="{A9EE01FE-28F2-401E-A5DC-949F7A81B3CE}" type="datetimeFigureOut">
              <a:rPr lang="ru-RU" smtClean="0"/>
              <a:t>14.12.2021</a:t>
            </a:fld>
            <a:endParaRPr lang="ru-RU"/>
          </a:p>
        </p:txBody>
      </p:sp>
      <p:sp>
        <p:nvSpPr>
          <p:cNvPr id="5" name="Нижний колонтитул 4">
            <a:extLst>
              <a:ext uri="{FF2B5EF4-FFF2-40B4-BE49-F238E27FC236}">
                <a16:creationId xmlns:a16="http://schemas.microsoft.com/office/drawing/2014/main" id="{46FDB859-4F32-41DD-8204-BF1569CAA4E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2393CB8-C391-4BF5-950D-7BE2454C9F2F}"/>
              </a:ext>
            </a:extLst>
          </p:cNvPr>
          <p:cNvSpPr>
            <a:spLocks noGrp="1"/>
          </p:cNvSpPr>
          <p:nvPr>
            <p:ph type="sldNum" sz="quarter" idx="12"/>
          </p:nvPr>
        </p:nvSpPr>
        <p:spPr/>
        <p:txBody>
          <a:bodyPr/>
          <a:lstStyle/>
          <a:p>
            <a:fld id="{194BA2F5-242A-4E3E-9659-7F0B0CF1181F}" type="slidenum">
              <a:rPr lang="ru-RU" smtClean="0"/>
              <a:t>‹#›</a:t>
            </a:fld>
            <a:endParaRPr lang="ru-RU"/>
          </a:p>
        </p:txBody>
      </p:sp>
    </p:spTree>
    <p:extLst>
      <p:ext uri="{BB962C8B-B14F-4D97-AF65-F5344CB8AC3E}">
        <p14:creationId xmlns:p14="http://schemas.microsoft.com/office/powerpoint/2010/main" val="89692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www.thmemgallery.com</a:t>
            </a:r>
          </a:p>
        </p:txBody>
      </p:sp>
      <p:sp>
        <p:nvSpPr>
          <p:cNvPr id="5" name="Footer Placeholder 4"/>
          <p:cNvSpPr>
            <a:spLocks noGrp="1"/>
          </p:cNvSpPr>
          <p:nvPr>
            <p:ph type="ftr" sz="quarter" idx="11"/>
          </p:nvPr>
        </p:nvSpPr>
        <p:spPr/>
        <p:txBody>
          <a:bodyPr/>
          <a:lstStyle/>
          <a:p>
            <a:pPr>
              <a:defRPr/>
            </a:pPr>
            <a:r>
              <a:rPr lang="en-US"/>
              <a:t>Company Logo</a:t>
            </a:r>
          </a:p>
        </p:txBody>
      </p:sp>
      <p:sp>
        <p:nvSpPr>
          <p:cNvPr id="6" name="Slide Number Placeholder 5"/>
          <p:cNvSpPr>
            <a:spLocks noGrp="1"/>
          </p:cNvSpPr>
          <p:nvPr>
            <p:ph type="sldNum" sz="quarter" idx="12"/>
          </p:nvPr>
        </p:nvSpPr>
        <p:spPr/>
        <p:txBody>
          <a:bodyPr/>
          <a:lstStyle/>
          <a:p>
            <a:pPr>
              <a:defRPr/>
            </a:pPr>
            <a:fld id="{1A009FFD-82C6-4C0C-B28E-BEAAECE8BC6A}" type="slidenum">
              <a:rPr lang="en-US" smtClean="0"/>
              <a:pPr>
                <a:defRPr/>
              </a:pPr>
              <a:t>‹#›</a:t>
            </a:fld>
            <a:endParaRPr lang="en-US"/>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87424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836945-BDCA-4112-8945-8D7F20974D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03CCE7D-D79E-4659-B1F3-79F5EF38384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AD818EC-E107-4FED-81D0-78E42A7F7F59}"/>
              </a:ext>
            </a:extLst>
          </p:cNvPr>
          <p:cNvSpPr>
            <a:spLocks noGrp="1"/>
          </p:cNvSpPr>
          <p:nvPr>
            <p:ph type="dt" sz="half" idx="10"/>
          </p:nvPr>
        </p:nvSpPr>
        <p:spPr/>
        <p:txBody>
          <a:bodyPr/>
          <a:lstStyle/>
          <a:p>
            <a:fld id="{A9EE01FE-28F2-401E-A5DC-949F7A81B3CE}" type="datetimeFigureOut">
              <a:rPr lang="ru-RU" smtClean="0"/>
              <a:t>14.12.2021</a:t>
            </a:fld>
            <a:endParaRPr lang="ru-RU"/>
          </a:p>
        </p:txBody>
      </p:sp>
      <p:sp>
        <p:nvSpPr>
          <p:cNvPr id="5" name="Нижний колонтитул 4">
            <a:extLst>
              <a:ext uri="{FF2B5EF4-FFF2-40B4-BE49-F238E27FC236}">
                <a16:creationId xmlns:a16="http://schemas.microsoft.com/office/drawing/2014/main" id="{58F02DC4-91E2-4B80-9C6F-40FECE8EE49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293B2A6-4058-4D0E-8823-7FE7C909CEC9}"/>
              </a:ext>
            </a:extLst>
          </p:cNvPr>
          <p:cNvSpPr>
            <a:spLocks noGrp="1"/>
          </p:cNvSpPr>
          <p:nvPr>
            <p:ph type="sldNum" sz="quarter" idx="12"/>
          </p:nvPr>
        </p:nvSpPr>
        <p:spPr/>
        <p:txBody>
          <a:bodyPr/>
          <a:lstStyle/>
          <a:p>
            <a:fld id="{194BA2F5-242A-4E3E-9659-7F0B0CF1181F}" type="slidenum">
              <a:rPr lang="ru-RU" smtClean="0"/>
              <a:t>‹#›</a:t>
            </a:fld>
            <a:endParaRPr lang="ru-RU"/>
          </a:p>
        </p:txBody>
      </p:sp>
    </p:spTree>
    <p:extLst>
      <p:ext uri="{BB962C8B-B14F-4D97-AF65-F5344CB8AC3E}">
        <p14:creationId xmlns:p14="http://schemas.microsoft.com/office/powerpoint/2010/main" val="275490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EA4AAA-7B9A-48BF-B049-0F16201C681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1319363-E774-4D3D-B811-C96D96E30D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AB17C2C-30FE-4721-B296-5137E8F1BCD5}"/>
              </a:ext>
            </a:extLst>
          </p:cNvPr>
          <p:cNvSpPr>
            <a:spLocks noGrp="1"/>
          </p:cNvSpPr>
          <p:nvPr>
            <p:ph type="dt" sz="half" idx="10"/>
          </p:nvPr>
        </p:nvSpPr>
        <p:spPr/>
        <p:txBody>
          <a:bodyPr/>
          <a:lstStyle/>
          <a:p>
            <a:fld id="{A9EE01FE-28F2-401E-A5DC-949F7A81B3CE}" type="datetimeFigureOut">
              <a:rPr lang="ru-RU" smtClean="0"/>
              <a:t>14.12.2021</a:t>
            </a:fld>
            <a:endParaRPr lang="ru-RU"/>
          </a:p>
        </p:txBody>
      </p:sp>
      <p:sp>
        <p:nvSpPr>
          <p:cNvPr id="5" name="Нижний колонтитул 4">
            <a:extLst>
              <a:ext uri="{FF2B5EF4-FFF2-40B4-BE49-F238E27FC236}">
                <a16:creationId xmlns:a16="http://schemas.microsoft.com/office/drawing/2014/main" id="{A66643EB-2D59-4694-B2BD-6FA57F5FB46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44B036A-C6E9-418C-BBF9-86A754C8A9A3}"/>
              </a:ext>
            </a:extLst>
          </p:cNvPr>
          <p:cNvSpPr>
            <a:spLocks noGrp="1"/>
          </p:cNvSpPr>
          <p:nvPr>
            <p:ph type="sldNum" sz="quarter" idx="12"/>
          </p:nvPr>
        </p:nvSpPr>
        <p:spPr/>
        <p:txBody>
          <a:bodyPr/>
          <a:lstStyle/>
          <a:p>
            <a:fld id="{194BA2F5-242A-4E3E-9659-7F0B0CF1181F}" type="slidenum">
              <a:rPr lang="ru-RU" smtClean="0"/>
              <a:t>‹#›</a:t>
            </a:fld>
            <a:endParaRPr lang="ru-RU"/>
          </a:p>
        </p:txBody>
      </p:sp>
    </p:spTree>
    <p:extLst>
      <p:ext uri="{BB962C8B-B14F-4D97-AF65-F5344CB8AC3E}">
        <p14:creationId xmlns:p14="http://schemas.microsoft.com/office/powerpoint/2010/main" val="177387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85EDAB-8129-41D5-AF52-7138A9A9068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67FFC64-D1D3-4BBB-80D3-30D813111C3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CBCDA1B-B2B1-4C65-91DB-87CFA559CC0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C038FC7-E7CA-49D0-93A5-871DB76E79EC}"/>
              </a:ext>
            </a:extLst>
          </p:cNvPr>
          <p:cNvSpPr>
            <a:spLocks noGrp="1"/>
          </p:cNvSpPr>
          <p:nvPr>
            <p:ph type="dt" sz="half" idx="10"/>
          </p:nvPr>
        </p:nvSpPr>
        <p:spPr/>
        <p:txBody>
          <a:bodyPr/>
          <a:lstStyle/>
          <a:p>
            <a:fld id="{A9EE01FE-28F2-401E-A5DC-949F7A81B3CE}" type="datetimeFigureOut">
              <a:rPr lang="ru-RU" smtClean="0"/>
              <a:t>14.12.2021</a:t>
            </a:fld>
            <a:endParaRPr lang="ru-RU"/>
          </a:p>
        </p:txBody>
      </p:sp>
      <p:sp>
        <p:nvSpPr>
          <p:cNvPr id="6" name="Нижний колонтитул 5">
            <a:extLst>
              <a:ext uri="{FF2B5EF4-FFF2-40B4-BE49-F238E27FC236}">
                <a16:creationId xmlns:a16="http://schemas.microsoft.com/office/drawing/2014/main" id="{7FC7B869-0C10-4A48-BCEC-3C2716A4837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5B7A1A8-D66F-4C96-ABD7-3BE5DC99D08A}"/>
              </a:ext>
            </a:extLst>
          </p:cNvPr>
          <p:cNvSpPr>
            <a:spLocks noGrp="1"/>
          </p:cNvSpPr>
          <p:nvPr>
            <p:ph type="sldNum" sz="quarter" idx="12"/>
          </p:nvPr>
        </p:nvSpPr>
        <p:spPr/>
        <p:txBody>
          <a:bodyPr/>
          <a:lstStyle/>
          <a:p>
            <a:fld id="{194BA2F5-242A-4E3E-9659-7F0B0CF1181F}" type="slidenum">
              <a:rPr lang="ru-RU" smtClean="0"/>
              <a:t>‹#›</a:t>
            </a:fld>
            <a:endParaRPr lang="ru-RU"/>
          </a:p>
        </p:txBody>
      </p:sp>
    </p:spTree>
    <p:extLst>
      <p:ext uri="{BB962C8B-B14F-4D97-AF65-F5344CB8AC3E}">
        <p14:creationId xmlns:p14="http://schemas.microsoft.com/office/powerpoint/2010/main" val="1437121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F30C88-F747-464C-84EE-96E3F00CC7B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64F9B9-A594-4415-AD2B-C7377233AC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EDAAF62-2DC2-45CB-8E20-07DFB653102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9981BD4-717A-4D34-9B08-487E61D52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51817C6-03B9-4D5D-BC94-83B51E7C8FD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22D4E2C-3FB1-4556-9680-8AA5050A31C7}"/>
              </a:ext>
            </a:extLst>
          </p:cNvPr>
          <p:cNvSpPr>
            <a:spLocks noGrp="1"/>
          </p:cNvSpPr>
          <p:nvPr>
            <p:ph type="dt" sz="half" idx="10"/>
          </p:nvPr>
        </p:nvSpPr>
        <p:spPr/>
        <p:txBody>
          <a:bodyPr/>
          <a:lstStyle/>
          <a:p>
            <a:fld id="{A9EE01FE-28F2-401E-A5DC-949F7A81B3CE}" type="datetimeFigureOut">
              <a:rPr lang="ru-RU" smtClean="0"/>
              <a:t>14.12.2021</a:t>
            </a:fld>
            <a:endParaRPr lang="ru-RU"/>
          </a:p>
        </p:txBody>
      </p:sp>
      <p:sp>
        <p:nvSpPr>
          <p:cNvPr id="8" name="Нижний колонтитул 7">
            <a:extLst>
              <a:ext uri="{FF2B5EF4-FFF2-40B4-BE49-F238E27FC236}">
                <a16:creationId xmlns:a16="http://schemas.microsoft.com/office/drawing/2014/main" id="{8D5CEFED-C720-4B20-82E7-AF563F7BAF3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51FE191-431F-4AD1-BDA5-66CEC902DC47}"/>
              </a:ext>
            </a:extLst>
          </p:cNvPr>
          <p:cNvSpPr>
            <a:spLocks noGrp="1"/>
          </p:cNvSpPr>
          <p:nvPr>
            <p:ph type="sldNum" sz="quarter" idx="12"/>
          </p:nvPr>
        </p:nvSpPr>
        <p:spPr/>
        <p:txBody>
          <a:bodyPr/>
          <a:lstStyle/>
          <a:p>
            <a:fld id="{194BA2F5-242A-4E3E-9659-7F0B0CF1181F}" type="slidenum">
              <a:rPr lang="ru-RU" smtClean="0"/>
              <a:t>‹#›</a:t>
            </a:fld>
            <a:endParaRPr lang="ru-RU"/>
          </a:p>
        </p:txBody>
      </p:sp>
    </p:spTree>
    <p:extLst>
      <p:ext uri="{BB962C8B-B14F-4D97-AF65-F5344CB8AC3E}">
        <p14:creationId xmlns:p14="http://schemas.microsoft.com/office/powerpoint/2010/main" val="101669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7D54A2-FEFA-4FFE-B79F-FA0BD2B30C7A}"/>
              </a:ext>
            </a:extLst>
          </p:cNvPr>
          <p:cNvSpPr>
            <a:spLocks noGrp="1"/>
          </p:cNvSpPr>
          <p:nvPr>
            <p:ph type="title"/>
          </p:nvPr>
        </p:nvSpPr>
        <p:spPr/>
        <p:txBody>
          <a:bodyPr/>
          <a:lstStyle/>
          <a:p>
            <a:r>
              <a:rPr lang="ru-RU" dirty="0"/>
              <a:t>Образец заголовка</a:t>
            </a:r>
          </a:p>
        </p:txBody>
      </p:sp>
      <p:sp>
        <p:nvSpPr>
          <p:cNvPr id="3" name="Дата 2">
            <a:extLst>
              <a:ext uri="{FF2B5EF4-FFF2-40B4-BE49-F238E27FC236}">
                <a16:creationId xmlns:a16="http://schemas.microsoft.com/office/drawing/2014/main" id="{B0B85CB0-2D38-4BF1-80EF-E282D2796206}"/>
              </a:ext>
            </a:extLst>
          </p:cNvPr>
          <p:cNvSpPr>
            <a:spLocks noGrp="1"/>
          </p:cNvSpPr>
          <p:nvPr>
            <p:ph type="dt" sz="half" idx="10"/>
          </p:nvPr>
        </p:nvSpPr>
        <p:spPr/>
        <p:txBody>
          <a:bodyPr/>
          <a:lstStyle/>
          <a:p>
            <a:fld id="{A9EE01FE-28F2-401E-A5DC-949F7A81B3CE}" type="datetimeFigureOut">
              <a:rPr lang="ru-RU" smtClean="0"/>
              <a:t>14.12.2021</a:t>
            </a:fld>
            <a:endParaRPr lang="ru-RU"/>
          </a:p>
        </p:txBody>
      </p:sp>
      <p:sp>
        <p:nvSpPr>
          <p:cNvPr id="4" name="Нижний колонтитул 3">
            <a:extLst>
              <a:ext uri="{FF2B5EF4-FFF2-40B4-BE49-F238E27FC236}">
                <a16:creationId xmlns:a16="http://schemas.microsoft.com/office/drawing/2014/main" id="{FE30A15F-3F3C-466D-86FE-D047C9C0A3C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8C64C9F-FCB7-4D0D-9F7E-5FB199D95112}"/>
              </a:ext>
            </a:extLst>
          </p:cNvPr>
          <p:cNvSpPr>
            <a:spLocks noGrp="1"/>
          </p:cNvSpPr>
          <p:nvPr>
            <p:ph type="sldNum" sz="quarter" idx="12"/>
          </p:nvPr>
        </p:nvSpPr>
        <p:spPr/>
        <p:txBody>
          <a:bodyPr/>
          <a:lstStyle/>
          <a:p>
            <a:fld id="{194BA2F5-242A-4E3E-9659-7F0B0CF1181F}" type="slidenum">
              <a:rPr lang="ru-RU" smtClean="0"/>
              <a:t>‹#›</a:t>
            </a:fld>
            <a:endParaRPr lang="ru-RU"/>
          </a:p>
        </p:txBody>
      </p:sp>
    </p:spTree>
    <p:extLst>
      <p:ext uri="{BB962C8B-B14F-4D97-AF65-F5344CB8AC3E}">
        <p14:creationId xmlns:p14="http://schemas.microsoft.com/office/powerpoint/2010/main" val="95472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BB1D38D-A0C1-43E6-A48C-A748842DCA8C}"/>
              </a:ext>
            </a:extLst>
          </p:cNvPr>
          <p:cNvSpPr>
            <a:spLocks noGrp="1"/>
          </p:cNvSpPr>
          <p:nvPr>
            <p:ph type="dt" sz="half" idx="10"/>
          </p:nvPr>
        </p:nvSpPr>
        <p:spPr/>
        <p:txBody>
          <a:bodyPr/>
          <a:lstStyle/>
          <a:p>
            <a:fld id="{A9EE01FE-28F2-401E-A5DC-949F7A81B3CE}" type="datetimeFigureOut">
              <a:rPr lang="ru-RU" smtClean="0"/>
              <a:t>14.12.2021</a:t>
            </a:fld>
            <a:endParaRPr lang="ru-RU"/>
          </a:p>
        </p:txBody>
      </p:sp>
      <p:sp>
        <p:nvSpPr>
          <p:cNvPr id="3" name="Нижний колонтитул 2">
            <a:extLst>
              <a:ext uri="{FF2B5EF4-FFF2-40B4-BE49-F238E27FC236}">
                <a16:creationId xmlns:a16="http://schemas.microsoft.com/office/drawing/2014/main" id="{A35B4AA0-1BF1-4778-81D3-529BFCFA55B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B4F7579-9D09-4880-BF3E-F62E24C610E8}"/>
              </a:ext>
            </a:extLst>
          </p:cNvPr>
          <p:cNvSpPr>
            <a:spLocks noGrp="1"/>
          </p:cNvSpPr>
          <p:nvPr>
            <p:ph type="sldNum" sz="quarter" idx="12"/>
          </p:nvPr>
        </p:nvSpPr>
        <p:spPr/>
        <p:txBody>
          <a:bodyPr/>
          <a:lstStyle/>
          <a:p>
            <a:fld id="{194BA2F5-242A-4E3E-9659-7F0B0CF1181F}" type="slidenum">
              <a:rPr lang="ru-RU" smtClean="0"/>
              <a:t>‹#›</a:t>
            </a:fld>
            <a:endParaRPr lang="ru-RU"/>
          </a:p>
        </p:txBody>
      </p:sp>
    </p:spTree>
    <p:extLst>
      <p:ext uri="{BB962C8B-B14F-4D97-AF65-F5344CB8AC3E}">
        <p14:creationId xmlns:p14="http://schemas.microsoft.com/office/powerpoint/2010/main" val="228148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0368AA-F48C-489F-BD83-AD78E67B6DC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DECCCD5-B904-4BED-8484-FD3759E19D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C8C4955-1611-4E8C-90BF-A5876399D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4CDBC4C-EAF3-484C-BC99-3B90EB599641}"/>
              </a:ext>
            </a:extLst>
          </p:cNvPr>
          <p:cNvSpPr>
            <a:spLocks noGrp="1"/>
          </p:cNvSpPr>
          <p:nvPr>
            <p:ph type="dt" sz="half" idx="10"/>
          </p:nvPr>
        </p:nvSpPr>
        <p:spPr/>
        <p:txBody>
          <a:bodyPr/>
          <a:lstStyle/>
          <a:p>
            <a:fld id="{A9EE01FE-28F2-401E-A5DC-949F7A81B3CE}" type="datetimeFigureOut">
              <a:rPr lang="ru-RU" smtClean="0"/>
              <a:t>14.12.2021</a:t>
            </a:fld>
            <a:endParaRPr lang="ru-RU"/>
          </a:p>
        </p:txBody>
      </p:sp>
      <p:sp>
        <p:nvSpPr>
          <p:cNvPr id="6" name="Нижний колонтитул 5">
            <a:extLst>
              <a:ext uri="{FF2B5EF4-FFF2-40B4-BE49-F238E27FC236}">
                <a16:creationId xmlns:a16="http://schemas.microsoft.com/office/drawing/2014/main" id="{3A0AABC0-C1C6-4D6E-9C0F-CF02396A7A0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9F4E900-F5C3-4ACA-A854-F22108885909}"/>
              </a:ext>
            </a:extLst>
          </p:cNvPr>
          <p:cNvSpPr>
            <a:spLocks noGrp="1"/>
          </p:cNvSpPr>
          <p:nvPr>
            <p:ph type="sldNum" sz="quarter" idx="12"/>
          </p:nvPr>
        </p:nvSpPr>
        <p:spPr/>
        <p:txBody>
          <a:bodyPr/>
          <a:lstStyle/>
          <a:p>
            <a:fld id="{194BA2F5-242A-4E3E-9659-7F0B0CF1181F}" type="slidenum">
              <a:rPr lang="ru-RU" smtClean="0"/>
              <a:t>‹#›</a:t>
            </a:fld>
            <a:endParaRPr lang="ru-RU"/>
          </a:p>
        </p:txBody>
      </p:sp>
    </p:spTree>
    <p:extLst>
      <p:ext uri="{BB962C8B-B14F-4D97-AF65-F5344CB8AC3E}">
        <p14:creationId xmlns:p14="http://schemas.microsoft.com/office/powerpoint/2010/main" val="61230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F90EB4-E25A-40D6-A580-F384C12C771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00CEB2F-658D-4748-B7FE-54067D513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F95F6F8-C135-4439-86C5-6E31AE769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D4AF295-D95E-43A4-8D83-0ACAC5E327BF}"/>
              </a:ext>
            </a:extLst>
          </p:cNvPr>
          <p:cNvSpPr>
            <a:spLocks noGrp="1"/>
          </p:cNvSpPr>
          <p:nvPr>
            <p:ph type="dt" sz="half" idx="10"/>
          </p:nvPr>
        </p:nvSpPr>
        <p:spPr/>
        <p:txBody>
          <a:bodyPr/>
          <a:lstStyle/>
          <a:p>
            <a:fld id="{A9EE01FE-28F2-401E-A5DC-949F7A81B3CE}" type="datetimeFigureOut">
              <a:rPr lang="ru-RU" smtClean="0"/>
              <a:t>14.12.2021</a:t>
            </a:fld>
            <a:endParaRPr lang="ru-RU"/>
          </a:p>
        </p:txBody>
      </p:sp>
      <p:sp>
        <p:nvSpPr>
          <p:cNvPr id="6" name="Нижний колонтитул 5">
            <a:extLst>
              <a:ext uri="{FF2B5EF4-FFF2-40B4-BE49-F238E27FC236}">
                <a16:creationId xmlns:a16="http://schemas.microsoft.com/office/drawing/2014/main" id="{DE3F1E6E-4294-489F-8988-F82FDEFE36F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E039CBB-DAEE-4D5F-AD1F-A011100EB934}"/>
              </a:ext>
            </a:extLst>
          </p:cNvPr>
          <p:cNvSpPr>
            <a:spLocks noGrp="1"/>
          </p:cNvSpPr>
          <p:nvPr>
            <p:ph type="sldNum" sz="quarter" idx="12"/>
          </p:nvPr>
        </p:nvSpPr>
        <p:spPr/>
        <p:txBody>
          <a:bodyPr/>
          <a:lstStyle/>
          <a:p>
            <a:fld id="{194BA2F5-242A-4E3E-9659-7F0B0CF1181F}" type="slidenum">
              <a:rPr lang="ru-RU" smtClean="0"/>
              <a:t>‹#›</a:t>
            </a:fld>
            <a:endParaRPr lang="ru-RU"/>
          </a:p>
        </p:txBody>
      </p:sp>
    </p:spTree>
    <p:extLst>
      <p:ext uri="{BB962C8B-B14F-4D97-AF65-F5344CB8AC3E}">
        <p14:creationId xmlns:p14="http://schemas.microsoft.com/office/powerpoint/2010/main" val="425435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3DDD3">
                <a:alpha val="56000"/>
              </a:srgb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BE881E-225F-41A8-AF41-2BCCBBCE8C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FC41B33-2053-4185-9B5D-C79B0AEE3E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AA60060-3EF0-48F8-B48A-CA4D53D9E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E01FE-28F2-401E-A5DC-949F7A81B3CE}" type="datetimeFigureOut">
              <a:rPr lang="ru-RU" smtClean="0"/>
              <a:t>14.12.2021</a:t>
            </a:fld>
            <a:endParaRPr lang="ru-RU"/>
          </a:p>
        </p:txBody>
      </p:sp>
      <p:sp>
        <p:nvSpPr>
          <p:cNvPr id="5" name="Нижний колонтитул 4">
            <a:extLst>
              <a:ext uri="{FF2B5EF4-FFF2-40B4-BE49-F238E27FC236}">
                <a16:creationId xmlns:a16="http://schemas.microsoft.com/office/drawing/2014/main" id="{9A112E89-4C9E-4465-B26D-C8E05D8E0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EEF53E4-AFD6-4751-9707-EED1C99B2B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BA2F5-242A-4E3E-9659-7F0B0CF1181F}" type="slidenum">
              <a:rPr lang="ru-RU" smtClean="0"/>
              <a:t>‹#›</a:t>
            </a:fld>
            <a:endParaRPr lang="ru-RU"/>
          </a:p>
        </p:txBody>
      </p:sp>
    </p:spTree>
    <p:extLst>
      <p:ext uri="{BB962C8B-B14F-4D97-AF65-F5344CB8AC3E}">
        <p14:creationId xmlns:p14="http://schemas.microsoft.com/office/powerpoint/2010/main" val="624331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27000" r="-2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C7FEE4-E71E-4C76-9BC4-A709B4F15ED2}"/>
              </a:ext>
            </a:extLst>
          </p:cNvPr>
          <p:cNvSpPr>
            <a:spLocks noGrp="1"/>
          </p:cNvSpPr>
          <p:nvPr>
            <p:ph type="ctrTitle"/>
          </p:nvPr>
        </p:nvSpPr>
        <p:spPr>
          <a:xfrm>
            <a:off x="1847850" y="4152901"/>
            <a:ext cx="6648449" cy="2343150"/>
          </a:xfrm>
        </p:spPr>
        <p:txBody>
          <a:bodyPr>
            <a:normAutofit fontScale="90000"/>
          </a:bodyPr>
          <a:lstStyle/>
          <a:p>
            <a:br>
              <a:rPr lang="ru-RU" altLang="ru-RU" sz="4000" dirty="0">
                <a:solidFill>
                  <a:srgbClr val="4E3B30">
                    <a:shade val="75000"/>
                  </a:srgbClr>
                </a:solidFill>
                <a:latin typeface="Times New Roman" pitchFamily="18" charset="0"/>
              </a:rPr>
            </a:br>
            <a:br>
              <a:rPr lang="ru-RU" altLang="ru-RU" sz="4000" dirty="0">
                <a:solidFill>
                  <a:srgbClr val="4E3B30">
                    <a:shade val="75000"/>
                  </a:srgbClr>
                </a:solidFill>
                <a:latin typeface="Times New Roman" pitchFamily="18" charset="0"/>
              </a:rPr>
            </a:br>
            <a:r>
              <a:rPr lang="ru-RU" altLang="ru-RU" sz="4000" dirty="0">
                <a:solidFill>
                  <a:srgbClr val="4E3B30">
                    <a:shade val="75000"/>
                  </a:srgbClr>
                </a:solidFill>
                <a:latin typeface="Times New Roman" pitchFamily="18" charset="0"/>
              </a:rPr>
              <a:t>Бюджет города Колы на 2022 год и на плановый период 2023 и 2024 годов</a:t>
            </a:r>
            <a:br>
              <a:rPr lang="ru-RU" altLang="ru-RU" dirty="0">
                <a:solidFill>
                  <a:prstClr val="black"/>
                </a:solidFill>
                <a:latin typeface="Arial" charset="0"/>
              </a:rPr>
            </a:br>
            <a:endParaRPr lang="ru-RU" dirty="0"/>
          </a:p>
        </p:txBody>
      </p:sp>
      <p:pic>
        <p:nvPicPr>
          <p:cNvPr id="5" name="Рисунок 4">
            <a:extLst>
              <a:ext uri="{FF2B5EF4-FFF2-40B4-BE49-F238E27FC236}">
                <a16:creationId xmlns:a16="http://schemas.microsoft.com/office/drawing/2014/main" id="{8FC90A51-D112-41C6-B5D3-0B48282F2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1" y="361949"/>
            <a:ext cx="1519680" cy="1465163"/>
          </a:xfrm>
          <a:prstGeom prst="rect">
            <a:avLst/>
          </a:prstGeom>
        </p:spPr>
      </p:pic>
    </p:spTree>
    <p:extLst>
      <p:ext uri="{BB962C8B-B14F-4D97-AF65-F5344CB8AC3E}">
        <p14:creationId xmlns:p14="http://schemas.microsoft.com/office/powerpoint/2010/main" val="616041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9536" y="109538"/>
            <a:ext cx="8568952" cy="655166"/>
          </a:xfrm>
        </p:spPr>
        <p:txBody>
          <a:bodyPr>
            <a:normAutofit fontScale="90000"/>
          </a:bodyPr>
          <a:lstStyle/>
          <a:p>
            <a:pPr algn="ctr"/>
            <a:r>
              <a:rPr lang="ru-RU" sz="2400" dirty="0">
                <a:latin typeface="Times New Roman"/>
                <a:ea typeface="Times New Roman"/>
              </a:rPr>
              <a:t>Программная структура расходов бюджета города Колы на 2022 год</a:t>
            </a:r>
            <a:endParaRPr lang="ru-RU" sz="1600" dirty="0"/>
          </a:p>
        </p:txBody>
      </p:sp>
      <p:graphicFrame>
        <p:nvGraphicFramePr>
          <p:cNvPr id="6" name="Объект 5"/>
          <p:cNvGraphicFramePr>
            <a:graphicFrameLocks noGrp="1"/>
          </p:cNvGraphicFramePr>
          <p:nvPr>
            <p:ph sz="quarter" idx="13"/>
            <p:extLst/>
          </p:nvPr>
        </p:nvGraphicFramePr>
        <p:xfrm>
          <a:off x="1524000" y="836712"/>
          <a:ext cx="9144000" cy="602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a:graphicFrameLocks/>
          </p:cNvGraphicFramePr>
          <p:nvPr>
            <p:extLst>
              <p:ext uri="{D42A27DB-BD31-4B8C-83A1-F6EECF244321}">
                <p14:modId xmlns:p14="http://schemas.microsoft.com/office/powerpoint/2010/main" val="868118074"/>
              </p:ext>
            </p:extLst>
          </p:nvPr>
        </p:nvGraphicFramePr>
        <p:xfrm>
          <a:off x="603683" y="195309"/>
          <a:ext cx="9956816" cy="66293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88075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67608" y="188640"/>
            <a:ext cx="7920880" cy="576064"/>
          </a:xfrm>
        </p:spPr>
        <p:txBody>
          <a:bodyPr>
            <a:normAutofit fontScale="90000"/>
          </a:bodyPr>
          <a:lstStyle/>
          <a:p>
            <a:pPr algn="ctr"/>
            <a:r>
              <a:rPr lang="ru-RU" sz="2200" dirty="0">
                <a:latin typeface="Times New Roman" panose="02020603050405020304" pitchFamily="18" charset="0"/>
                <a:cs typeface="Times New Roman" panose="02020603050405020304" pitchFamily="18" charset="0"/>
              </a:rPr>
              <a:t>Муниципальная программа 1 «Развитие и повышение качества человеческого потенциала»  </a:t>
            </a:r>
            <a:r>
              <a:rPr lang="ru-RU" sz="1300" i="1" dirty="0" err="1">
                <a:latin typeface="Times New Roman" panose="02020603050405020304" pitchFamily="18" charset="0"/>
                <a:cs typeface="Times New Roman" panose="02020603050405020304" pitchFamily="18" charset="0"/>
              </a:rPr>
              <a:t>тыс.рублей</a:t>
            </a:r>
            <a:endParaRPr lang="ru-RU" sz="1300" i="1" dirty="0">
              <a:latin typeface="Times New Roman" panose="02020603050405020304" pitchFamily="18" charset="0"/>
              <a:cs typeface="Times New Roman" panose="02020603050405020304" pitchFamily="18"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2348086652"/>
              </p:ext>
            </p:extLst>
          </p:nvPr>
        </p:nvGraphicFramePr>
        <p:xfrm>
          <a:off x="1775519" y="4067174"/>
          <a:ext cx="10083105" cy="26021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Объект 4">
            <a:extLst>
              <a:ext uri="{FF2B5EF4-FFF2-40B4-BE49-F238E27FC236}">
                <a16:creationId xmlns:a16="http://schemas.microsoft.com/office/drawing/2014/main" id="{D3751637-EAD3-4A1B-A993-639006783407}"/>
              </a:ext>
            </a:extLst>
          </p:cNvPr>
          <p:cNvGraphicFramePr>
            <a:graphicFrameLocks noGrp="1"/>
          </p:cNvGraphicFramePr>
          <p:nvPr>
            <p:ph sz="quarter" idx="13"/>
            <p:extLst>
              <p:ext uri="{D42A27DB-BD31-4B8C-83A1-F6EECF244321}">
                <p14:modId xmlns:p14="http://schemas.microsoft.com/office/powerpoint/2010/main" val="363544437"/>
              </p:ext>
            </p:extLst>
          </p:nvPr>
        </p:nvGraphicFramePr>
        <p:xfrm>
          <a:off x="2350451" y="786289"/>
          <a:ext cx="9412921" cy="3490435"/>
        </p:xfrm>
        <a:graphic>
          <a:graphicData uri="http://schemas.openxmlformats.org/drawingml/2006/table">
            <a:tbl>
              <a:tblPr firstRow="1" firstCol="1" bandRow="1"/>
              <a:tblGrid>
                <a:gridCol w="2563298">
                  <a:extLst>
                    <a:ext uri="{9D8B030D-6E8A-4147-A177-3AD203B41FA5}">
                      <a16:colId xmlns:a16="http://schemas.microsoft.com/office/drawing/2014/main" val="768514482"/>
                    </a:ext>
                  </a:extLst>
                </a:gridCol>
                <a:gridCol w="1083263">
                  <a:extLst>
                    <a:ext uri="{9D8B030D-6E8A-4147-A177-3AD203B41FA5}">
                      <a16:colId xmlns:a16="http://schemas.microsoft.com/office/drawing/2014/main" val="124363829"/>
                    </a:ext>
                  </a:extLst>
                </a:gridCol>
                <a:gridCol w="1106203">
                  <a:extLst>
                    <a:ext uri="{9D8B030D-6E8A-4147-A177-3AD203B41FA5}">
                      <a16:colId xmlns:a16="http://schemas.microsoft.com/office/drawing/2014/main" val="1411028739"/>
                    </a:ext>
                  </a:extLst>
                </a:gridCol>
                <a:gridCol w="1106203">
                  <a:extLst>
                    <a:ext uri="{9D8B030D-6E8A-4147-A177-3AD203B41FA5}">
                      <a16:colId xmlns:a16="http://schemas.microsoft.com/office/drawing/2014/main" val="273289268"/>
                    </a:ext>
                  </a:extLst>
                </a:gridCol>
                <a:gridCol w="966866">
                  <a:extLst>
                    <a:ext uri="{9D8B030D-6E8A-4147-A177-3AD203B41FA5}">
                      <a16:colId xmlns:a16="http://schemas.microsoft.com/office/drawing/2014/main" val="4116748120"/>
                    </a:ext>
                  </a:extLst>
                </a:gridCol>
                <a:gridCol w="966866">
                  <a:extLst>
                    <a:ext uri="{9D8B030D-6E8A-4147-A177-3AD203B41FA5}">
                      <a16:colId xmlns:a16="http://schemas.microsoft.com/office/drawing/2014/main" val="2892048415"/>
                    </a:ext>
                  </a:extLst>
                </a:gridCol>
                <a:gridCol w="925234">
                  <a:extLst>
                    <a:ext uri="{9D8B030D-6E8A-4147-A177-3AD203B41FA5}">
                      <a16:colId xmlns:a16="http://schemas.microsoft.com/office/drawing/2014/main" val="936222500"/>
                    </a:ext>
                  </a:extLst>
                </a:gridCol>
                <a:gridCol w="694988">
                  <a:extLst>
                    <a:ext uri="{9D8B030D-6E8A-4147-A177-3AD203B41FA5}">
                      <a16:colId xmlns:a16="http://schemas.microsoft.com/office/drawing/2014/main" val="824418563"/>
                    </a:ext>
                  </a:extLst>
                </a:gridCol>
              </a:tblGrid>
              <a:tr h="235950">
                <a:tc rowSpan="2">
                  <a:txBody>
                    <a:bodyPr/>
                    <a:lstStyle/>
                    <a:p>
                      <a:pPr algn="ct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Наименование программы, подпрограммы</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2021 год</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2022</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2023</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2024</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2749031972"/>
                  </a:ext>
                </a:extLst>
              </a:tr>
              <a:tr h="235950">
                <a:tc vMerge="1">
                  <a:txBody>
                    <a:bodyPr/>
                    <a:lstStyle/>
                    <a:p>
                      <a:endParaRPr lang="ru-RU"/>
                    </a:p>
                  </a:txBody>
                  <a:tcPr/>
                </a:tc>
                <a:tc vMerge="1">
                  <a:txBody>
                    <a:bodyPr/>
                    <a:lstStyle/>
                    <a:p>
                      <a:endParaRPr lang="ru-RU"/>
                    </a:p>
                  </a:txBody>
                  <a:tcPr/>
                </a:tc>
                <a:tc>
                  <a:txBody>
                    <a:bodyPr/>
                    <a:lstStyle/>
                    <a:p>
                      <a:pPr algn="ct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сумма</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отклонение</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сумма</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 роста</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сумма</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 роста</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259299"/>
                  </a:ext>
                </a:extLst>
              </a:tr>
              <a:tr h="403852">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2</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3</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4=3-2</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5</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6=(5/3)</a:t>
                      </a:r>
                      <a:endParaRPr lang="ru-RU" sz="1200">
                        <a:effectLst/>
                        <a:latin typeface="Times New Roman" panose="02020603050405020304" pitchFamily="18" charset="0"/>
                        <a:ea typeface="Times New Roman" panose="02020603050405020304" pitchFamily="18" charset="0"/>
                      </a:endParaRPr>
                    </a:p>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7</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8=(7/5)</a:t>
                      </a:r>
                      <a:endParaRPr lang="ru-RU" sz="1200">
                        <a:effectLst/>
                        <a:latin typeface="Times New Roman" panose="02020603050405020304" pitchFamily="18" charset="0"/>
                        <a:ea typeface="Times New Roman" panose="02020603050405020304" pitchFamily="18" charset="0"/>
                      </a:endParaRPr>
                    </a:p>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0813799"/>
                  </a:ext>
                </a:extLst>
              </a:tr>
              <a:tr h="707111">
                <a:tc>
                  <a:txBody>
                    <a:bodyPr/>
                    <a:lstStyle/>
                    <a:p>
                      <a:pPr algn="l">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Муниципальная программа 1 "Развитие и повышение качества человеческого потенциала"</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15 023,1</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13 181,4</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-1 841,7</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13 815,9</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105</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14 497,2</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105</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252695"/>
                  </a:ext>
                </a:extLst>
              </a:tr>
              <a:tr h="372787">
                <a:tc>
                  <a:txBody>
                    <a:bodyPr/>
                    <a:lstStyle/>
                    <a:p>
                      <a:pPr algn="l">
                        <a:spcAft>
                          <a:spcPts val="0"/>
                        </a:spcAft>
                        <a:tabLst>
                          <a:tab pos="1400175" algn="l"/>
                        </a:tabLst>
                      </a:pPr>
                      <a:r>
                        <a:rPr lang="ru-RU" sz="1000" i="1">
                          <a:solidFill>
                            <a:srgbClr val="000000"/>
                          </a:solidFill>
                          <a:effectLst/>
                          <a:latin typeface="Times New Roman" panose="02020603050405020304" pitchFamily="18" charset="0"/>
                          <a:ea typeface="Times New Roman" panose="02020603050405020304" pitchFamily="18" charset="0"/>
                        </a:rPr>
                        <a:t>в том числе средства областного бюджета</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i="1">
                          <a:solidFill>
                            <a:srgbClr val="000000"/>
                          </a:solidFill>
                          <a:effectLst/>
                          <a:latin typeface="Times New Roman" panose="02020603050405020304" pitchFamily="18" charset="0"/>
                          <a:ea typeface="Times New Roman" panose="02020603050405020304" pitchFamily="18" charset="0"/>
                        </a:rPr>
                        <a:t>979,1</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i="1">
                          <a:solidFill>
                            <a:srgbClr val="000000"/>
                          </a:solidFill>
                          <a:effectLst/>
                          <a:latin typeface="Times New Roman" panose="02020603050405020304" pitchFamily="18" charset="0"/>
                          <a:ea typeface="Times New Roman" panose="02020603050405020304" pitchFamily="18" charset="0"/>
                        </a:rPr>
                        <a:t>979,1</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i="1">
                          <a:solidFill>
                            <a:srgbClr val="000000"/>
                          </a:solidFill>
                          <a:effectLst/>
                          <a:latin typeface="Times New Roman" panose="02020603050405020304" pitchFamily="18" charset="0"/>
                          <a:ea typeface="Times New Roman" panose="02020603050405020304" pitchFamily="18" charset="0"/>
                        </a:rPr>
                        <a:t>0,0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i="1">
                          <a:solidFill>
                            <a:srgbClr val="000000"/>
                          </a:solidFill>
                          <a:effectLst/>
                          <a:latin typeface="Times New Roman" panose="02020603050405020304" pitchFamily="18" charset="0"/>
                          <a:ea typeface="Times New Roman" panose="02020603050405020304" pitchFamily="18" charset="0"/>
                        </a:rPr>
                        <a:t>979,1</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i="1">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i="1">
                          <a:solidFill>
                            <a:srgbClr val="000000"/>
                          </a:solidFill>
                          <a:effectLst/>
                          <a:latin typeface="Times New Roman" panose="02020603050405020304" pitchFamily="18" charset="0"/>
                          <a:ea typeface="Times New Roman" panose="02020603050405020304" pitchFamily="18" charset="0"/>
                        </a:rPr>
                        <a:t>979,1</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i="1">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230969"/>
                  </a:ext>
                </a:extLst>
              </a:tr>
              <a:tr h="355035">
                <a:tc>
                  <a:txBody>
                    <a:bodyPr/>
                    <a:lstStyle/>
                    <a:p>
                      <a:pPr algn="l">
                        <a:spcAft>
                          <a:spcPts val="0"/>
                        </a:spcAft>
                      </a:pPr>
                      <a:r>
                        <a:rPr lang="ru-RU" sz="1000" i="1">
                          <a:solidFill>
                            <a:srgbClr val="000000"/>
                          </a:solidFill>
                          <a:effectLst/>
                          <a:latin typeface="Times New Roman" panose="02020603050405020304" pitchFamily="18" charset="0"/>
                          <a:ea typeface="Times New Roman" panose="02020603050405020304" pitchFamily="18" charset="0"/>
                        </a:rPr>
                        <a:t>в том числе средства бюджета Кольского района</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i="1">
                          <a:solidFill>
                            <a:srgbClr val="000000"/>
                          </a:solidFill>
                          <a:effectLst/>
                          <a:latin typeface="Times New Roman" panose="02020603050405020304" pitchFamily="18" charset="0"/>
                          <a:ea typeface="Times New Roman" panose="02020603050405020304" pitchFamily="18" charset="0"/>
                        </a:rPr>
                        <a:t>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i="1">
                          <a:solidFill>
                            <a:srgbClr val="000000"/>
                          </a:solidFill>
                          <a:effectLst/>
                          <a:latin typeface="Times New Roman" panose="02020603050405020304" pitchFamily="18" charset="0"/>
                          <a:ea typeface="Times New Roman" panose="02020603050405020304" pitchFamily="18" charset="0"/>
                        </a:rPr>
                        <a:t>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i="1">
                          <a:solidFill>
                            <a:srgbClr val="000000"/>
                          </a:solidFill>
                          <a:effectLst/>
                          <a:latin typeface="Times New Roman" panose="02020603050405020304" pitchFamily="18" charset="0"/>
                          <a:ea typeface="Times New Roman" panose="02020603050405020304" pitchFamily="18" charset="0"/>
                        </a:rPr>
                        <a:t>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i="1">
                          <a:solidFill>
                            <a:srgbClr val="000000"/>
                          </a:solidFill>
                          <a:effectLst/>
                          <a:latin typeface="Times New Roman" panose="02020603050405020304" pitchFamily="18" charset="0"/>
                          <a:ea typeface="Times New Roman" panose="02020603050405020304" pitchFamily="18" charset="0"/>
                        </a:rPr>
                        <a:t>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i="1">
                          <a:solidFill>
                            <a:srgbClr val="000000"/>
                          </a:solidFill>
                          <a:effectLst/>
                          <a:latin typeface="Times New Roman" panose="02020603050405020304" pitchFamily="18" charset="0"/>
                          <a:ea typeface="Times New Roman" panose="02020603050405020304" pitchFamily="18" charset="0"/>
                        </a:rPr>
                        <a:t>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i="1">
                          <a:solidFill>
                            <a:srgbClr val="000000"/>
                          </a:solidFill>
                          <a:effectLst/>
                          <a:latin typeface="Times New Roman" panose="02020603050405020304" pitchFamily="18" charset="0"/>
                          <a:ea typeface="Times New Roman" panose="02020603050405020304" pitchFamily="18" charset="0"/>
                        </a:rPr>
                        <a:t>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i="1">
                          <a:solidFill>
                            <a:srgbClr val="000000"/>
                          </a:solidFill>
                          <a:effectLst/>
                          <a:latin typeface="Times New Roman" panose="02020603050405020304" pitchFamily="18" charset="0"/>
                          <a:ea typeface="Times New Roman" panose="02020603050405020304" pitchFamily="18" charset="0"/>
                        </a:rPr>
                        <a:t>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113571"/>
                  </a:ext>
                </a:extLst>
              </a:tr>
              <a:tr h="471900">
                <a:tc>
                  <a:txBody>
                    <a:bodyPr/>
                    <a:lstStyle/>
                    <a:p>
                      <a:pPr algn="l">
                        <a:spcAft>
                          <a:spcPts val="0"/>
                        </a:spcAft>
                      </a:pPr>
                      <a:r>
                        <a:rPr lang="ru-RU" sz="1000">
                          <a:solidFill>
                            <a:srgbClr val="000000"/>
                          </a:solidFill>
                          <a:effectLst/>
                          <a:latin typeface="Times New Roman" panose="02020603050405020304" pitchFamily="18" charset="0"/>
                          <a:ea typeface="Times New Roman" panose="02020603050405020304" pitchFamily="18" charset="0"/>
                        </a:rPr>
                        <a:t>Подпрограмма 1 «Физическая культура и спорт города Кола»</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a:solidFill>
                            <a:srgbClr val="000000"/>
                          </a:solidFill>
                          <a:effectLst/>
                          <a:latin typeface="Times New Roman" panose="02020603050405020304" pitchFamily="18" charset="0"/>
                          <a:ea typeface="Times New Roman" panose="02020603050405020304" pitchFamily="18" charset="0"/>
                        </a:rPr>
                        <a:t>471,6</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a:solidFill>
                            <a:srgbClr val="000000"/>
                          </a:solidFill>
                          <a:effectLst/>
                          <a:latin typeface="Times New Roman" panose="02020603050405020304" pitchFamily="18" charset="0"/>
                          <a:ea typeface="Times New Roman" panose="02020603050405020304" pitchFamily="18" charset="0"/>
                        </a:rPr>
                        <a:t>175,0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-296,6</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310,0</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a:solidFill>
                            <a:srgbClr val="000000"/>
                          </a:solidFill>
                          <a:effectLst/>
                          <a:latin typeface="Times New Roman" panose="02020603050405020304" pitchFamily="18" charset="0"/>
                          <a:ea typeface="Times New Roman" panose="02020603050405020304" pitchFamily="18" charset="0"/>
                        </a:rPr>
                        <a:t>310,0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467148"/>
                  </a:ext>
                </a:extLst>
              </a:tr>
              <a:tr h="235950">
                <a:tc>
                  <a:txBody>
                    <a:bodyPr/>
                    <a:lstStyle/>
                    <a:p>
                      <a:pPr algn="l">
                        <a:spcAft>
                          <a:spcPts val="0"/>
                        </a:spcAft>
                      </a:pPr>
                      <a:r>
                        <a:rPr lang="ru-RU" sz="1000">
                          <a:solidFill>
                            <a:srgbClr val="000000"/>
                          </a:solidFill>
                          <a:effectLst/>
                          <a:latin typeface="Times New Roman" panose="02020603050405020304" pitchFamily="18" charset="0"/>
                          <a:ea typeface="Times New Roman" panose="02020603050405020304" pitchFamily="18" charset="0"/>
                        </a:rPr>
                        <a:t>Подпрограмма 2 «Культура города Кола»</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a:solidFill>
                            <a:srgbClr val="000000"/>
                          </a:solidFill>
                          <a:effectLst/>
                          <a:latin typeface="Times New Roman" panose="02020603050405020304" pitchFamily="18" charset="0"/>
                          <a:ea typeface="Times New Roman" panose="02020603050405020304" pitchFamily="18" charset="0"/>
                        </a:rPr>
                        <a:t>14 240,1</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a:solidFill>
                            <a:srgbClr val="000000"/>
                          </a:solidFill>
                          <a:effectLst/>
                          <a:latin typeface="Times New Roman" panose="02020603050405020304" pitchFamily="18" charset="0"/>
                          <a:ea typeface="Times New Roman" panose="02020603050405020304" pitchFamily="18" charset="0"/>
                        </a:rPr>
                        <a:t>12 695,0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-1 545,1</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13 194,5</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105</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a:solidFill>
                            <a:srgbClr val="000000"/>
                          </a:solidFill>
                          <a:effectLst/>
                          <a:latin typeface="Times New Roman" panose="02020603050405020304" pitchFamily="18" charset="0"/>
                          <a:ea typeface="Times New Roman" panose="02020603050405020304" pitchFamily="18" charset="0"/>
                        </a:rPr>
                        <a:t>13 875,8</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105</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028114"/>
                  </a:ext>
                </a:extLst>
              </a:tr>
              <a:tr h="471900">
                <a:tc>
                  <a:txBody>
                    <a:bodyPr/>
                    <a:lstStyle/>
                    <a:p>
                      <a:pPr algn="l">
                        <a:spcAft>
                          <a:spcPts val="0"/>
                        </a:spcAft>
                      </a:pPr>
                      <a:r>
                        <a:rPr lang="ru-RU" sz="1000">
                          <a:solidFill>
                            <a:srgbClr val="000000"/>
                          </a:solidFill>
                          <a:effectLst/>
                          <a:latin typeface="Times New Roman" panose="02020603050405020304" pitchFamily="18" charset="0"/>
                          <a:ea typeface="Times New Roman" panose="02020603050405020304" pitchFamily="18" charset="0"/>
                        </a:rPr>
                        <a:t>Подпрограмма 3 "Развитие потенциала молодежи города Колы"</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a:solidFill>
                            <a:srgbClr val="000000"/>
                          </a:solidFill>
                          <a:effectLst/>
                          <a:latin typeface="Times New Roman" panose="02020603050405020304" pitchFamily="18" charset="0"/>
                          <a:ea typeface="Times New Roman" panose="02020603050405020304" pitchFamily="18" charset="0"/>
                        </a:rPr>
                        <a:t>311,4</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a:solidFill>
                            <a:srgbClr val="000000"/>
                          </a:solidFill>
                          <a:effectLst/>
                          <a:latin typeface="Times New Roman" panose="02020603050405020304" pitchFamily="18" charset="0"/>
                          <a:ea typeface="Times New Roman" panose="02020603050405020304" pitchFamily="18" charset="0"/>
                        </a:rPr>
                        <a:t>311,4</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a:solidFill>
                            <a:srgbClr val="000000"/>
                          </a:solidFill>
                          <a:effectLst/>
                          <a:latin typeface="Times New Roman" panose="02020603050405020304" pitchFamily="18" charset="0"/>
                          <a:ea typeface="Times New Roman" panose="02020603050405020304" pitchFamily="18" charset="0"/>
                        </a:rPr>
                        <a:t>0,00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311,4</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a:solidFill>
                            <a:srgbClr val="000000"/>
                          </a:solidFill>
                          <a:effectLst/>
                          <a:latin typeface="Times New Roman" panose="02020603050405020304" pitchFamily="18" charset="0"/>
                          <a:ea typeface="Times New Roman" panose="02020603050405020304" pitchFamily="18" charset="0"/>
                        </a:rPr>
                        <a:t>311,4</a:t>
                      </a:r>
                      <a:endParaRPr lang="ru-RU"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100</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026361"/>
                  </a:ext>
                </a:extLst>
              </a:tr>
            </a:tbl>
          </a:graphicData>
        </a:graphic>
      </p:graphicFrame>
    </p:spTree>
    <p:extLst>
      <p:ext uri="{BB962C8B-B14F-4D97-AF65-F5344CB8AC3E}">
        <p14:creationId xmlns:p14="http://schemas.microsoft.com/office/powerpoint/2010/main" val="2667286651"/>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5" y="188640"/>
            <a:ext cx="8496944" cy="576064"/>
          </a:xfrm>
        </p:spPr>
        <p:txBody>
          <a:bodyPr>
            <a:normAutofit fontScale="90000"/>
          </a:bodyPr>
          <a:lstStyle/>
          <a:p>
            <a:pPr algn="ctr"/>
            <a:r>
              <a:rPr lang="ru-RU" sz="2200" dirty="0">
                <a:latin typeface="Times New Roman" panose="02020603050405020304" pitchFamily="18" charset="0"/>
                <a:cs typeface="Times New Roman" panose="02020603050405020304" pitchFamily="18" charset="0"/>
              </a:rPr>
              <a:t> Муниципальная программа 2 «Экологическая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безопасность города Колы»                          </a:t>
            </a:r>
            <a:r>
              <a:rPr lang="ru-RU" sz="1300" i="1" dirty="0" err="1">
                <a:latin typeface="Times New Roman" panose="02020603050405020304" pitchFamily="18" charset="0"/>
                <a:cs typeface="Times New Roman" panose="02020603050405020304" pitchFamily="18" charset="0"/>
              </a:rPr>
              <a:t>тыс.рублей</a:t>
            </a:r>
            <a:endParaRPr lang="ru-RU" sz="1300" i="1" dirty="0">
              <a:latin typeface="Times New Roman" panose="02020603050405020304" pitchFamily="18" charset="0"/>
              <a:cs typeface="Times New Roman" panose="02020603050405020304" pitchFamily="18" charset="0"/>
            </a:endParaRPr>
          </a:p>
        </p:txBody>
      </p:sp>
      <p:graphicFrame>
        <p:nvGraphicFramePr>
          <p:cNvPr id="7" name="Объект 6">
            <a:extLst>
              <a:ext uri="{FF2B5EF4-FFF2-40B4-BE49-F238E27FC236}">
                <a16:creationId xmlns:a16="http://schemas.microsoft.com/office/drawing/2014/main" id="{3C3B1AFA-81D6-45B4-A92A-74F26BD00906}"/>
              </a:ext>
            </a:extLst>
          </p:cNvPr>
          <p:cNvGraphicFramePr>
            <a:graphicFrameLocks noGrp="1"/>
          </p:cNvGraphicFramePr>
          <p:nvPr>
            <p:ph sz="quarter" idx="13"/>
            <p:extLst/>
          </p:nvPr>
        </p:nvGraphicFramePr>
        <p:xfrm>
          <a:off x="1775521" y="908722"/>
          <a:ext cx="8496945" cy="2005707"/>
        </p:xfrm>
        <a:graphic>
          <a:graphicData uri="http://schemas.openxmlformats.org/drawingml/2006/table">
            <a:tbl>
              <a:tblPr firstRow="1" firstCol="1" bandRow="1"/>
              <a:tblGrid>
                <a:gridCol w="2313862">
                  <a:extLst>
                    <a:ext uri="{9D8B030D-6E8A-4147-A177-3AD203B41FA5}">
                      <a16:colId xmlns:a16="http://schemas.microsoft.com/office/drawing/2014/main" val="1499152170"/>
                    </a:ext>
                  </a:extLst>
                </a:gridCol>
                <a:gridCol w="977850">
                  <a:extLst>
                    <a:ext uri="{9D8B030D-6E8A-4147-A177-3AD203B41FA5}">
                      <a16:colId xmlns:a16="http://schemas.microsoft.com/office/drawing/2014/main" val="1180350633"/>
                    </a:ext>
                  </a:extLst>
                </a:gridCol>
                <a:gridCol w="998558">
                  <a:extLst>
                    <a:ext uri="{9D8B030D-6E8A-4147-A177-3AD203B41FA5}">
                      <a16:colId xmlns:a16="http://schemas.microsoft.com/office/drawing/2014/main" val="21118449"/>
                    </a:ext>
                  </a:extLst>
                </a:gridCol>
                <a:gridCol w="998558">
                  <a:extLst>
                    <a:ext uri="{9D8B030D-6E8A-4147-A177-3AD203B41FA5}">
                      <a16:colId xmlns:a16="http://schemas.microsoft.com/office/drawing/2014/main" val="953196463"/>
                    </a:ext>
                  </a:extLst>
                </a:gridCol>
                <a:gridCol w="872780">
                  <a:extLst>
                    <a:ext uri="{9D8B030D-6E8A-4147-A177-3AD203B41FA5}">
                      <a16:colId xmlns:a16="http://schemas.microsoft.com/office/drawing/2014/main" val="474823478"/>
                    </a:ext>
                  </a:extLst>
                </a:gridCol>
                <a:gridCol w="872780">
                  <a:extLst>
                    <a:ext uri="{9D8B030D-6E8A-4147-A177-3AD203B41FA5}">
                      <a16:colId xmlns:a16="http://schemas.microsoft.com/office/drawing/2014/main" val="2618055520"/>
                    </a:ext>
                  </a:extLst>
                </a:gridCol>
                <a:gridCol w="835198">
                  <a:extLst>
                    <a:ext uri="{9D8B030D-6E8A-4147-A177-3AD203B41FA5}">
                      <a16:colId xmlns:a16="http://schemas.microsoft.com/office/drawing/2014/main" val="2771809219"/>
                    </a:ext>
                  </a:extLst>
                </a:gridCol>
                <a:gridCol w="627359">
                  <a:extLst>
                    <a:ext uri="{9D8B030D-6E8A-4147-A177-3AD203B41FA5}">
                      <a16:colId xmlns:a16="http://schemas.microsoft.com/office/drawing/2014/main" val="4034288494"/>
                    </a:ext>
                  </a:extLst>
                </a:gridCol>
              </a:tblGrid>
              <a:tr h="207589">
                <a:tc rowSpan="2">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Наименование программы, подпрограммы</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2021 год</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2022</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2023</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2024</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2655437076"/>
                  </a:ext>
                </a:extLst>
              </a:tr>
              <a:tr h="312361">
                <a:tc vMerge="1">
                  <a:txBody>
                    <a:bodyPr/>
                    <a:lstStyle/>
                    <a:p>
                      <a:endParaRPr lang="ru-RU"/>
                    </a:p>
                  </a:txBody>
                  <a:tcPr/>
                </a:tc>
                <a:tc vMerge="1">
                  <a:txBody>
                    <a:bodyPr/>
                    <a:lstStyle/>
                    <a:p>
                      <a:endParaRPr lang="ru-RU"/>
                    </a:p>
                  </a:txBody>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Сумма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отклонение</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сумма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 роста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сумма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 роста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490464"/>
                  </a:ext>
                </a:extLst>
              </a:tr>
              <a:tr h="468540">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2</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3</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4=3-2</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5</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6=(5/3)</a:t>
                      </a:r>
                      <a:endParaRPr lang="ru-RU" sz="1200" dirty="0">
                        <a:effectLst/>
                        <a:latin typeface="Times New Roman" panose="02020603050405020304" pitchFamily="18" charset="0"/>
                        <a:ea typeface="Times New Roman" panose="02020603050405020304" pitchFamily="18" charset="0"/>
                      </a:endParaRPr>
                    </a:p>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*100</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7</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8=(7/5)</a:t>
                      </a:r>
                      <a:endParaRPr lang="ru-RU" sz="1200" dirty="0">
                        <a:effectLst/>
                        <a:latin typeface="Times New Roman" panose="02020603050405020304" pitchFamily="18" charset="0"/>
                        <a:ea typeface="Times New Roman" panose="02020603050405020304" pitchFamily="18" charset="0"/>
                      </a:endParaRPr>
                    </a:p>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*100</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311156"/>
                  </a:ext>
                </a:extLst>
              </a:tr>
              <a:tr h="468540">
                <a:tc>
                  <a:txBody>
                    <a:bodyPr/>
                    <a:lstStyle/>
                    <a:p>
                      <a:pPr algn="l">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Муниципальная программа 2 "Экологическая безопасность города Колы"</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2 623,8</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1 011,6</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-1 612,2</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1 011,6</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100</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1 011,6</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100</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994656"/>
                  </a:ext>
                </a:extLst>
              </a:tr>
              <a:tr h="415178">
                <a:tc>
                  <a:txBody>
                    <a:bodyPr/>
                    <a:lstStyle/>
                    <a:p>
                      <a:pPr algn="l">
                        <a:spcAft>
                          <a:spcPts val="0"/>
                        </a:spcAft>
                      </a:pPr>
                      <a:r>
                        <a:rPr lang="ru-RU" sz="1200" i="1" dirty="0">
                          <a:solidFill>
                            <a:srgbClr val="000000"/>
                          </a:solidFill>
                          <a:effectLst/>
                          <a:latin typeface="Times New Roman" panose="02020603050405020304" pitchFamily="18" charset="0"/>
                          <a:ea typeface="Times New Roman" panose="02020603050405020304" pitchFamily="18" charset="0"/>
                        </a:rPr>
                        <a:t>в том числе средства бюджета Кольского района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2 000,0</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0,00</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0,00</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0,00</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0,00</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0,00</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0,00</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932398"/>
                  </a:ext>
                </a:extLst>
              </a:tr>
            </a:tbl>
          </a:graphicData>
        </a:graphic>
      </p:graphicFrame>
      <p:sp>
        <p:nvSpPr>
          <p:cNvPr id="6" name="Прямоугольник 5"/>
          <p:cNvSpPr/>
          <p:nvPr/>
        </p:nvSpPr>
        <p:spPr>
          <a:xfrm>
            <a:off x="1775520" y="2690338"/>
            <a:ext cx="8640960" cy="1200329"/>
          </a:xfrm>
          <a:prstGeom prst="rect">
            <a:avLst/>
          </a:prstGeom>
        </p:spPr>
        <p:txBody>
          <a:bodyPr wrap="square">
            <a:spAutoFit/>
          </a:bodyPr>
          <a:lstStyle/>
          <a:p>
            <a:pPr indent="450215" algn="just"/>
            <a:endParaRPr lang="ru-RU" dirty="0">
              <a:latin typeface="Times New Roman"/>
              <a:ea typeface="Times New Roman"/>
            </a:endParaRPr>
          </a:p>
          <a:p>
            <a:pPr indent="450215" algn="just"/>
            <a:r>
              <a:rPr lang="ru-RU" dirty="0">
                <a:latin typeface="Times New Roman"/>
                <a:ea typeface="Times New Roman"/>
              </a:rPr>
              <a:t>В 2022 году предусмотрено 1011,6 тыс. рублей на ликвидацию несанкционированных свалок на территории муниципального образования городское поселение Кола Кольского района.</a:t>
            </a:r>
            <a:endParaRPr lang="ru-RU" sz="1600" dirty="0">
              <a:latin typeface="Times New Roman"/>
              <a:ea typeface="Times New Roman"/>
            </a:endParaRPr>
          </a:p>
        </p:txBody>
      </p:sp>
      <p:graphicFrame>
        <p:nvGraphicFramePr>
          <p:cNvPr id="9" name="Диаграмма 8"/>
          <p:cNvGraphicFramePr>
            <a:graphicFrameLocks/>
          </p:cNvGraphicFramePr>
          <p:nvPr>
            <p:extLst/>
          </p:nvPr>
        </p:nvGraphicFramePr>
        <p:xfrm>
          <a:off x="1780110" y="3890665"/>
          <a:ext cx="5756051" cy="2058614"/>
        </p:xfrm>
        <a:graphic>
          <a:graphicData uri="http://schemas.openxmlformats.org/drawingml/2006/chart">
            <c:chart xmlns:c="http://schemas.openxmlformats.org/drawingml/2006/chart" xmlns:r="http://schemas.openxmlformats.org/officeDocument/2006/relationships" r:id="rId2"/>
          </a:graphicData>
        </a:graphic>
      </p:graphicFrame>
      <p:pic>
        <p:nvPicPr>
          <p:cNvPr id="10" name="Рисунок 9">
            <a:extLst>
              <a:ext uri="{FF2B5EF4-FFF2-40B4-BE49-F238E27FC236}">
                <a16:creationId xmlns:a16="http://schemas.microsoft.com/office/drawing/2014/main" id="{3A5D99E7-A1E0-46F4-BB2F-78A047E46939}"/>
              </a:ext>
            </a:extLst>
          </p:cNvPr>
          <p:cNvPicPr>
            <a:picLocks noChangeAspect="1"/>
          </p:cNvPicPr>
          <p:nvPr/>
        </p:nvPicPr>
        <p:blipFill>
          <a:blip r:embed="rId3"/>
          <a:stretch>
            <a:fillRect/>
          </a:stretch>
        </p:blipFill>
        <p:spPr>
          <a:xfrm>
            <a:off x="7412659" y="3806969"/>
            <a:ext cx="3198363" cy="2226006"/>
          </a:xfrm>
          <a:prstGeom prst="rect">
            <a:avLst/>
          </a:prstGeom>
        </p:spPr>
      </p:pic>
    </p:spTree>
    <p:extLst>
      <p:ext uri="{BB962C8B-B14F-4D97-AF65-F5344CB8AC3E}">
        <p14:creationId xmlns:p14="http://schemas.microsoft.com/office/powerpoint/2010/main" val="23739606"/>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1" y="188640"/>
            <a:ext cx="8643665" cy="576064"/>
          </a:xfrm>
        </p:spPr>
        <p:txBody>
          <a:bodyPr>
            <a:normAutofit fontScale="90000"/>
          </a:bodyPr>
          <a:lstStyle/>
          <a:p>
            <a:pPr algn="ctr"/>
            <a:r>
              <a:rPr lang="ru-RU" sz="2200" dirty="0">
                <a:latin typeface="Times New Roman" panose="02020603050405020304" pitchFamily="18" charset="0"/>
                <a:cs typeface="Times New Roman" panose="02020603050405020304" pitchFamily="18" charset="0"/>
              </a:rPr>
              <a:t>Муниципальная программа 3 «Обеспечение комфортных условий проживания населения города Колы»                                                      </a:t>
            </a:r>
            <a:r>
              <a:rPr lang="ru-RU" sz="1300" i="1" dirty="0" err="1">
                <a:latin typeface="Times New Roman" panose="02020603050405020304" pitchFamily="18" charset="0"/>
                <a:cs typeface="Times New Roman" panose="02020603050405020304" pitchFamily="18" charset="0"/>
              </a:rPr>
              <a:t>тыс.рублей</a:t>
            </a:r>
            <a:endParaRPr lang="ru-RU" sz="1300" i="1" dirty="0">
              <a:latin typeface="Times New Roman" panose="02020603050405020304" pitchFamily="18" charset="0"/>
              <a:cs typeface="Times New Roman" panose="02020603050405020304" pitchFamily="18" charset="0"/>
            </a:endParaRPr>
          </a:p>
        </p:txBody>
      </p:sp>
      <p:graphicFrame>
        <p:nvGraphicFramePr>
          <p:cNvPr id="7" name="Объект 6">
            <a:extLst>
              <a:ext uri="{FF2B5EF4-FFF2-40B4-BE49-F238E27FC236}">
                <a16:creationId xmlns:a16="http://schemas.microsoft.com/office/drawing/2014/main" id="{4DB901E5-BD0B-433D-A88C-91E2B6FCA9CB}"/>
              </a:ext>
            </a:extLst>
          </p:cNvPr>
          <p:cNvGraphicFramePr>
            <a:graphicFrameLocks noGrp="1"/>
          </p:cNvGraphicFramePr>
          <p:nvPr>
            <p:ph sz="quarter" idx="13"/>
            <p:extLst/>
          </p:nvPr>
        </p:nvGraphicFramePr>
        <p:xfrm>
          <a:off x="1631505" y="836713"/>
          <a:ext cx="8784975" cy="5196058"/>
        </p:xfrm>
        <a:graphic>
          <a:graphicData uri="http://schemas.openxmlformats.org/drawingml/2006/table">
            <a:tbl>
              <a:tblPr firstRow="1" firstCol="1" bandRow="1"/>
              <a:tblGrid>
                <a:gridCol w="2392299">
                  <a:extLst>
                    <a:ext uri="{9D8B030D-6E8A-4147-A177-3AD203B41FA5}">
                      <a16:colId xmlns:a16="http://schemas.microsoft.com/office/drawing/2014/main" val="2861373642"/>
                    </a:ext>
                  </a:extLst>
                </a:gridCol>
                <a:gridCol w="1010996">
                  <a:extLst>
                    <a:ext uri="{9D8B030D-6E8A-4147-A177-3AD203B41FA5}">
                      <a16:colId xmlns:a16="http://schemas.microsoft.com/office/drawing/2014/main" val="2500660934"/>
                    </a:ext>
                  </a:extLst>
                </a:gridCol>
                <a:gridCol w="1032407">
                  <a:extLst>
                    <a:ext uri="{9D8B030D-6E8A-4147-A177-3AD203B41FA5}">
                      <a16:colId xmlns:a16="http://schemas.microsoft.com/office/drawing/2014/main" val="1996470740"/>
                    </a:ext>
                  </a:extLst>
                </a:gridCol>
                <a:gridCol w="1032407">
                  <a:extLst>
                    <a:ext uri="{9D8B030D-6E8A-4147-A177-3AD203B41FA5}">
                      <a16:colId xmlns:a16="http://schemas.microsoft.com/office/drawing/2014/main" val="1083225801"/>
                    </a:ext>
                  </a:extLst>
                </a:gridCol>
                <a:gridCol w="902365">
                  <a:extLst>
                    <a:ext uri="{9D8B030D-6E8A-4147-A177-3AD203B41FA5}">
                      <a16:colId xmlns:a16="http://schemas.microsoft.com/office/drawing/2014/main" val="3095091345"/>
                    </a:ext>
                  </a:extLst>
                </a:gridCol>
                <a:gridCol w="902365">
                  <a:extLst>
                    <a:ext uri="{9D8B030D-6E8A-4147-A177-3AD203B41FA5}">
                      <a16:colId xmlns:a16="http://schemas.microsoft.com/office/drawing/2014/main" val="2176128922"/>
                    </a:ext>
                  </a:extLst>
                </a:gridCol>
                <a:gridCol w="863512">
                  <a:extLst>
                    <a:ext uri="{9D8B030D-6E8A-4147-A177-3AD203B41FA5}">
                      <a16:colId xmlns:a16="http://schemas.microsoft.com/office/drawing/2014/main" val="1524703687"/>
                    </a:ext>
                  </a:extLst>
                </a:gridCol>
                <a:gridCol w="648624">
                  <a:extLst>
                    <a:ext uri="{9D8B030D-6E8A-4147-A177-3AD203B41FA5}">
                      <a16:colId xmlns:a16="http://schemas.microsoft.com/office/drawing/2014/main" val="3641088915"/>
                    </a:ext>
                  </a:extLst>
                </a:gridCol>
              </a:tblGrid>
              <a:tr h="174934">
                <a:tc rowSpan="2">
                  <a:txBody>
                    <a:bodyPr/>
                    <a:lstStyle/>
                    <a:p>
                      <a:pPr algn="ctr">
                        <a:spcAft>
                          <a:spcPts val="0"/>
                        </a:spcAft>
                      </a:pPr>
                      <a:r>
                        <a:rPr lang="ru-RU" sz="700" b="1">
                          <a:solidFill>
                            <a:srgbClr val="000000"/>
                          </a:solidFill>
                          <a:effectLst/>
                          <a:latin typeface="Times New Roman" panose="02020603050405020304" pitchFamily="18" charset="0"/>
                          <a:ea typeface="Times New Roman" panose="02020603050405020304" pitchFamily="18" charset="0"/>
                        </a:rPr>
                        <a:t>Наименование программы, подпрограммы</a:t>
                      </a:r>
                      <a:endParaRPr lang="ru-RU" sz="9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2021 год</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700" b="1">
                          <a:solidFill>
                            <a:srgbClr val="000000"/>
                          </a:solidFill>
                          <a:effectLst/>
                          <a:latin typeface="Times New Roman" panose="02020603050405020304" pitchFamily="18" charset="0"/>
                          <a:ea typeface="Times New Roman" panose="02020603050405020304" pitchFamily="18" charset="0"/>
                        </a:rPr>
                        <a:t>2022</a:t>
                      </a:r>
                      <a:endParaRPr lang="ru-RU" sz="9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700" b="1">
                          <a:solidFill>
                            <a:srgbClr val="000000"/>
                          </a:solidFill>
                          <a:effectLst/>
                          <a:latin typeface="Times New Roman" panose="02020603050405020304" pitchFamily="18" charset="0"/>
                          <a:ea typeface="Times New Roman" panose="02020603050405020304" pitchFamily="18" charset="0"/>
                        </a:rPr>
                        <a:t>2023</a:t>
                      </a:r>
                      <a:endParaRPr lang="ru-RU" sz="9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700" b="1">
                          <a:solidFill>
                            <a:srgbClr val="000000"/>
                          </a:solidFill>
                          <a:effectLst/>
                          <a:latin typeface="Times New Roman" panose="02020603050405020304" pitchFamily="18" charset="0"/>
                          <a:ea typeface="Times New Roman" panose="02020603050405020304" pitchFamily="18" charset="0"/>
                        </a:rPr>
                        <a:t>2024</a:t>
                      </a:r>
                      <a:endParaRPr lang="ru-RU" sz="9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923446467"/>
                  </a:ext>
                </a:extLst>
              </a:tr>
              <a:tr h="360019">
                <a:tc vMerge="1">
                  <a:txBody>
                    <a:bodyPr/>
                    <a:lstStyle/>
                    <a:p>
                      <a:endParaRPr lang="ru-RU"/>
                    </a:p>
                  </a:txBody>
                  <a:tcPr/>
                </a:tc>
                <a:tc vMerge="1">
                  <a:txBody>
                    <a:bodyPr/>
                    <a:lstStyle/>
                    <a:p>
                      <a:endParaRPr lang="ru-RU"/>
                    </a:p>
                  </a:txBody>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Сумма</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отклонение</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сумма</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 роста</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сумма</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 роста</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101631"/>
                  </a:ext>
                </a:extLst>
              </a:tr>
              <a:tr h="360019">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2</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3</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4=3-2</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5</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6=(5/3)</a:t>
                      </a:r>
                      <a:endParaRPr lang="ru-RU" sz="1200" dirty="0">
                        <a:effectLst/>
                        <a:latin typeface="Times New Roman" panose="02020603050405020304" pitchFamily="18" charset="0"/>
                        <a:ea typeface="Times New Roman" panose="02020603050405020304" pitchFamily="18" charset="0"/>
                      </a:endParaRPr>
                    </a:p>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*100</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7</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8=(7/5)</a:t>
                      </a:r>
                      <a:endParaRPr lang="ru-RU" sz="1200">
                        <a:effectLst/>
                        <a:latin typeface="Times New Roman" panose="02020603050405020304" pitchFamily="18" charset="0"/>
                        <a:ea typeface="Times New Roman" panose="02020603050405020304" pitchFamily="18" charset="0"/>
                      </a:endParaRPr>
                    </a:p>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019181"/>
                  </a:ext>
                </a:extLst>
              </a:tr>
              <a:tr h="792706">
                <a:tc>
                  <a:txBody>
                    <a:bodyPr/>
                    <a:lstStyle/>
                    <a:p>
                      <a:pPr algn="l">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Муниципальная программа 3 "Обеспечение комфортных условий проживания населения города Колы"</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353 898,0</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169 069,4</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-184 828,6</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79 090,8</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47</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77 885,0</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98</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461225"/>
                  </a:ext>
                </a:extLst>
              </a:tr>
              <a:tr h="396353">
                <a:tc>
                  <a:txBody>
                    <a:bodyPr/>
                    <a:lstStyle/>
                    <a:p>
                      <a:pPr algn="l">
                        <a:spcAft>
                          <a:spcPts val="0"/>
                        </a:spcAft>
                        <a:tabLst>
                          <a:tab pos="1400175" algn="l"/>
                        </a:tabLst>
                      </a:pPr>
                      <a:r>
                        <a:rPr lang="ru-RU" sz="1200" i="1">
                          <a:solidFill>
                            <a:srgbClr val="000000"/>
                          </a:solidFill>
                          <a:effectLst/>
                          <a:latin typeface="Times New Roman" panose="02020603050405020304" pitchFamily="18" charset="0"/>
                          <a:ea typeface="Times New Roman" panose="02020603050405020304" pitchFamily="18" charset="0"/>
                        </a:rPr>
                        <a:t>в том числе средства областного бюджета</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a:solidFill>
                            <a:srgbClr val="000000"/>
                          </a:solidFill>
                          <a:effectLst/>
                          <a:latin typeface="Times New Roman" panose="02020603050405020304" pitchFamily="18" charset="0"/>
                          <a:ea typeface="Times New Roman" panose="02020603050405020304" pitchFamily="18" charset="0"/>
                        </a:rPr>
                        <a:t>193 991,5</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a:solidFill>
                            <a:srgbClr val="000000"/>
                          </a:solidFill>
                          <a:effectLst/>
                          <a:latin typeface="Times New Roman" panose="02020603050405020304" pitchFamily="18" charset="0"/>
                          <a:ea typeface="Times New Roman" panose="02020603050405020304" pitchFamily="18" charset="0"/>
                        </a:rPr>
                        <a:t>104 217,4</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a:solidFill>
                            <a:srgbClr val="000000"/>
                          </a:solidFill>
                          <a:effectLst/>
                          <a:latin typeface="Times New Roman" panose="02020603050405020304" pitchFamily="18" charset="0"/>
                          <a:ea typeface="Times New Roman" panose="02020603050405020304" pitchFamily="18" charset="0"/>
                        </a:rPr>
                        <a:t>-89 774,1</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a:solidFill>
                            <a:srgbClr val="000000"/>
                          </a:solidFill>
                          <a:effectLst/>
                          <a:latin typeface="Times New Roman" panose="02020603050405020304" pitchFamily="18" charset="0"/>
                          <a:ea typeface="Times New Roman" panose="02020603050405020304" pitchFamily="18" charset="0"/>
                        </a:rPr>
                        <a:t>32 218,3</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a:solidFill>
                            <a:srgbClr val="000000"/>
                          </a:solidFill>
                          <a:effectLst/>
                          <a:latin typeface="Times New Roman" panose="02020603050405020304" pitchFamily="18" charset="0"/>
                          <a:ea typeface="Times New Roman" panose="02020603050405020304" pitchFamily="18" charset="0"/>
                        </a:rPr>
                        <a:t>31</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a:solidFill>
                            <a:srgbClr val="000000"/>
                          </a:solidFill>
                          <a:effectLst/>
                          <a:latin typeface="Times New Roman" panose="02020603050405020304" pitchFamily="18" charset="0"/>
                          <a:ea typeface="Times New Roman" panose="02020603050405020304" pitchFamily="18" charset="0"/>
                        </a:rPr>
                        <a:t>32 219,4</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dirty="0">
                          <a:solidFill>
                            <a:srgbClr val="000000"/>
                          </a:solidFill>
                          <a:effectLst/>
                          <a:latin typeface="Times New Roman" panose="02020603050405020304" pitchFamily="18" charset="0"/>
                          <a:ea typeface="Times New Roman" panose="02020603050405020304" pitchFamily="18" charset="0"/>
                        </a:rPr>
                        <a:t>100</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929436"/>
                  </a:ext>
                </a:extLst>
              </a:tr>
              <a:tr h="524249">
                <a:tc>
                  <a:txBody>
                    <a:bodyPr/>
                    <a:lstStyle/>
                    <a:p>
                      <a:pPr algn="l">
                        <a:spcAft>
                          <a:spcPts val="0"/>
                        </a:spcAft>
                        <a:tabLst>
                          <a:tab pos="1400175" algn="l"/>
                        </a:tabLst>
                      </a:pPr>
                      <a:r>
                        <a:rPr lang="ru-RU" sz="1200" i="1">
                          <a:solidFill>
                            <a:srgbClr val="000000"/>
                          </a:solidFill>
                          <a:effectLst/>
                          <a:latin typeface="Times New Roman" panose="02020603050405020304" pitchFamily="18" charset="0"/>
                          <a:ea typeface="Times New Roman" panose="02020603050405020304" pitchFamily="18" charset="0"/>
                        </a:rPr>
                        <a:t>в том числе средства бюджета Кольского района</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a:solidFill>
                            <a:srgbClr val="000000"/>
                          </a:solidFill>
                          <a:effectLst/>
                          <a:latin typeface="Times New Roman" panose="02020603050405020304" pitchFamily="18" charset="0"/>
                          <a:ea typeface="Times New Roman" panose="02020603050405020304" pitchFamily="18" charset="0"/>
                        </a:rPr>
                        <a:t>82 887,8</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a:solidFill>
                            <a:srgbClr val="000000"/>
                          </a:solidFill>
                          <a:effectLst/>
                          <a:latin typeface="Times New Roman" panose="02020603050405020304" pitchFamily="18" charset="0"/>
                          <a:ea typeface="Times New Roman" panose="02020603050405020304" pitchFamily="18" charset="0"/>
                        </a:rPr>
                        <a:t>19 300,0</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a:solidFill>
                            <a:srgbClr val="000000"/>
                          </a:solidFill>
                          <a:effectLst/>
                          <a:latin typeface="Times New Roman" panose="02020603050405020304" pitchFamily="18" charset="0"/>
                          <a:ea typeface="Times New Roman" panose="02020603050405020304" pitchFamily="18" charset="0"/>
                        </a:rPr>
                        <a:t>-63 587,8</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a:solidFill>
                            <a:srgbClr val="000000"/>
                          </a:solidFill>
                          <a:effectLst/>
                          <a:latin typeface="Times New Roman" panose="02020603050405020304" pitchFamily="18" charset="0"/>
                          <a:ea typeface="Times New Roman" panose="02020603050405020304" pitchFamily="18" charset="0"/>
                        </a:rPr>
                        <a:t>0</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a:solidFill>
                            <a:srgbClr val="000000"/>
                          </a:solidFill>
                          <a:effectLst/>
                          <a:latin typeface="Times New Roman" panose="02020603050405020304" pitchFamily="18" charset="0"/>
                          <a:ea typeface="Times New Roman" panose="02020603050405020304" pitchFamily="18" charset="0"/>
                        </a:rPr>
                        <a:t>0</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a:solidFill>
                            <a:srgbClr val="000000"/>
                          </a:solidFill>
                          <a:effectLst/>
                          <a:latin typeface="Times New Roman" panose="02020603050405020304" pitchFamily="18" charset="0"/>
                          <a:ea typeface="Times New Roman" panose="02020603050405020304" pitchFamily="18" charset="0"/>
                        </a:rPr>
                        <a:t>0</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dirty="0">
                          <a:solidFill>
                            <a:srgbClr val="000000"/>
                          </a:solidFill>
                          <a:effectLst/>
                          <a:latin typeface="Times New Roman" panose="02020603050405020304" pitchFamily="18" charset="0"/>
                          <a:ea typeface="Times New Roman" panose="02020603050405020304" pitchFamily="18" charset="0"/>
                        </a:rPr>
                        <a:t>0</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092976"/>
                  </a:ext>
                </a:extLst>
              </a:tr>
              <a:tr h="396353">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Подпрограмма 1 "Комплексное благоустройство города"</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36 949,1</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45 362,3</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8 413,2</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28 353,7</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63</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26 732,4</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94</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847995"/>
                  </a:ext>
                </a:extLst>
              </a:tr>
              <a:tr h="594530">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Подпрограмма 2 "Содержание и ремонт улично-дорожной сети города Кола"</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100 057,2</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46 325,2</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-53 732,0</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45 355,4</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98</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45 770,9</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101</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710726"/>
                  </a:ext>
                </a:extLst>
              </a:tr>
              <a:tr h="594530">
                <a:tc>
                  <a:txBody>
                    <a:bodyPr/>
                    <a:lstStyle/>
                    <a:p>
                      <a:pPr algn="l">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Подпрограмма 3 "Обеспечение доступной среды для инвалидов на территории города Кола"</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980,0</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200,0</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-780,0</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200,0</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200,00</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100 </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246445"/>
                  </a:ext>
                </a:extLst>
              </a:tr>
              <a:tr h="396353">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Подпрограмма 4 "Формирование современной городской среды"</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199 541,8</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73 500,0</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-126 041,8</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1 500,0</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2</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1 500,0</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100</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039951"/>
                  </a:ext>
                </a:extLst>
              </a:tr>
              <a:tr h="594530">
                <a:tc>
                  <a:txBody>
                    <a:bodyPr/>
                    <a:lstStyle/>
                    <a:p>
                      <a:pPr algn="l">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Подпрограмма 5 "Содержание и ремонт многоквартирных домов в городе Кола"</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16 369,9</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3 681,9</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-12 688,0</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3 681,7</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3 681,7</a:t>
                      </a:r>
                      <a:endParaRPr lang="ru-RU" sz="120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100</a:t>
                      </a:r>
                      <a:endParaRPr lang="ru-RU" sz="1200" dirty="0">
                        <a:effectLst/>
                        <a:latin typeface="Times New Roman" panose="02020603050405020304" pitchFamily="18" charset="0"/>
                        <a:ea typeface="Times New Roman" panose="02020603050405020304" pitchFamily="18" charset="0"/>
                      </a:endParaRPr>
                    </a:p>
                  </a:txBody>
                  <a:tcPr marL="48760" marR="48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523526"/>
                  </a:ext>
                </a:extLst>
              </a:tr>
            </a:tbl>
          </a:graphicData>
        </a:graphic>
      </p:graphicFrame>
    </p:spTree>
    <p:extLst>
      <p:ext uri="{BB962C8B-B14F-4D97-AF65-F5344CB8AC3E}">
        <p14:creationId xmlns:p14="http://schemas.microsoft.com/office/powerpoint/2010/main" val="2678337313"/>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7666" y="188640"/>
            <a:ext cx="10591060" cy="576064"/>
          </a:xfrm>
        </p:spPr>
        <p:txBody>
          <a:bodyPr>
            <a:normAutofit fontScale="90000"/>
          </a:bodyPr>
          <a:lstStyle/>
          <a:p>
            <a:pPr algn="ctr"/>
            <a:r>
              <a:rPr lang="ru-RU" sz="2200" dirty="0">
                <a:latin typeface="Times New Roman" panose="02020603050405020304" pitchFamily="18" charset="0"/>
                <a:cs typeface="Times New Roman" panose="02020603050405020304" pitchFamily="18" charset="0"/>
              </a:rPr>
              <a:t>Муниципальная программа 4 «Обеспечение эффективного функционирования городского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хозяйства</a:t>
            </a:r>
            <a:r>
              <a:rPr lang="ru-RU" sz="1600" i="1" dirty="0">
                <a:latin typeface="Times New Roman" panose="02020603050405020304" pitchFamily="18" charset="0"/>
                <a:cs typeface="Times New Roman" panose="02020603050405020304" pitchFamily="18" charset="0"/>
              </a:rPr>
              <a:t>»                                                                                                     </a:t>
            </a:r>
            <a:br>
              <a:rPr lang="ru-RU" sz="1600" i="1" dirty="0">
                <a:latin typeface="Times New Roman" panose="02020603050405020304" pitchFamily="18" charset="0"/>
                <a:cs typeface="Times New Roman" panose="02020603050405020304" pitchFamily="18" charset="0"/>
              </a:rPr>
            </a:br>
            <a:r>
              <a:rPr lang="ru-RU" sz="1600" i="1" dirty="0">
                <a:latin typeface="Times New Roman" panose="02020603050405020304" pitchFamily="18" charset="0"/>
                <a:cs typeface="Times New Roman" panose="02020603050405020304" pitchFamily="18" charset="0"/>
              </a:rPr>
              <a:t>                                                                                                                                                                               </a:t>
            </a:r>
            <a:r>
              <a:rPr lang="ru-RU" sz="1300" i="1" dirty="0" err="1">
                <a:latin typeface="Times New Roman" panose="02020603050405020304" pitchFamily="18" charset="0"/>
                <a:cs typeface="Times New Roman" panose="02020603050405020304" pitchFamily="18" charset="0"/>
              </a:rPr>
              <a:t>тыс.рублей</a:t>
            </a:r>
            <a:br>
              <a:rPr lang="ru-RU" sz="1000" dirty="0">
                <a:latin typeface="Times New Roman" panose="02020603050405020304" pitchFamily="18" charset="0"/>
                <a:cs typeface="Times New Roman" panose="02020603050405020304" pitchFamily="18" charset="0"/>
              </a:rPr>
            </a:br>
            <a:endParaRPr lang="ru-RU" sz="1000" dirty="0">
              <a:latin typeface="Times New Roman" panose="02020603050405020304" pitchFamily="18" charset="0"/>
              <a:cs typeface="Times New Roman" panose="02020603050405020304" pitchFamily="18" charset="0"/>
            </a:endParaRPr>
          </a:p>
        </p:txBody>
      </p:sp>
      <p:graphicFrame>
        <p:nvGraphicFramePr>
          <p:cNvPr id="8" name="Объект 7">
            <a:extLst>
              <a:ext uri="{FF2B5EF4-FFF2-40B4-BE49-F238E27FC236}">
                <a16:creationId xmlns:a16="http://schemas.microsoft.com/office/drawing/2014/main" id="{A58FE446-1A9E-468F-A360-29E8F6465922}"/>
              </a:ext>
            </a:extLst>
          </p:cNvPr>
          <p:cNvGraphicFramePr>
            <a:graphicFrameLocks noGrp="1"/>
          </p:cNvGraphicFramePr>
          <p:nvPr>
            <p:ph sz="quarter" idx="13"/>
            <p:extLst/>
          </p:nvPr>
        </p:nvGraphicFramePr>
        <p:xfrm>
          <a:off x="1559497" y="1124745"/>
          <a:ext cx="9108503" cy="3559563"/>
        </p:xfrm>
        <a:graphic>
          <a:graphicData uri="http://schemas.openxmlformats.org/drawingml/2006/table">
            <a:tbl>
              <a:tblPr firstRow="1" firstCol="1" bandRow="1"/>
              <a:tblGrid>
                <a:gridCol w="2333599">
                  <a:extLst>
                    <a:ext uri="{9D8B030D-6E8A-4147-A177-3AD203B41FA5}">
                      <a16:colId xmlns:a16="http://schemas.microsoft.com/office/drawing/2014/main" val="608790042"/>
                    </a:ext>
                  </a:extLst>
                </a:gridCol>
                <a:gridCol w="991156">
                  <a:extLst>
                    <a:ext uri="{9D8B030D-6E8A-4147-A177-3AD203B41FA5}">
                      <a16:colId xmlns:a16="http://schemas.microsoft.com/office/drawing/2014/main" val="1084916486"/>
                    </a:ext>
                  </a:extLst>
                </a:gridCol>
                <a:gridCol w="1134591">
                  <a:extLst>
                    <a:ext uri="{9D8B030D-6E8A-4147-A177-3AD203B41FA5}">
                      <a16:colId xmlns:a16="http://schemas.microsoft.com/office/drawing/2014/main" val="2520159330"/>
                    </a:ext>
                  </a:extLst>
                </a:gridCol>
                <a:gridCol w="1134591">
                  <a:extLst>
                    <a:ext uri="{9D8B030D-6E8A-4147-A177-3AD203B41FA5}">
                      <a16:colId xmlns:a16="http://schemas.microsoft.com/office/drawing/2014/main" val="666358593"/>
                    </a:ext>
                  </a:extLst>
                </a:gridCol>
                <a:gridCol w="950788">
                  <a:extLst>
                    <a:ext uri="{9D8B030D-6E8A-4147-A177-3AD203B41FA5}">
                      <a16:colId xmlns:a16="http://schemas.microsoft.com/office/drawing/2014/main" val="2000294766"/>
                    </a:ext>
                  </a:extLst>
                </a:gridCol>
                <a:gridCol w="950788">
                  <a:extLst>
                    <a:ext uri="{9D8B030D-6E8A-4147-A177-3AD203B41FA5}">
                      <a16:colId xmlns:a16="http://schemas.microsoft.com/office/drawing/2014/main" val="361697117"/>
                    </a:ext>
                  </a:extLst>
                </a:gridCol>
                <a:gridCol w="909562">
                  <a:extLst>
                    <a:ext uri="{9D8B030D-6E8A-4147-A177-3AD203B41FA5}">
                      <a16:colId xmlns:a16="http://schemas.microsoft.com/office/drawing/2014/main" val="3406724261"/>
                    </a:ext>
                  </a:extLst>
                </a:gridCol>
                <a:gridCol w="703428">
                  <a:extLst>
                    <a:ext uri="{9D8B030D-6E8A-4147-A177-3AD203B41FA5}">
                      <a16:colId xmlns:a16="http://schemas.microsoft.com/office/drawing/2014/main" val="2737305592"/>
                    </a:ext>
                  </a:extLst>
                </a:gridCol>
              </a:tblGrid>
              <a:tr h="121839">
                <a:tc rowSpan="2">
                  <a:txBody>
                    <a:bodyPr/>
                    <a:lstStyle/>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Наименование программы, подпрограммы</a:t>
                      </a:r>
                      <a:endParaRPr lang="ru-RU" sz="12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2021 год</a:t>
                      </a:r>
                      <a:endParaRPr lang="ru-RU" sz="10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2022</a:t>
                      </a:r>
                      <a:endParaRPr lang="ru-RU" sz="10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2023</a:t>
                      </a:r>
                      <a:endParaRPr lang="ru-RU" sz="10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2024</a:t>
                      </a:r>
                      <a:endParaRPr lang="ru-RU" sz="10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4156400815"/>
                  </a:ext>
                </a:extLst>
              </a:tr>
              <a:tr h="227103">
                <a:tc vMerge="1">
                  <a:txBody>
                    <a:bodyPr/>
                    <a:lstStyle/>
                    <a:p>
                      <a:endParaRPr lang="ru-RU"/>
                    </a:p>
                  </a:txBody>
                  <a:tcPr/>
                </a:tc>
                <a:tc vMerge="1">
                  <a:txBody>
                    <a:bodyPr/>
                    <a:lstStyle/>
                    <a:p>
                      <a:endParaRPr lang="ru-RU"/>
                    </a:p>
                  </a:txBody>
                  <a:tcPr/>
                </a:tc>
                <a:tc>
                  <a:txBody>
                    <a:bodyPr/>
                    <a:lstStyle/>
                    <a:p>
                      <a:pPr algn="ctr">
                        <a:spcAft>
                          <a:spcPts val="0"/>
                        </a:spcAft>
                      </a:pPr>
                      <a:r>
                        <a:rPr lang="ru-RU" sz="1000" b="1" dirty="0">
                          <a:solidFill>
                            <a:srgbClr val="000000"/>
                          </a:solidFill>
                          <a:effectLst/>
                          <a:latin typeface="Times New Roman" panose="02020603050405020304" pitchFamily="18" charset="0"/>
                          <a:ea typeface="Times New Roman" panose="02020603050405020304" pitchFamily="18" charset="0"/>
                        </a:rPr>
                        <a:t>сумма</a:t>
                      </a:r>
                      <a:endParaRPr lang="ru-RU" sz="10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dirty="0">
                          <a:solidFill>
                            <a:srgbClr val="000000"/>
                          </a:solidFill>
                          <a:effectLst/>
                          <a:latin typeface="Times New Roman" panose="02020603050405020304" pitchFamily="18" charset="0"/>
                          <a:ea typeface="Times New Roman" panose="02020603050405020304" pitchFamily="18" charset="0"/>
                        </a:rPr>
                        <a:t>Отклонение</a:t>
                      </a:r>
                      <a:endParaRPr lang="ru-RU" sz="10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dirty="0">
                          <a:solidFill>
                            <a:srgbClr val="000000"/>
                          </a:solidFill>
                          <a:effectLst/>
                          <a:latin typeface="Times New Roman" panose="02020603050405020304" pitchFamily="18" charset="0"/>
                          <a:ea typeface="Times New Roman" panose="02020603050405020304" pitchFamily="18" charset="0"/>
                        </a:rPr>
                        <a:t>сумма</a:t>
                      </a:r>
                      <a:endParaRPr lang="ru-RU" sz="10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dirty="0">
                          <a:solidFill>
                            <a:srgbClr val="000000"/>
                          </a:solidFill>
                          <a:effectLst/>
                          <a:latin typeface="Times New Roman" panose="02020603050405020304" pitchFamily="18" charset="0"/>
                          <a:ea typeface="Times New Roman" panose="02020603050405020304" pitchFamily="18" charset="0"/>
                        </a:rPr>
                        <a:t>% роста</a:t>
                      </a:r>
                      <a:endParaRPr lang="ru-RU" sz="10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dirty="0">
                          <a:solidFill>
                            <a:srgbClr val="000000"/>
                          </a:solidFill>
                          <a:effectLst/>
                          <a:latin typeface="Times New Roman" panose="02020603050405020304" pitchFamily="18" charset="0"/>
                          <a:ea typeface="Times New Roman" panose="02020603050405020304" pitchFamily="18" charset="0"/>
                        </a:rPr>
                        <a:t>сумма</a:t>
                      </a:r>
                      <a:endParaRPr lang="ru-RU" sz="10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dirty="0">
                          <a:solidFill>
                            <a:srgbClr val="000000"/>
                          </a:solidFill>
                          <a:effectLst/>
                          <a:latin typeface="Times New Roman" panose="02020603050405020304" pitchFamily="18" charset="0"/>
                          <a:ea typeface="Times New Roman" panose="02020603050405020304" pitchFamily="18" charset="0"/>
                        </a:rPr>
                        <a:t>% роста</a:t>
                      </a:r>
                      <a:endParaRPr lang="ru-RU" sz="10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787852"/>
                  </a:ext>
                </a:extLst>
              </a:tr>
              <a:tr h="155114">
                <a:tc>
                  <a:txBody>
                    <a:bodyPr/>
                    <a:lstStyle/>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1</a:t>
                      </a:r>
                      <a:endParaRPr lang="ru-RU" sz="9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2</a:t>
                      </a:r>
                      <a:endParaRPr lang="ru-RU" sz="9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3</a:t>
                      </a:r>
                      <a:endParaRPr lang="ru-RU" sz="9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4=3-2</a:t>
                      </a:r>
                      <a:endParaRPr lang="ru-RU" sz="9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5</a:t>
                      </a:r>
                      <a:endParaRPr lang="ru-RU" sz="9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6=(5/3)</a:t>
                      </a:r>
                      <a:endParaRPr lang="ru-RU" sz="900">
                        <a:effectLst/>
                        <a:latin typeface="Times New Roman" panose="02020603050405020304" pitchFamily="18" charset="0"/>
                        <a:ea typeface="Times New Roman" panose="02020603050405020304" pitchFamily="18" charset="0"/>
                      </a:endParaRPr>
                    </a:p>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*100</a:t>
                      </a:r>
                      <a:endParaRPr lang="ru-RU" sz="9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7</a:t>
                      </a:r>
                      <a:endParaRPr lang="ru-RU" sz="9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8=(7/5)</a:t>
                      </a:r>
                      <a:endParaRPr lang="ru-RU" sz="900">
                        <a:effectLst/>
                        <a:latin typeface="Times New Roman" panose="02020603050405020304" pitchFamily="18" charset="0"/>
                        <a:ea typeface="Times New Roman" panose="02020603050405020304" pitchFamily="18" charset="0"/>
                      </a:endParaRPr>
                    </a:p>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*100</a:t>
                      </a:r>
                      <a:endParaRPr lang="ru-RU" sz="9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4367759"/>
                  </a:ext>
                </a:extLst>
              </a:tr>
              <a:tr h="681311">
                <a:tc>
                  <a:txBody>
                    <a:bodyPr/>
                    <a:lstStyle/>
                    <a:p>
                      <a:pPr algn="l">
                        <a:spcAft>
                          <a:spcPts val="0"/>
                        </a:spcAft>
                      </a:pPr>
                      <a:r>
                        <a:rPr lang="ru-RU" sz="1200" b="0" dirty="0">
                          <a:solidFill>
                            <a:srgbClr val="000000"/>
                          </a:solidFill>
                          <a:effectLst/>
                          <a:latin typeface="Times New Roman" panose="02020603050405020304" pitchFamily="18" charset="0"/>
                          <a:ea typeface="Times New Roman" panose="02020603050405020304" pitchFamily="18" charset="0"/>
                        </a:rPr>
                        <a:t>Муниципальная программа 4 "Обеспечение эффективного функционирования городского хозяйства"</a:t>
                      </a:r>
                      <a:endParaRPr lang="ru-RU" sz="1200" b="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45 564,5</a:t>
                      </a:r>
                      <a:endParaRPr lang="ru-RU" sz="14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38 042,2</a:t>
                      </a:r>
                      <a:endParaRPr lang="ru-RU" sz="14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solidFill>
                            <a:srgbClr val="000000"/>
                          </a:solidFill>
                          <a:effectLst/>
                          <a:latin typeface="Times New Roman" panose="02020603050405020304" pitchFamily="18" charset="0"/>
                          <a:ea typeface="Times New Roman" panose="02020603050405020304" pitchFamily="18" charset="0"/>
                        </a:rPr>
                        <a:t>-2 747,9</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solidFill>
                            <a:srgbClr val="000000"/>
                          </a:solidFill>
                          <a:effectLst/>
                          <a:latin typeface="Times New Roman" panose="02020603050405020304" pitchFamily="18" charset="0"/>
                          <a:ea typeface="Times New Roman" panose="02020603050405020304" pitchFamily="18" charset="0"/>
                        </a:rPr>
                        <a:t>31 701,6</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solidFill>
                            <a:srgbClr val="000000"/>
                          </a:solidFill>
                          <a:effectLst/>
                          <a:latin typeface="Times New Roman" panose="02020603050405020304" pitchFamily="18" charset="0"/>
                          <a:ea typeface="Times New Roman" panose="02020603050405020304" pitchFamily="18" charset="0"/>
                        </a:rPr>
                        <a:t>83</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solidFill>
                            <a:srgbClr val="000000"/>
                          </a:solidFill>
                          <a:effectLst/>
                          <a:latin typeface="Times New Roman" panose="02020603050405020304" pitchFamily="18" charset="0"/>
                          <a:ea typeface="Times New Roman" panose="02020603050405020304" pitchFamily="18" charset="0"/>
                        </a:rPr>
                        <a:t>32 353,3</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solidFill>
                            <a:srgbClr val="000000"/>
                          </a:solidFill>
                          <a:effectLst/>
                          <a:latin typeface="Times New Roman" panose="02020603050405020304" pitchFamily="18" charset="0"/>
                          <a:ea typeface="Times New Roman" panose="02020603050405020304" pitchFamily="18" charset="0"/>
                        </a:rPr>
                        <a:t>102</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661060"/>
                  </a:ext>
                </a:extLst>
              </a:tr>
              <a:tr h="227103">
                <a:tc>
                  <a:txBody>
                    <a:bodyPr/>
                    <a:lstStyle/>
                    <a:p>
                      <a:pPr algn="l">
                        <a:spcAft>
                          <a:spcPts val="0"/>
                        </a:spcAft>
                      </a:pPr>
                      <a:r>
                        <a:rPr lang="ru-RU" sz="1000" i="1">
                          <a:solidFill>
                            <a:srgbClr val="000000"/>
                          </a:solidFill>
                          <a:effectLst/>
                          <a:latin typeface="Times New Roman" panose="02020603050405020304" pitchFamily="18" charset="0"/>
                          <a:ea typeface="Times New Roman" panose="02020603050405020304" pitchFamily="18" charset="0"/>
                        </a:rPr>
                        <a:t>в том числе средства областного бюджета</a:t>
                      </a:r>
                      <a:endParaRPr lang="ru-RU" sz="10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i="1" dirty="0">
                          <a:solidFill>
                            <a:srgbClr val="000000"/>
                          </a:solidFill>
                          <a:effectLst/>
                          <a:latin typeface="Times New Roman" panose="02020603050405020304" pitchFamily="18" charset="0"/>
                          <a:ea typeface="Times New Roman" panose="02020603050405020304" pitchFamily="18" charset="0"/>
                        </a:rPr>
                        <a:t>9 002,8</a:t>
                      </a:r>
                      <a:endParaRPr lang="ru-RU" sz="14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i="1">
                          <a:solidFill>
                            <a:srgbClr val="000000"/>
                          </a:solidFill>
                          <a:effectLst/>
                          <a:latin typeface="Times New Roman" panose="02020603050405020304" pitchFamily="18" charset="0"/>
                          <a:ea typeface="Times New Roman" panose="02020603050405020304" pitchFamily="18" charset="0"/>
                        </a:rPr>
                        <a:t>6 254,9</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i="1" dirty="0">
                          <a:solidFill>
                            <a:srgbClr val="000000"/>
                          </a:solidFill>
                          <a:effectLst/>
                          <a:latin typeface="Times New Roman" panose="02020603050405020304" pitchFamily="18" charset="0"/>
                          <a:ea typeface="Times New Roman" panose="02020603050405020304" pitchFamily="18" charset="0"/>
                        </a:rPr>
                        <a:t>-2 606,7</a:t>
                      </a:r>
                      <a:endParaRPr lang="ru-RU" sz="14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i="1">
                          <a:solidFill>
                            <a:srgbClr val="000000"/>
                          </a:solidFill>
                          <a:effectLst/>
                          <a:latin typeface="Times New Roman" panose="02020603050405020304" pitchFamily="18" charset="0"/>
                          <a:ea typeface="Times New Roman" panose="02020603050405020304" pitchFamily="18" charset="0"/>
                        </a:rPr>
                        <a:t>0,0</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i="1" dirty="0">
                          <a:solidFill>
                            <a:srgbClr val="000000"/>
                          </a:solidFill>
                          <a:effectLst/>
                          <a:latin typeface="Times New Roman" panose="02020603050405020304" pitchFamily="18" charset="0"/>
                          <a:ea typeface="Times New Roman" panose="02020603050405020304" pitchFamily="18" charset="0"/>
                        </a:rPr>
                        <a:t>0</a:t>
                      </a:r>
                      <a:endParaRPr lang="ru-RU" sz="14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i="1">
                          <a:solidFill>
                            <a:srgbClr val="000000"/>
                          </a:solidFill>
                          <a:effectLst/>
                          <a:latin typeface="Times New Roman" panose="02020603050405020304" pitchFamily="18" charset="0"/>
                          <a:ea typeface="Times New Roman" panose="02020603050405020304" pitchFamily="18" charset="0"/>
                        </a:rPr>
                        <a:t>0,0</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i="1">
                          <a:solidFill>
                            <a:srgbClr val="000000"/>
                          </a:solidFill>
                          <a:effectLst/>
                          <a:latin typeface="Times New Roman" panose="02020603050405020304" pitchFamily="18" charset="0"/>
                          <a:ea typeface="Times New Roman" panose="02020603050405020304" pitchFamily="18" charset="0"/>
                        </a:rPr>
                        <a:t>0</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681164"/>
                  </a:ext>
                </a:extLst>
              </a:tr>
              <a:tr h="340655">
                <a:tc>
                  <a:txBody>
                    <a:bodyPr/>
                    <a:lstStyle/>
                    <a:p>
                      <a:pPr algn="l">
                        <a:spcAft>
                          <a:spcPts val="0"/>
                        </a:spcAft>
                      </a:pPr>
                      <a:r>
                        <a:rPr lang="ru-RU" sz="1000" i="1" dirty="0">
                          <a:solidFill>
                            <a:srgbClr val="000000"/>
                          </a:solidFill>
                          <a:effectLst/>
                          <a:latin typeface="Times New Roman" panose="02020603050405020304" pitchFamily="18" charset="0"/>
                          <a:ea typeface="Times New Roman" panose="02020603050405020304" pitchFamily="18" charset="0"/>
                        </a:rPr>
                        <a:t>в том числе средства бюджета Кольского района</a:t>
                      </a:r>
                      <a:endParaRPr lang="ru-RU" sz="10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4 000,0</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0,00</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-4 000,0</a:t>
                      </a:r>
                      <a:endParaRPr lang="ru-RU" sz="14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170678"/>
                  </a:ext>
                </a:extLst>
              </a:tr>
              <a:tr h="567759">
                <a:tc>
                  <a:txBody>
                    <a:bodyPr/>
                    <a:lstStyle/>
                    <a:p>
                      <a:pPr algn="l">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Подпрограмма 1 "Комплексное развитие систем коммунальной инфраструктуры города Кола"</a:t>
                      </a:r>
                      <a:endParaRPr lang="ru-RU" sz="10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11 797,8</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7 086,5</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-4 711,3</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500,0</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7</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500,0</a:t>
                      </a:r>
                      <a:endParaRPr lang="ru-RU" sz="14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100</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575887"/>
                  </a:ext>
                </a:extLst>
              </a:tr>
              <a:tr h="681311">
                <a:tc>
                  <a:txBody>
                    <a:bodyPr/>
                    <a:lstStyle/>
                    <a:p>
                      <a:pPr algn="l">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Подпрограмма 2 "Подготовка объектов и систем жизнеобеспечения к работе в отопительный период на территории города Кола"</a:t>
                      </a:r>
                      <a:endParaRPr lang="ru-RU" sz="10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8 849,0</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6 524,3</a:t>
                      </a:r>
                      <a:endParaRPr lang="ru-RU" sz="14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-2 324,7</a:t>
                      </a:r>
                      <a:endParaRPr lang="ru-RU" sz="14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6 524,3</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100</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6 524,3</a:t>
                      </a:r>
                      <a:endParaRPr lang="ru-RU" sz="14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100</a:t>
                      </a:r>
                      <a:endParaRPr lang="ru-RU" sz="14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401582"/>
                  </a:ext>
                </a:extLst>
              </a:tr>
              <a:tr h="340655">
                <a:tc>
                  <a:txBody>
                    <a:bodyPr/>
                    <a:lstStyle/>
                    <a:p>
                      <a:pPr algn="l">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Подпрограмма 3 "Управление городским хозяйством"</a:t>
                      </a:r>
                      <a:endParaRPr lang="ru-RU" sz="10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24 917,7</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24 431,4</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-486,3</a:t>
                      </a:r>
                      <a:endParaRPr lang="ru-RU" sz="14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24 677,3</a:t>
                      </a:r>
                      <a:endParaRPr lang="ru-RU" sz="14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101</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Times New Roman" panose="02020603050405020304" pitchFamily="18" charset="0"/>
                          <a:ea typeface="Times New Roman" panose="02020603050405020304" pitchFamily="18" charset="0"/>
                        </a:rPr>
                        <a:t>25 329,0</a:t>
                      </a:r>
                      <a:endParaRPr lang="ru-RU" sz="140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103</a:t>
                      </a:r>
                      <a:endParaRPr lang="ru-RU" sz="1400" dirty="0">
                        <a:effectLst/>
                        <a:latin typeface="Times New Roman" panose="02020603050405020304" pitchFamily="18" charset="0"/>
                        <a:ea typeface="Times New Roman" panose="02020603050405020304" pitchFamily="18" charset="0"/>
                      </a:endParaRPr>
                    </a:p>
                  </a:txBody>
                  <a:tcPr marL="50444" marR="50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661943"/>
                  </a:ext>
                </a:extLst>
              </a:tr>
            </a:tbl>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val="3838181425"/>
              </p:ext>
            </p:extLst>
          </p:nvPr>
        </p:nvGraphicFramePr>
        <p:xfrm>
          <a:off x="1524001" y="4670563"/>
          <a:ext cx="9108503" cy="17778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1950893"/>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3513" y="188640"/>
            <a:ext cx="8784976" cy="576064"/>
          </a:xfrm>
        </p:spPr>
        <p:txBody>
          <a:bodyPr>
            <a:normAutofit fontScale="90000"/>
          </a:bodyPr>
          <a:lstStyle/>
          <a:p>
            <a:pPr algn="ctr"/>
            <a:r>
              <a:rPr lang="ru-RU" sz="2200" dirty="0">
                <a:latin typeface="Times New Roman" panose="02020603050405020304" pitchFamily="18" charset="0"/>
                <a:cs typeface="Times New Roman" panose="02020603050405020304" pitchFamily="18" charset="0"/>
              </a:rPr>
              <a:t>Муниципальная программа 5 «Управление муниципальным имуществом города Колы»                                                                                                    </a:t>
            </a:r>
            <a:r>
              <a:rPr lang="ru-RU" sz="1300" i="1" dirty="0" err="1">
                <a:latin typeface="Times New Roman" panose="02020603050405020304" pitchFamily="18" charset="0"/>
                <a:cs typeface="Times New Roman" panose="02020603050405020304" pitchFamily="18" charset="0"/>
              </a:rPr>
              <a:t>тыс.рублей</a:t>
            </a:r>
            <a:endParaRPr lang="ru-RU" sz="1300" i="1" dirty="0">
              <a:latin typeface="Times New Roman" panose="02020603050405020304" pitchFamily="18" charset="0"/>
              <a:cs typeface="Times New Roman" panose="02020603050405020304" pitchFamily="18" charset="0"/>
            </a:endParaRPr>
          </a:p>
        </p:txBody>
      </p:sp>
      <p:graphicFrame>
        <p:nvGraphicFramePr>
          <p:cNvPr id="7" name="Объект 6">
            <a:extLst>
              <a:ext uri="{FF2B5EF4-FFF2-40B4-BE49-F238E27FC236}">
                <a16:creationId xmlns:a16="http://schemas.microsoft.com/office/drawing/2014/main" id="{A0F3DA6C-9C56-4964-BCD9-B8B8807FA64F}"/>
              </a:ext>
            </a:extLst>
          </p:cNvPr>
          <p:cNvGraphicFramePr>
            <a:graphicFrameLocks noGrp="1"/>
          </p:cNvGraphicFramePr>
          <p:nvPr>
            <p:ph sz="quarter" idx="13"/>
            <p:extLst>
              <p:ext uri="{D42A27DB-BD31-4B8C-83A1-F6EECF244321}">
                <p14:modId xmlns:p14="http://schemas.microsoft.com/office/powerpoint/2010/main" val="2010866054"/>
              </p:ext>
            </p:extLst>
          </p:nvPr>
        </p:nvGraphicFramePr>
        <p:xfrm>
          <a:off x="1703513" y="870012"/>
          <a:ext cx="8784976" cy="1443617"/>
        </p:xfrm>
        <a:graphic>
          <a:graphicData uri="http://schemas.openxmlformats.org/drawingml/2006/table">
            <a:tbl>
              <a:tblPr firstRow="1" firstCol="1" bandRow="1"/>
              <a:tblGrid>
                <a:gridCol w="2391506">
                  <a:extLst>
                    <a:ext uri="{9D8B030D-6E8A-4147-A177-3AD203B41FA5}">
                      <a16:colId xmlns:a16="http://schemas.microsoft.com/office/drawing/2014/main" val="3896408838"/>
                    </a:ext>
                  </a:extLst>
                </a:gridCol>
                <a:gridCol w="1010998">
                  <a:extLst>
                    <a:ext uri="{9D8B030D-6E8A-4147-A177-3AD203B41FA5}">
                      <a16:colId xmlns:a16="http://schemas.microsoft.com/office/drawing/2014/main" val="4189666637"/>
                    </a:ext>
                  </a:extLst>
                </a:gridCol>
                <a:gridCol w="1032408">
                  <a:extLst>
                    <a:ext uri="{9D8B030D-6E8A-4147-A177-3AD203B41FA5}">
                      <a16:colId xmlns:a16="http://schemas.microsoft.com/office/drawing/2014/main" val="124209959"/>
                    </a:ext>
                  </a:extLst>
                </a:gridCol>
                <a:gridCol w="1032408">
                  <a:extLst>
                    <a:ext uri="{9D8B030D-6E8A-4147-A177-3AD203B41FA5}">
                      <a16:colId xmlns:a16="http://schemas.microsoft.com/office/drawing/2014/main" val="3662581377"/>
                    </a:ext>
                  </a:extLst>
                </a:gridCol>
                <a:gridCol w="902365">
                  <a:extLst>
                    <a:ext uri="{9D8B030D-6E8A-4147-A177-3AD203B41FA5}">
                      <a16:colId xmlns:a16="http://schemas.microsoft.com/office/drawing/2014/main" val="2848518539"/>
                    </a:ext>
                  </a:extLst>
                </a:gridCol>
                <a:gridCol w="902365">
                  <a:extLst>
                    <a:ext uri="{9D8B030D-6E8A-4147-A177-3AD203B41FA5}">
                      <a16:colId xmlns:a16="http://schemas.microsoft.com/office/drawing/2014/main" val="937596393"/>
                    </a:ext>
                  </a:extLst>
                </a:gridCol>
                <a:gridCol w="863510">
                  <a:extLst>
                    <a:ext uri="{9D8B030D-6E8A-4147-A177-3AD203B41FA5}">
                      <a16:colId xmlns:a16="http://schemas.microsoft.com/office/drawing/2014/main" val="383249246"/>
                    </a:ext>
                  </a:extLst>
                </a:gridCol>
                <a:gridCol w="649416">
                  <a:extLst>
                    <a:ext uri="{9D8B030D-6E8A-4147-A177-3AD203B41FA5}">
                      <a16:colId xmlns:a16="http://schemas.microsoft.com/office/drawing/2014/main" val="1421839854"/>
                    </a:ext>
                  </a:extLst>
                </a:gridCol>
              </a:tblGrid>
              <a:tr h="122942">
                <a:tc rowSpan="2">
                  <a:txBody>
                    <a:bodyPr/>
                    <a:lstStyle/>
                    <a:p>
                      <a:pPr algn="ctr">
                        <a:spcAft>
                          <a:spcPts val="0"/>
                        </a:spcAft>
                      </a:pPr>
                      <a:r>
                        <a:rPr lang="ru-RU" sz="900" b="1" dirty="0">
                          <a:solidFill>
                            <a:srgbClr val="000000"/>
                          </a:solidFill>
                          <a:effectLst/>
                          <a:latin typeface="Times New Roman" panose="02020603050405020304" pitchFamily="18" charset="0"/>
                          <a:ea typeface="Times New Roman" panose="02020603050405020304" pitchFamily="18" charset="0"/>
                        </a:rPr>
                        <a:t>Наименование программы, подпрограммы</a:t>
                      </a:r>
                      <a:endParaRPr lang="ru-RU" sz="11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900" b="1" dirty="0">
                          <a:solidFill>
                            <a:srgbClr val="000000"/>
                          </a:solidFill>
                          <a:effectLst/>
                          <a:latin typeface="Times New Roman" panose="02020603050405020304" pitchFamily="18" charset="0"/>
                          <a:ea typeface="Times New Roman" panose="02020603050405020304" pitchFamily="18" charset="0"/>
                        </a:rPr>
                        <a:t>2021 год</a:t>
                      </a:r>
                      <a:endParaRPr lang="ru-RU" sz="11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2022</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2023</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900" b="1" dirty="0">
                          <a:solidFill>
                            <a:srgbClr val="000000"/>
                          </a:solidFill>
                          <a:effectLst/>
                          <a:latin typeface="Times New Roman" panose="02020603050405020304" pitchFamily="18" charset="0"/>
                          <a:ea typeface="Times New Roman" panose="02020603050405020304" pitchFamily="18" charset="0"/>
                        </a:rPr>
                        <a:t>2024</a:t>
                      </a:r>
                      <a:endParaRPr lang="ru-RU" sz="11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519662954"/>
                  </a:ext>
                </a:extLst>
              </a:tr>
              <a:tr h="178697">
                <a:tc vMerge="1">
                  <a:txBody>
                    <a:bodyPr/>
                    <a:lstStyle/>
                    <a:p>
                      <a:endParaRPr lang="ru-RU"/>
                    </a:p>
                  </a:txBody>
                  <a:tcPr/>
                </a:tc>
                <a:tc vMerge="1">
                  <a:txBody>
                    <a:bodyPr/>
                    <a:lstStyle/>
                    <a:p>
                      <a:endParaRPr lang="ru-RU"/>
                    </a:p>
                  </a:txBody>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сумма</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отклонение</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сумма</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 роста</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сумма</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 роста</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561959"/>
                  </a:ext>
                </a:extLst>
              </a:tr>
              <a:tr h="245884">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1</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2</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3</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4=3-2</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5</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6=(5/3)</a:t>
                      </a:r>
                      <a:endParaRPr lang="ru-RU" sz="1100">
                        <a:effectLst/>
                        <a:latin typeface="Times New Roman" panose="02020603050405020304" pitchFamily="18" charset="0"/>
                        <a:ea typeface="Times New Roman" panose="02020603050405020304" pitchFamily="18" charset="0"/>
                      </a:endParaRPr>
                    </a:p>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*100</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7</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8=(7/5)</a:t>
                      </a:r>
                      <a:endParaRPr lang="ru-RU" sz="1100">
                        <a:effectLst/>
                        <a:latin typeface="Times New Roman" panose="02020603050405020304" pitchFamily="18" charset="0"/>
                        <a:ea typeface="Times New Roman" panose="02020603050405020304" pitchFamily="18" charset="0"/>
                      </a:endParaRPr>
                    </a:p>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*100</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4035816"/>
                  </a:ext>
                </a:extLst>
              </a:tr>
              <a:tr h="764972">
                <a:tc>
                  <a:txBody>
                    <a:bodyPr/>
                    <a:lstStyle/>
                    <a:p>
                      <a:pPr algn="l">
                        <a:spcAft>
                          <a:spcPts val="0"/>
                        </a:spcAft>
                      </a:pPr>
                      <a:r>
                        <a:rPr lang="ru-RU" sz="1400" b="0" dirty="0">
                          <a:solidFill>
                            <a:srgbClr val="000000"/>
                          </a:solidFill>
                          <a:effectLst/>
                          <a:latin typeface="Times New Roman" panose="02020603050405020304" pitchFamily="18" charset="0"/>
                          <a:ea typeface="Times New Roman" panose="02020603050405020304" pitchFamily="18" charset="0"/>
                        </a:rPr>
                        <a:t>Муниципальная программа 5 "Управление муниципальным имуществом города Кола"</a:t>
                      </a:r>
                      <a:endParaRPr lang="ru-RU" sz="1400" b="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15 947,9</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9 537,7</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solidFill>
                            <a:srgbClr val="000000"/>
                          </a:solidFill>
                          <a:effectLst/>
                          <a:latin typeface="Times New Roman" panose="02020603050405020304" pitchFamily="18" charset="0"/>
                          <a:ea typeface="Times New Roman" panose="02020603050405020304" pitchFamily="18" charset="0"/>
                        </a:rPr>
                        <a:t>-6 410,2</a:t>
                      </a:r>
                      <a:endParaRPr lang="ru-RU" sz="14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solidFill>
                            <a:srgbClr val="000000"/>
                          </a:solidFill>
                          <a:effectLst/>
                          <a:latin typeface="Times New Roman" panose="02020603050405020304" pitchFamily="18" charset="0"/>
                          <a:ea typeface="Times New Roman" panose="02020603050405020304" pitchFamily="18" charset="0"/>
                        </a:rPr>
                        <a:t>9 132,4</a:t>
                      </a:r>
                      <a:endParaRPr lang="ru-RU" sz="14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solidFill>
                            <a:srgbClr val="000000"/>
                          </a:solidFill>
                          <a:effectLst/>
                          <a:latin typeface="Times New Roman" panose="02020603050405020304" pitchFamily="18" charset="0"/>
                          <a:ea typeface="Times New Roman" panose="02020603050405020304" pitchFamily="18" charset="0"/>
                        </a:rPr>
                        <a:t>96</a:t>
                      </a:r>
                      <a:endParaRPr lang="ru-RU" sz="14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9 132,4</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100</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037121"/>
                  </a:ext>
                </a:extLst>
              </a:tr>
            </a:tbl>
          </a:graphicData>
        </a:graphic>
      </p:graphicFrame>
      <p:sp>
        <p:nvSpPr>
          <p:cNvPr id="6" name="Прямоугольник 5"/>
          <p:cNvSpPr/>
          <p:nvPr/>
        </p:nvSpPr>
        <p:spPr>
          <a:xfrm>
            <a:off x="1855433" y="2418937"/>
            <a:ext cx="8345023" cy="1815882"/>
          </a:xfrm>
          <a:prstGeom prst="rect">
            <a:avLst/>
          </a:prstGeom>
        </p:spPr>
        <p:txBody>
          <a:bodyPr wrap="square">
            <a:spAutoFit/>
          </a:bodyPr>
          <a:lstStyle/>
          <a:p>
            <a:pPr indent="450215" algn="just"/>
            <a:r>
              <a:rPr lang="ru-RU" sz="1400" dirty="0">
                <a:latin typeface="Times New Roman"/>
                <a:ea typeface="Times New Roman"/>
              </a:rPr>
              <a:t> По муниципальной программе предусмотрены расходы на следующие мероприятия:</a:t>
            </a:r>
            <a:endParaRPr lang="ru-RU" sz="1200" dirty="0">
              <a:latin typeface="Times New Roman"/>
              <a:ea typeface="Times New Roman"/>
            </a:endParaRPr>
          </a:p>
          <a:p>
            <a:pPr indent="450215" algn="just"/>
            <a:r>
              <a:rPr lang="ru-RU" sz="1400" dirty="0">
                <a:latin typeface="Times New Roman"/>
                <a:ea typeface="Times New Roman"/>
              </a:rPr>
              <a:t>  </a:t>
            </a:r>
            <a:r>
              <a:rPr lang="ru-RU" sz="1400" b="1" dirty="0">
                <a:latin typeface="Times New Roman"/>
                <a:ea typeface="Times New Roman"/>
              </a:rPr>
              <a:t>- </a:t>
            </a:r>
            <a:r>
              <a:rPr lang="ru-RU" sz="1400" dirty="0">
                <a:latin typeface="Times New Roman"/>
                <a:ea typeface="Times New Roman"/>
              </a:rPr>
              <a:t>текущий ремонт муниципального жилищного фонда (жилых домов, квартир, комнат, нежилых помещений);</a:t>
            </a:r>
            <a:endParaRPr lang="ru-RU" sz="1200" dirty="0">
              <a:latin typeface="Times New Roman"/>
              <a:ea typeface="Times New Roman"/>
            </a:endParaRPr>
          </a:p>
          <a:p>
            <a:pPr indent="450215" algn="just"/>
            <a:r>
              <a:rPr lang="ru-RU" sz="1400" dirty="0">
                <a:latin typeface="Times New Roman"/>
                <a:ea typeface="Times New Roman"/>
              </a:rPr>
              <a:t>   </a:t>
            </a:r>
            <a:r>
              <a:rPr lang="ru-RU" sz="1400" b="1" dirty="0">
                <a:latin typeface="Times New Roman"/>
                <a:ea typeface="Times New Roman"/>
              </a:rPr>
              <a:t>-</a:t>
            </a:r>
            <a:r>
              <a:rPr lang="ru-RU" sz="1400" dirty="0">
                <a:latin typeface="Times New Roman"/>
                <a:ea typeface="Times New Roman"/>
              </a:rPr>
              <a:t> оценка недвижимости, признание прав и регулирование отношений по муниципальной собственности;</a:t>
            </a:r>
            <a:endParaRPr lang="ru-RU" sz="1200" dirty="0">
              <a:latin typeface="Times New Roman"/>
              <a:ea typeface="Times New Roman"/>
            </a:endParaRPr>
          </a:p>
          <a:p>
            <a:pPr indent="450215" algn="just"/>
            <a:r>
              <a:rPr lang="ru-RU" sz="1400" dirty="0">
                <a:latin typeface="Times New Roman"/>
                <a:ea typeface="Times New Roman"/>
              </a:rPr>
              <a:t>    </a:t>
            </a:r>
            <a:r>
              <a:rPr lang="ru-RU" sz="1400" b="1" dirty="0">
                <a:latin typeface="Times New Roman"/>
                <a:ea typeface="Times New Roman"/>
              </a:rPr>
              <a:t>-</a:t>
            </a:r>
            <a:r>
              <a:rPr lang="ru-RU" sz="1400" dirty="0">
                <a:latin typeface="Times New Roman"/>
                <a:ea typeface="Times New Roman"/>
              </a:rPr>
              <a:t> оплата жилищно-коммунальных услуг за пустующий муниципальный жилищный фонд и нежилые помещения;</a:t>
            </a:r>
            <a:endParaRPr lang="ru-RU" sz="1200" dirty="0">
              <a:latin typeface="Times New Roman"/>
              <a:ea typeface="Times New Roman"/>
            </a:endParaRPr>
          </a:p>
          <a:p>
            <a:pPr indent="450215" algn="just"/>
            <a:r>
              <a:rPr lang="ru-RU" sz="1400" dirty="0">
                <a:latin typeface="Times New Roman"/>
                <a:ea typeface="Times New Roman"/>
              </a:rPr>
              <a:t>    </a:t>
            </a:r>
            <a:r>
              <a:rPr lang="ru-RU" sz="1400" b="1" dirty="0">
                <a:latin typeface="Times New Roman"/>
                <a:ea typeface="Times New Roman"/>
              </a:rPr>
              <a:t>-</a:t>
            </a:r>
            <a:r>
              <a:rPr lang="ru-RU" sz="1400" dirty="0">
                <a:latin typeface="Times New Roman"/>
                <a:ea typeface="Times New Roman"/>
              </a:rPr>
              <a:t> содержание и ремонт объектов муниципальной собственности.</a:t>
            </a:r>
            <a:endParaRPr lang="ru-RU" sz="1200" dirty="0">
              <a:latin typeface="Times New Roman"/>
              <a:ea typeface="Times New Roman"/>
            </a:endParaRPr>
          </a:p>
        </p:txBody>
      </p:sp>
      <p:graphicFrame>
        <p:nvGraphicFramePr>
          <p:cNvPr id="8" name="Диаграмма 7"/>
          <p:cNvGraphicFramePr>
            <a:graphicFrameLocks/>
          </p:cNvGraphicFramePr>
          <p:nvPr>
            <p:extLst>
              <p:ext uri="{D42A27DB-BD31-4B8C-83A1-F6EECF244321}">
                <p14:modId xmlns:p14="http://schemas.microsoft.com/office/powerpoint/2010/main" val="1875882583"/>
              </p:ext>
            </p:extLst>
          </p:nvPr>
        </p:nvGraphicFramePr>
        <p:xfrm>
          <a:off x="1919536" y="4544372"/>
          <a:ext cx="8568952" cy="23136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699699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1952" y="109538"/>
            <a:ext cx="10324467" cy="563562"/>
          </a:xfrm>
        </p:spPr>
        <p:txBody>
          <a:bodyPr>
            <a:normAutofit fontScale="90000"/>
          </a:bodyPr>
          <a:lstStyle/>
          <a:p>
            <a:pPr algn="ctr"/>
            <a:r>
              <a:rPr lang="ru-RU" sz="2400" dirty="0">
                <a:latin typeface="Times New Roman" panose="02020603050405020304" pitchFamily="18" charset="0"/>
                <a:cs typeface="Times New Roman" panose="02020603050405020304" pitchFamily="18" charset="0"/>
              </a:rPr>
              <a:t> Муниципальная программа 6 «Обеспечение жильем молодых семей города Колы»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1300" i="1" dirty="0" err="1">
                <a:latin typeface="Times New Roman" panose="02020603050405020304" pitchFamily="18" charset="0"/>
                <a:cs typeface="Times New Roman" panose="02020603050405020304" pitchFamily="18" charset="0"/>
              </a:rPr>
              <a:t>тыс.рублей</a:t>
            </a:r>
            <a:endParaRPr lang="ru-RU" sz="1300" i="1" dirty="0"/>
          </a:p>
        </p:txBody>
      </p:sp>
      <p:graphicFrame>
        <p:nvGraphicFramePr>
          <p:cNvPr id="7" name="Объект 6">
            <a:extLst>
              <a:ext uri="{FF2B5EF4-FFF2-40B4-BE49-F238E27FC236}">
                <a16:creationId xmlns:a16="http://schemas.microsoft.com/office/drawing/2014/main" id="{0CAC0D41-2CDC-4B84-8C11-10FD40B6276B}"/>
              </a:ext>
            </a:extLst>
          </p:cNvPr>
          <p:cNvGraphicFramePr>
            <a:graphicFrameLocks noGrp="1"/>
          </p:cNvGraphicFramePr>
          <p:nvPr>
            <p:ph sz="quarter" idx="13"/>
            <p:extLst/>
          </p:nvPr>
        </p:nvGraphicFramePr>
        <p:xfrm>
          <a:off x="1703512" y="764705"/>
          <a:ext cx="8647856" cy="1926879"/>
        </p:xfrm>
        <a:graphic>
          <a:graphicData uri="http://schemas.openxmlformats.org/drawingml/2006/table">
            <a:tbl>
              <a:tblPr firstRow="1" firstCol="1" bandRow="1"/>
              <a:tblGrid>
                <a:gridCol w="2354958">
                  <a:extLst>
                    <a:ext uri="{9D8B030D-6E8A-4147-A177-3AD203B41FA5}">
                      <a16:colId xmlns:a16="http://schemas.microsoft.com/office/drawing/2014/main" val="3268731553"/>
                    </a:ext>
                  </a:extLst>
                </a:gridCol>
                <a:gridCol w="995217">
                  <a:extLst>
                    <a:ext uri="{9D8B030D-6E8A-4147-A177-3AD203B41FA5}">
                      <a16:colId xmlns:a16="http://schemas.microsoft.com/office/drawing/2014/main" val="2362318896"/>
                    </a:ext>
                  </a:extLst>
                </a:gridCol>
                <a:gridCol w="1016294">
                  <a:extLst>
                    <a:ext uri="{9D8B030D-6E8A-4147-A177-3AD203B41FA5}">
                      <a16:colId xmlns:a16="http://schemas.microsoft.com/office/drawing/2014/main" val="318609382"/>
                    </a:ext>
                  </a:extLst>
                </a:gridCol>
                <a:gridCol w="1016294">
                  <a:extLst>
                    <a:ext uri="{9D8B030D-6E8A-4147-A177-3AD203B41FA5}">
                      <a16:colId xmlns:a16="http://schemas.microsoft.com/office/drawing/2014/main" val="3366908300"/>
                    </a:ext>
                  </a:extLst>
                </a:gridCol>
                <a:gridCol w="888280">
                  <a:extLst>
                    <a:ext uri="{9D8B030D-6E8A-4147-A177-3AD203B41FA5}">
                      <a16:colId xmlns:a16="http://schemas.microsoft.com/office/drawing/2014/main" val="1533104041"/>
                    </a:ext>
                  </a:extLst>
                </a:gridCol>
                <a:gridCol w="888280">
                  <a:extLst>
                    <a:ext uri="{9D8B030D-6E8A-4147-A177-3AD203B41FA5}">
                      <a16:colId xmlns:a16="http://schemas.microsoft.com/office/drawing/2014/main" val="1669422032"/>
                    </a:ext>
                  </a:extLst>
                </a:gridCol>
                <a:gridCol w="850032">
                  <a:extLst>
                    <a:ext uri="{9D8B030D-6E8A-4147-A177-3AD203B41FA5}">
                      <a16:colId xmlns:a16="http://schemas.microsoft.com/office/drawing/2014/main" val="102912938"/>
                    </a:ext>
                  </a:extLst>
                </a:gridCol>
                <a:gridCol w="638501">
                  <a:extLst>
                    <a:ext uri="{9D8B030D-6E8A-4147-A177-3AD203B41FA5}">
                      <a16:colId xmlns:a16="http://schemas.microsoft.com/office/drawing/2014/main" val="3252338198"/>
                    </a:ext>
                  </a:extLst>
                </a:gridCol>
              </a:tblGrid>
              <a:tr h="215573">
                <a:tc rowSpan="2">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Наименование программы, подпрограммы</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2021 год</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2022</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2023</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2024</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560008265"/>
                  </a:ext>
                </a:extLst>
              </a:tr>
              <a:tr h="324374">
                <a:tc vMerge="1">
                  <a:txBody>
                    <a:bodyPr/>
                    <a:lstStyle/>
                    <a:p>
                      <a:endParaRPr lang="ru-RU"/>
                    </a:p>
                  </a:txBody>
                  <a:tcPr/>
                </a:tc>
                <a:tc vMerge="1">
                  <a:txBody>
                    <a:bodyPr/>
                    <a:lstStyle/>
                    <a:p>
                      <a:endParaRPr lang="ru-RU"/>
                    </a:p>
                  </a:txBody>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сумма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отклонение</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сумма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 роста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сумма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 роста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273555"/>
                  </a:ext>
                </a:extLst>
              </a:tr>
              <a:tr h="252141">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1</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2</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3</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4=3-2</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5</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6=(5/3)</a:t>
                      </a:r>
                      <a:endParaRPr lang="ru-RU" sz="1100">
                        <a:effectLst/>
                        <a:latin typeface="Times New Roman" panose="02020603050405020304" pitchFamily="18" charset="0"/>
                        <a:ea typeface="Times New Roman" panose="02020603050405020304" pitchFamily="18" charset="0"/>
                      </a:endParaRPr>
                    </a:p>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*100</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7</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8=(7/5)</a:t>
                      </a:r>
                      <a:endParaRPr lang="ru-RU" sz="1100">
                        <a:effectLst/>
                        <a:latin typeface="Times New Roman" panose="02020603050405020304" pitchFamily="18" charset="0"/>
                        <a:ea typeface="Times New Roman" panose="02020603050405020304" pitchFamily="18" charset="0"/>
                      </a:endParaRPr>
                    </a:p>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*100</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11274"/>
                  </a:ext>
                </a:extLst>
              </a:tr>
              <a:tr h="486561">
                <a:tc>
                  <a:txBody>
                    <a:bodyPr/>
                    <a:lstStyle/>
                    <a:p>
                      <a:pPr algn="l">
                        <a:spcAft>
                          <a:spcPts val="0"/>
                        </a:spcAft>
                      </a:pPr>
                      <a:r>
                        <a:rPr lang="ru-RU" sz="1400" b="0" dirty="0">
                          <a:solidFill>
                            <a:srgbClr val="000000"/>
                          </a:solidFill>
                          <a:effectLst/>
                          <a:latin typeface="Times New Roman" panose="02020603050405020304" pitchFamily="18" charset="0"/>
                          <a:ea typeface="Times New Roman" panose="02020603050405020304" pitchFamily="18" charset="0"/>
                        </a:rPr>
                        <a:t>Муниципальная программа 6 "Обеспечение жильем молодых семей города Кола"</a:t>
                      </a:r>
                      <a:endParaRPr lang="ru-RU" sz="1400" b="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3 866,9</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3 157,4</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-709,5</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3 119,0</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99</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3 101,0</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99</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423977"/>
                  </a:ext>
                </a:extLst>
              </a:tr>
              <a:tr h="431146">
                <a:tc>
                  <a:txBody>
                    <a:bodyPr/>
                    <a:lstStyle/>
                    <a:p>
                      <a:pPr algn="l">
                        <a:spcAft>
                          <a:spcPts val="0"/>
                        </a:spcAft>
                      </a:pPr>
                      <a:r>
                        <a:rPr lang="ru-RU" sz="1200" i="1" dirty="0">
                          <a:solidFill>
                            <a:srgbClr val="000000"/>
                          </a:solidFill>
                          <a:effectLst/>
                          <a:latin typeface="Times New Roman" panose="02020603050405020304" pitchFamily="18" charset="0"/>
                          <a:ea typeface="Times New Roman" panose="02020603050405020304" pitchFamily="18" charset="0"/>
                        </a:rPr>
                        <a:t>в том числе средства областного бюджета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dirty="0">
                          <a:solidFill>
                            <a:srgbClr val="000000"/>
                          </a:solidFill>
                          <a:effectLst/>
                          <a:latin typeface="Times New Roman" panose="02020603050405020304" pitchFamily="18" charset="0"/>
                          <a:ea typeface="Times New Roman" panose="02020603050405020304" pitchFamily="18" charset="0"/>
                        </a:rPr>
                        <a:t>3 461,7</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dirty="0">
                          <a:solidFill>
                            <a:srgbClr val="000000"/>
                          </a:solidFill>
                          <a:effectLst/>
                          <a:latin typeface="Times New Roman" panose="02020603050405020304" pitchFamily="18" charset="0"/>
                          <a:ea typeface="Times New Roman" panose="02020603050405020304" pitchFamily="18" charset="0"/>
                        </a:rPr>
                        <a:t>2 921,1</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dirty="0">
                          <a:solidFill>
                            <a:srgbClr val="000000"/>
                          </a:solidFill>
                          <a:effectLst/>
                          <a:latin typeface="Times New Roman" panose="02020603050405020304" pitchFamily="18" charset="0"/>
                          <a:ea typeface="Times New Roman" panose="02020603050405020304" pitchFamily="18" charset="0"/>
                        </a:rPr>
                        <a:t>-540,7</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dirty="0">
                          <a:solidFill>
                            <a:srgbClr val="000000"/>
                          </a:solidFill>
                          <a:effectLst/>
                          <a:latin typeface="Times New Roman" panose="02020603050405020304" pitchFamily="18" charset="0"/>
                          <a:ea typeface="Times New Roman" panose="02020603050405020304" pitchFamily="18" charset="0"/>
                        </a:rPr>
                        <a:t>2 900,8</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dirty="0">
                          <a:solidFill>
                            <a:srgbClr val="000000"/>
                          </a:solidFill>
                          <a:effectLst/>
                          <a:latin typeface="Times New Roman" panose="02020603050405020304" pitchFamily="18" charset="0"/>
                          <a:ea typeface="Times New Roman" panose="02020603050405020304" pitchFamily="18" charset="0"/>
                        </a:rPr>
                        <a:t>99</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dirty="0">
                          <a:solidFill>
                            <a:srgbClr val="000000"/>
                          </a:solidFill>
                          <a:effectLst/>
                          <a:latin typeface="Times New Roman" panose="02020603050405020304" pitchFamily="18" charset="0"/>
                          <a:ea typeface="Times New Roman" panose="02020603050405020304" pitchFamily="18" charset="0"/>
                        </a:rPr>
                        <a:t>2 882,9</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i="1" dirty="0">
                          <a:solidFill>
                            <a:srgbClr val="000000"/>
                          </a:solidFill>
                          <a:effectLst/>
                          <a:latin typeface="Times New Roman" panose="02020603050405020304" pitchFamily="18" charset="0"/>
                          <a:ea typeface="Times New Roman" panose="02020603050405020304" pitchFamily="18" charset="0"/>
                        </a:rPr>
                        <a:t>99</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620723"/>
                  </a:ext>
                </a:extLst>
              </a:tr>
            </a:tbl>
          </a:graphicData>
        </a:graphic>
      </p:graphicFrame>
      <p:sp>
        <p:nvSpPr>
          <p:cNvPr id="6" name="Прямоугольник 5"/>
          <p:cNvSpPr/>
          <p:nvPr/>
        </p:nvSpPr>
        <p:spPr>
          <a:xfrm>
            <a:off x="1919537" y="2708922"/>
            <a:ext cx="8136904" cy="1692771"/>
          </a:xfrm>
          <a:prstGeom prst="rect">
            <a:avLst/>
          </a:prstGeom>
        </p:spPr>
        <p:txBody>
          <a:bodyPr wrap="square">
            <a:spAutoFit/>
          </a:bodyPr>
          <a:lstStyle/>
          <a:p>
            <a:pPr indent="450215" algn="just"/>
            <a:r>
              <a:rPr lang="ru-RU" dirty="0">
                <a:latin typeface="Times New Roman"/>
                <a:ea typeface="Times New Roman"/>
              </a:rPr>
              <a:t>По муниципальной программе предусмотрены расходы на следующие мероприятия:</a:t>
            </a:r>
          </a:p>
          <a:p>
            <a:pPr indent="450215"/>
            <a:r>
              <a:rPr lang="ru-RU" sz="1600" dirty="0">
                <a:latin typeface="Times New Roman"/>
                <a:ea typeface="Times New Roman"/>
              </a:rPr>
              <a:t> - мероприятия по обеспечению жильем молодых семей;</a:t>
            </a:r>
          </a:p>
          <a:p>
            <a:pPr indent="450215"/>
            <a:r>
              <a:rPr lang="ru-RU" dirty="0">
                <a:latin typeface="Times New Roman"/>
                <a:ea typeface="Times New Roman"/>
              </a:rPr>
              <a:t> </a:t>
            </a:r>
            <a:r>
              <a:rPr lang="ru-RU" sz="1600" dirty="0">
                <a:latin typeface="Times New Roman"/>
                <a:ea typeface="Times New Roman"/>
              </a:rPr>
              <a:t>- мероприятия по предоставлению социальных выплат многодетным семьям для строительства жилья на предоставленных на безвозмездной основе земельных участках.</a:t>
            </a:r>
          </a:p>
          <a:p>
            <a:pPr indent="450215" algn="just"/>
            <a:r>
              <a:rPr lang="ru-RU" dirty="0">
                <a:latin typeface="Times New Roman"/>
                <a:ea typeface="Times New Roman"/>
              </a:rPr>
              <a:t>   </a:t>
            </a:r>
            <a:endParaRPr lang="ru-RU" sz="1600" dirty="0">
              <a:latin typeface="Times New Roman"/>
              <a:ea typeface="Times New Roman"/>
            </a:endParaRPr>
          </a:p>
        </p:txBody>
      </p:sp>
      <p:graphicFrame>
        <p:nvGraphicFramePr>
          <p:cNvPr id="8" name="Диаграмма 7"/>
          <p:cNvGraphicFramePr>
            <a:graphicFrameLocks/>
          </p:cNvGraphicFramePr>
          <p:nvPr>
            <p:extLst>
              <p:ext uri="{D42A27DB-BD31-4B8C-83A1-F6EECF244321}">
                <p14:modId xmlns:p14="http://schemas.microsoft.com/office/powerpoint/2010/main" val="1704959646"/>
              </p:ext>
            </p:extLst>
          </p:nvPr>
        </p:nvGraphicFramePr>
        <p:xfrm>
          <a:off x="1703511" y="4288318"/>
          <a:ext cx="5974707" cy="2460144"/>
        </p:xfrm>
        <a:graphic>
          <a:graphicData uri="http://schemas.openxmlformats.org/drawingml/2006/chart">
            <c:chart xmlns:c="http://schemas.openxmlformats.org/drawingml/2006/chart" xmlns:r="http://schemas.openxmlformats.org/officeDocument/2006/relationships" r:id="rId2"/>
          </a:graphicData>
        </a:graphic>
      </p:graphicFrame>
      <p:pic>
        <p:nvPicPr>
          <p:cNvPr id="9" name="Рисунок 8">
            <a:extLst>
              <a:ext uri="{FF2B5EF4-FFF2-40B4-BE49-F238E27FC236}">
                <a16:creationId xmlns:a16="http://schemas.microsoft.com/office/drawing/2014/main" id="{6B909B6F-C906-47D3-9638-B5BC5507A9B7}"/>
              </a:ext>
            </a:extLst>
          </p:cNvPr>
          <p:cNvPicPr>
            <a:picLocks noChangeAspect="1"/>
          </p:cNvPicPr>
          <p:nvPr/>
        </p:nvPicPr>
        <p:blipFill>
          <a:blip r:embed="rId3"/>
          <a:stretch>
            <a:fillRect/>
          </a:stretch>
        </p:blipFill>
        <p:spPr>
          <a:xfrm>
            <a:off x="8706545" y="4357944"/>
            <a:ext cx="2699792" cy="1735351"/>
          </a:xfrm>
          <a:prstGeom prst="rect">
            <a:avLst/>
          </a:prstGeom>
          <a:effectLst>
            <a:glow rad="127000">
              <a:schemeClr val="accent1">
                <a:alpha val="71000"/>
              </a:schemeClr>
            </a:glow>
          </a:effectLst>
          <a:scene3d>
            <a:camera prst="orthographicFront"/>
            <a:lightRig rig="threePt" dir="t"/>
          </a:scene3d>
          <a:sp3d extrusionH="76200">
            <a:bevelB/>
            <a:extrusionClr>
              <a:schemeClr val="bg1">
                <a:lumMod val="75000"/>
              </a:schemeClr>
            </a:extrusionClr>
          </a:sp3d>
        </p:spPr>
      </p:pic>
    </p:spTree>
    <p:extLst>
      <p:ext uri="{BB962C8B-B14F-4D97-AF65-F5344CB8AC3E}">
        <p14:creationId xmlns:p14="http://schemas.microsoft.com/office/powerpoint/2010/main" val="1835817556"/>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097" y="188640"/>
            <a:ext cx="10315853" cy="563562"/>
          </a:xfrm>
        </p:spPr>
        <p:txBody>
          <a:bodyPr>
            <a:normAutofit fontScale="90000"/>
          </a:bodyPr>
          <a:lstStyle/>
          <a:p>
            <a:pPr algn="ctr"/>
            <a:r>
              <a:rPr lang="ru-RU" sz="2400" dirty="0">
                <a:latin typeface="Times New Roman" panose="02020603050405020304" pitchFamily="18" charset="0"/>
                <a:cs typeface="Times New Roman" panose="02020603050405020304" pitchFamily="18" charset="0"/>
              </a:rPr>
              <a:t> Муниципальная программа 7 «Управление земельными ресурсами города Кола»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1300" i="1" dirty="0">
                <a:latin typeface="Times New Roman" panose="02020603050405020304" pitchFamily="18" charset="0"/>
                <a:cs typeface="Times New Roman" panose="02020603050405020304" pitchFamily="18" charset="0"/>
              </a:rPr>
              <a:t>тыс. рублей</a:t>
            </a:r>
            <a:endParaRPr lang="ru-RU" sz="1300" i="1" dirty="0"/>
          </a:p>
        </p:txBody>
      </p:sp>
      <p:graphicFrame>
        <p:nvGraphicFramePr>
          <p:cNvPr id="5" name="Объект 4">
            <a:extLst>
              <a:ext uri="{FF2B5EF4-FFF2-40B4-BE49-F238E27FC236}">
                <a16:creationId xmlns:a16="http://schemas.microsoft.com/office/drawing/2014/main" id="{A58C2372-80BB-4816-94A2-4EB379B4BC25}"/>
              </a:ext>
            </a:extLst>
          </p:cNvPr>
          <p:cNvGraphicFramePr>
            <a:graphicFrameLocks noGrp="1"/>
          </p:cNvGraphicFramePr>
          <p:nvPr>
            <p:ph sz="quarter" idx="13"/>
            <p:extLst/>
          </p:nvPr>
        </p:nvGraphicFramePr>
        <p:xfrm>
          <a:off x="1775521" y="843820"/>
          <a:ext cx="8496943" cy="1719380"/>
        </p:xfrm>
        <a:graphic>
          <a:graphicData uri="http://schemas.openxmlformats.org/drawingml/2006/table">
            <a:tbl>
              <a:tblPr firstRow="1" firstCol="1" bandRow="1"/>
              <a:tblGrid>
                <a:gridCol w="2664296">
                  <a:extLst>
                    <a:ext uri="{9D8B030D-6E8A-4147-A177-3AD203B41FA5}">
                      <a16:colId xmlns:a16="http://schemas.microsoft.com/office/drawing/2014/main" val="3531054804"/>
                    </a:ext>
                  </a:extLst>
                </a:gridCol>
                <a:gridCol w="581769">
                  <a:extLst>
                    <a:ext uri="{9D8B030D-6E8A-4147-A177-3AD203B41FA5}">
                      <a16:colId xmlns:a16="http://schemas.microsoft.com/office/drawing/2014/main" val="1603646903"/>
                    </a:ext>
                  </a:extLst>
                </a:gridCol>
                <a:gridCol w="1007315">
                  <a:extLst>
                    <a:ext uri="{9D8B030D-6E8A-4147-A177-3AD203B41FA5}">
                      <a16:colId xmlns:a16="http://schemas.microsoft.com/office/drawing/2014/main" val="1609454506"/>
                    </a:ext>
                  </a:extLst>
                </a:gridCol>
                <a:gridCol w="1007315">
                  <a:extLst>
                    <a:ext uri="{9D8B030D-6E8A-4147-A177-3AD203B41FA5}">
                      <a16:colId xmlns:a16="http://schemas.microsoft.com/office/drawing/2014/main" val="3839252586"/>
                    </a:ext>
                  </a:extLst>
                </a:gridCol>
                <a:gridCol w="880433">
                  <a:extLst>
                    <a:ext uri="{9D8B030D-6E8A-4147-A177-3AD203B41FA5}">
                      <a16:colId xmlns:a16="http://schemas.microsoft.com/office/drawing/2014/main" val="1265781829"/>
                    </a:ext>
                  </a:extLst>
                </a:gridCol>
                <a:gridCol w="880433">
                  <a:extLst>
                    <a:ext uri="{9D8B030D-6E8A-4147-A177-3AD203B41FA5}">
                      <a16:colId xmlns:a16="http://schemas.microsoft.com/office/drawing/2014/main" val="2185689822"/>
                    </a:ext>
                  </a:extLst>
                </a:gridCol>
                <a:gridCol w="842522">
                  <a:extLst>
                    <a:ext uri="{9D8B030D-6E8A-4147-A177-3AD203B41FA5}">
                      <a16:colId xmlns:a16="http://schemas.microsoft.com/office/drawing/2014/main" val="3812164168"/>
                    </a:ext>
                  </a:extLst>
                </a:gridCol>
                <a:gridCol w="632860">
                  <a:extLst>
                    <a:ext uri="{9D8B030D-6E8A-4147-A177-3AD203B41FA5}">
                      <a16:colId xmlns:a16="http://schemas.microsoft.com/office/drawing/2014/main" val="1990589088"/>
                    </a:ext>
                  </a:extLst>
                </a:gridCol>
              </a:tblGrid>
              <a:tr h="170096">
                <a:tc rowSpan="2">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Наименование программы, подпрограммы</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2021 год</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2022</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2023</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2024</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736819743"/>
                  </a:ext>
                </a:extLst>
              </a:tr>
              <a:tr h="340192">
                <a:tc vMerge="1">
                  <a:txBody>
                    <a:bodyPr/>
                    <a:lstStyle/>
                    <a:p>
                      <a:endParaRPr lang="ru-RU"/>
                    </a:p>
                  </a:txBody>
                  <a:tcPr/>
                </a:tc>
                <a:tc vMerge="1">
                  <a:txBody>
                    <a:bodyPr/>
                    <a:lstStyle/>
                    <a:p>
                      <a:endParaRPr lang="ru-RU"/>
                    </a:p>
                  </a:txBody>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сумма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отклонение</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Сумма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 роста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сумма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 роста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05145"/>
                  </a:ext>
                </a:extLst>
              </a:tr>
              <a:tr h="255144">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1</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2</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3</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4=3-2</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5</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6=(5/3)</a:t>
                      </a:r>
                      <a:endParaRPr lang="ru-RU" sz="1100">
                        <a:effectLst/>
                        <a:latin typeface="Times New Roman" panose="02020603050405020304" pitchFamily="18" charset="0"/>
                        <a:ea typeface="Times New Roman" panose="02020603050405020304" pitchFamily="18" charset="0"/>
                      </a:endParaRPr>
                    </a:p>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*100</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7</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8=(7/5)</a:t>
                      </a:r>
                      <a:endParaRPr lang="ru-RU" sz="1100">
                        <a:effectLst/>
                        <a:latin typeface="Times New Roman" panose="02020603050405020304" pitchFamily="18" charset="0"/>
                        <a:ea typeface="Times New Roman" panose="02020603050405020304" pitchFamily="18" charset="0"/>
                      </a:endParaRPr>
                    </a:p>
                    <a:p>
                      <a:pPr algn="ctr">
                        <a:spcAft>
                          <a:spcPts val="0"/>
                        </a:spcAft>
                      </a:pPr>
                      <a:r>
                        <a:rPr lang="ru-RU" sz="900">
                          <a:solidFill>
                            <a:srgbClr val="000000"/>
                          </a:solidFill>
                          <a:effectLst/>
                          <a:latin typeface="Times New Roman" panose="02020603050405020304" pitchFamily="18" charset="0"/>
                          <a:ea typeface="Times New Roman" panose="02020603050405020304" pitchFamily="18" charset="0"/>
                        </a:rPr>
                        <a:t>*100</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152279"/>
                  </a:ext>
                </a:extLst>
              </a:tr>
              <a:tr h="896420">
                <a:tc>
                  <a:txBody>
                    <a:bodyPr/>
                    <a:lstStyle/>
                    <a:p>
                      <a:pPr algn="l">
                        <a:spcAft>
                          <a:spcPts val="0"/>
                        </a:spcAft>
                      </a:pPr>
                      <a:r>
                        <a:rPr lang="ru-RU" sz="1400" b="0" dirty="0">
                          <a:solidFill>
                            <a:srgbClr val="000000"/>
                          </a:solidFill>
                          <a:effectLst/>
                          <a:latin typeface="Times New Roman" panose="02020603050405020304" pitchFamily="18" charset="0"/>
                          <a:ea typeface="Times New Roman" panose="02020603050405020304" pitchFamily="18" charset="0"/>
                        </a:rPr>
                        <a:t>Муниципальная программа 7 "Управление земельными ресурсами города Кола"</a:t>
                      </a:r>
                      <a:endParaRPr lang="ru-RU" sz="1400" b="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500,0</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145,00</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-355,00</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145,00</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100</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145,00</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100</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03227"/>
                  </a:ext>
                </a:extLst>
              </a:tr>
            </a:tbl>
          </a:graphicData>
        </a:graphic>
      </p:graphicFrame>
      <p:sp>
        <p:nvSpPr>
          <p:cNvPr id="7" name="Rectangle 1"/>
          <p:cNvSpPr>
            <a:spLocks noChangeArrowheads="1"/>
          </p:cNvSpPr>
          <p:nvPr/>
        </p:nvSpPr>
        <p:spPr bwMode="auto">
          <a:xfrm>
            <a:off x="3843340" y="9805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altLang="ru-RU">
              <a:latin typeface="Arial" pitchFamily="34" charset="0"/>
              <a:cs typeface="Arial" pitchFamily="34" charset="0"/>
            </a:endParaRPr>
          </a:p>
        </p:txBody>
      </p:sp>
      <p:sp>
        <p:nvSpPr>
          <p:cNvPr id="9" name="Прямоугольник 8"/>
          <p:cNvSpPr/>
          <p:nvPr/>
        </p:nvSpPr>
        <p:spPr>
          <a:xfrm>
            <a:off x="1775520" y="2505672"/>
            <a:ext cx="8568952" cy="646331"/>
          </a:xfrm>
          <a:prstGeom prst="rect">
            <a:avLst/>
          </a:prstGeom>
        </p:spPr>
        <p:txBody>
          <a:bodyPr wrap="square">
            <a:spAutoFit/>
          </a:bodyPr>
          <a:lstStyle/>
          <a:p>
            <a:pPr algn="just"/>
            <a:r>
              <a:rPr lang="ru-RU" dirty="0">
                <a:latin typeface="Times New Roman" pitchFamily="18" charset="0"/>
                <a:cs typeface="Times New Roman" pitchFamily="18" charset="0"/>
              </a:rPr>
              <a:t>По муниципальной программе предусмотрены расходы на проведение землеустроительных работ.</a:t>
            </a:r>
          </a:p>
        </p:txBody>
      </p:sp>
      <p:graphicFrame>
        <p:nvGraphicFramePr>
          <p:cNvPr id="12" name="Диаграмма 11"/>
          <p:cNvGraphicFramePr>
            <a:graphicFrameLocks/>
          </p:cNvGraphicFramePr>
          <p:nvPr>
            <p:extLst/>
          </p:nvPr>
        </p:nvGraphicFramePr>
        <p:xfrm>
          <a:off x="1775520" y="3212976"/>
          <a:ext cx="6696744" cy="2448272"/>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2" descr="https://grozniy.zkrus.ru/docs/images/823468.jpg">
            <a:extLst>
              <a:ext uri="{FF2B5EF4-FFF2-40B4-BE49-F238E27FC236}">
                <a16:creationId xmlns:a16="http://schemas.microsoft.com/office/drawing/2014/main" id="{3950C98D-9139-4584-ACE7-967C0A61C82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a:extLst>
              <a:ext uri="{FF2B5EF4-FFF2-40B4-BE49-F238E27FC236}">
                <a16:creationId xmlns:a16="http://schemas.microsoft.com/office/drawing/2014/main" id="{B94D6615-06D6-468A-BE7C-3593542C75CB}"/>
              </a:ext>
            </a:extLst>
          </p:cNvPr>
          <p:cNvPicPr>
            <a:picLocks noChangeAspect="1"/>
          </p:cNvPicPr>
          <p:nvPr/>
        </p:nvPicPr>
        <p:blipFill>
          <a:blip r:embed="rId3"/>
          <a:stretch>
            <a:fillRect/>
          </a:stretch>
        </p:blipFill>
        <p:spPr>
          <a:xfrm>
            <a:off x="8400256" y="3705999"/>
            <a:ext cx="2088239" cy="1667216"/>
          </a:xfrm>
          <a:prstGeom prst="rect">
            <a:avLst/>
          </a:prstGeom>
        </p:spPr>
      </p:pic>
    </p:spTree>
    <p:extLst>
      <p:ext uri="{BB962C8B-B14F-4D97-AF65-F5344CB8AC3E}">
        <p14:creationId xmlns:p14="http://schemas.microsoft.com/office/powerpoint/2010/main" val="781310166"/>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3DDD3">
                <a:alpha val="56000"/>
              </a:srgbClr>
            </a:gs>
            <a:gs pos="42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7528" y="109538"/>
            <a:ext cx="8820472" cy="727175"/>
          </a:xfrm>
        </p:spPr>
        <p:txBody>
          <a:bodyPr>
            <a:normAutofit fontScale="90000"/>
          </a:bodyPr>
          <a:lstStyle/>
          <a:p>
            <a:pPr algn="ctr"/>
            <a:r>
              <a:rPr lang="ru-RU" sz="2400" dirty="0">
                <a:latin typeface="Times New Roman" panose="02020603050405020304" pitchFamily="18" charset="0"/>
                <a:cs typeface="Times New Roman" panose="02020603050405020304" pitchFamily="18" charset="0"/>
              </a:rPr>
              <a:t>Муниципальная программа 8 «Управление муниципальными финансами города Колы»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1300" i="1" dirty="0">
                <a:latin typeface="Times New Roman" panose="02020603050405020304" pitchFamily="18" charset="0"/>
                <a:cs typeface="Times New Roman" panose="02020603050405020304" pitchFamily="18" charset="0"/>
              </a:rPr>
              <a:t>тыс. рублей</a:t>
            </a:r>
          </a:p>
        </p:txBody>
      </p:sp>
      <p:graphicFrame>
        <p:nvGraphicFramePr>
          <p:cNvPr id="6" name="Объект 5">
            <a:extLst>
              <a:ext uri="{FF2B5EF4-FFF2-40B4-BE49-F238E27FC236}">
                <a16:creationId xmlns:a16="http://schemas.microsoft.com/office/drawing/2014/main" id="{6F8BCD4B-ED72-4BAC-B780-64F60B664C07}"/>
              </a:ext>
            </a:extLst>
          </p:cNvPr>
          <p:cNvGraphicFramePr>
            <a:graphicFrameLocks noGrp="1"/>
          </p:cNvGraphicFramePr>
          <p:nvPr>
            <p:ph sz="quarter" idx="13"/>
            <p:extLst/>
          </p:nvPr>
        </p:nvGraphicFramePr>
        <p:xfrm>
          <a:off x="1847529" y="1052737"/>
          <a:ext cx="8568953" cy="1767840"/>
        </p:xfrm>
        <a:graphic>
          <a:graphicData uri="http://schemas.openxmlformats.org/drawingml/2006/table">
            <a:tbl>
              <a:tblPr firstRow="1" firstCol="1" bandRow="1"/>
              <a:tblGrid>
                <a:gridCol w="2333471">
                  <a:extLst>
                    <a:ext uri="{9D8B030D-6E8A-4147-A177-3AD203B41FA5}">
                      <a16:colId xmlns:a16="http://schemas.microsoft.com/office/drawing/2014/main" val="3050820206"/>
                    </a:ext>
                  </a:extLst>
                </a:gridCol>
                <a:gridCol w="986137">
                  <a:extLst>
                    <a:ext uri="{9D8B030D-6E8A-4147-A177-3AD203B41FA5}">
                      <a16:colId xmlns:a16="http://schemas.microsoft.com/office/drawing/2014/main" val="3421738047"/>
                    </a:ext>
                  </a:extLst>
                </a:gridCol>
                <a:gridCol w="1007021">
                  <a:extLst>
                    <a:ext uri="{9D8B030D-6E8A-4147-A177-3AD203B41FA5}">
                      <a16:colId xmlns:a16="http://schemas.microsoft.com/office/drawing/2014/main" val="3931730621"/>
                    </a:ext>
                  </a:extLst>
                </a:gridCol>
                <a:gridCol w="1007021">
                  <a:extLst>
                    <a:ext uri="{9D8B030D-6E8A-4147-A177-3AD203B41FA5}">
                      <a16:colId xmlns:a16="http://schemas.microsoft.com/office/drawing/2014/main" val="2840842883"/>
                    </a:ext>
                  </a:extLst>
                </a:gridCol>
                <a:gridCol w="880176">
                  <a:extLst>
                    <a:ext uri="{9D8B030D-6E8A-4147-A177-3AD203B41FA5}">
                      <a16:colId xmlns:a16="http://schemas.microsoft.com/office/drawing/2014/main" val="2562404979"/>
                    </a:ext>
                  </a:extLst>
                </a:gridCol>
                <a:gridCol w="880176">
                  <a:extLst>
                    <a:ext uri="{9D8B030D-6E8A-4147-A177-3AD203B41FA5}">
                      <a16:colId xmlns:a16="http://schemas.microsoft.com/office/drawing/2014/main" val="953901913"/>
                    </a:ext>
                  </a:extLst>
                </a:gridCol>
                <a:gridCol w="842276">
                  <a:extLst>
                    <a:ext uri="{9D8B030D-6E8A-4147-A177-3AD203B41FA5}">
                      <a16:colId xmlns:a16="http://schemas.microsoft.com/office/drawing/2014/main" val="1418258010"/>
                    </a:ext>
                  </a:extLst>
                </a:gridCol>
                <a:gridCol w="632675">
                  <a:extLst>
                    <a:ext uri="{9D8B030D-6E8A-4147-A177-3AD203B41FA5}">
                      <a16:colId xmlns:a16="http://schemas.microsoft.com/office/drawing/2014/main" val="2993068379"/>
                    </a:ext>
                  </a:extLst>
                </a:gridCol>
              </a:tblGrid>
              <a:tr h="169407">
                <a:tc rowSpan="2">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Наименование программы, подпрограммы</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2021 год</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2022</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2023</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2024</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490634844"/>
                  </a:ext>
                </a:extLst>
              </a:tr>
              <a:tr h="338814">
                <a:tc vMerge="1">
                  <a:txBody>
                    <a:bodyPr/>
                    <a:lstStyle/>
                    <a:p>
                      <a:endParaRPr lang="ru-RU"/>
                    </a:p>
                  </a:txBody>
                  <a:tcPr/>
                </a:tc>
                <a:tc vMerge="1">
                  <a:txBody>
                    <a:bodyPr/>
                    <a:lstStyle/>
                    <a:p>
                      <a:endParaRPr lang="ru-RU"/>
                    </a:p>
                  </a:txBody>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сумма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отклонение</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rPr>
                        <a:t>Сумма</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 роста</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сумма</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00"/>
                          </a:solidFill>
                          <a:effectLst/>
                          <a:latin typeface="Times New Roman" panose="02020603050405020304" pitchFamily="18" charset="0"/>
                          <a:ea typeface="Times New Roman" panose="02020603050405020304" pitchFamily="18" charset="0"/>
                        </a:rPr>
                        <a:t>% роста</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281983"/>
                  </a:ext>
                </a:extLst>
              </a:tr>
              <a:tr h="338814">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2</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3</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4=3-2</a:t>
                      </a:r>
                      <a:endParaRPr lang="ru-RU" sz="12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5</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6=(5/3)</a:t>
                      </a:r>
                      <a:endParaRPr lang="ru-RU" sz="1200" dirty="0">
                        <a:effectLst/>
                        <a:latin typeface="Times New Roman" panose="02020603050405020304" pitchFamily="18" charset="0"/>
                        <a:ea typeface="Times New Roman" panose="02020603050405020304" pitchFamily="18" charset="0"/>
                      </a:endParaRPr>
                    </a:p>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*100</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7</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8=(7/5)</a:t>
                      </a:r>
                      <a:endParaRPr lang="ru-RU" sz="1200" dirty="0">
                        <a:effectLst/>
                        <a:latin typeface="Times New Roman" panose="02020603050405020304" pitchFamily="18" charset="0"/>
                        <a:ea typeface="Times New Roman" panose="02020603050405020304" pitchFamily="18" charset="0"/>
                      </a:endParaRPr>
                    </a:p>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*100</a:t>
                      </a:r>
                      <a:endParaRPr lang="ru-RU" sz="12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739056"/>
                  </a:ext>
                </a:extLst>
              </a:tr>
              <a:tr h="790566">
                <a:tc>
                  <a:txBody>
                    <a:bodyPr/>
                    <a:lstStyle/>
                    <a:p>
                      <a:pPr algn="l">
                        <a:spcAft>
                          <a:spcPts val="0"/>
                        </a:spcAft>
                      </a:pPr>
                      <a:r>
                        <a:rPr lang="ru-RU" sz="1400" b="0" dirty="0">
                          <a:solidFill>
                            <a:srgbClr val="000000"/>
                          </a:solidFill>
                          <a:effectLst/>
                          <a:latin typeface="Times New Roman" panose="02020603050405020304" pitchFamily="18" charset="0"/>
                          <a:ea typeface="Times New Roman" panose="02020603050405020304" pitchFamily="18" charset="0"/>
                        </a:rPr>
                        <a:t>Муниципальная программа 8 "Управление муниципальными финансами города Кола"</a:t>
                      </a:r>
                      <a:endParaRPr lang="ru-RU" sz="1400" b="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1 455,6</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342,9</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-1 112,8</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258,6</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75</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258,6</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100</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526441"/>
                  </a:ext>
                </a:extLst>
              </a:tr>
            </a:tbl>
          </a:graphicData>
        </a:graphic>
      </p:graphicFrame>
      <p:sp>
        <p:nvSpPr>
          <p:cNvPr id="7" name="Прямоугольник 6"/>
          <p:cNvSpPr/>
          <p:nvPr/>
        </p:nvSpPr>
        <p:spPr>
          <a:xfrm>
            <a:off x="1847529" y="2690339"/>
            <a:ext cx="8568952" cy="646331"/>
          </a:xfrm>
          <a:prstGeom prst="rect">
            <a:avLst/>
          </a:prstGeom>
        </p:spPr>
        <p:txBody>
          <a:bodyPr wrap="square">
            <a:spAutoFit/>
          </a:bodyPr>
          <a:lstStyle/>
          <a:p>
            <a:pPr indent="450215" algn="just"/>
            <a:r>
              <a:rPr lang="ru-RU" dirty="0">
                <a:latin typeface="Times New Roman"/>
                <a:ea typeface="Times New Roman"/>
              </a:rPr>
              <a:t>По  муниципальной программе предусмотрены расходы на развитие информационной системы управления муниципальными финансами.</a:t>
            </a:r>
            <a:endParaRPr lang="ru-RU" sz="1600" dirty="0">
              <a:latin typeface="Times New Roman"/>
              <a:ea typeface="Times New Roman"/>
            </a:endParaRPr>
          </a:p>
        </p:txBody>
      </p:sp>
      <p:graphicFrame>
        <p:nvGraphicFramePr>
          <p:cNvPr id="8" name="Диаграмма 7"/>
          <p:cNvGraphicFramePr>
            <a:graphicFrameLocks/>
          </p:cNvGraphicFramePr>
          <p:nvPr>
            <p:extLst/>
          </p:nvPr>
        </p:nvGraphicFramePr>
        <p:xfrm>
          <a:off x="1847528" y="3429000"/>
          <a:ext cx="6408712" cy="2592288"/>
        </p:xfrm>
        <a:graphic>
          <a:graphicData uri="http://schemas.openxmlformats.org/drawingml/2006/chart">
            <c:chart xmlns:c="http://schemas.openxmlformats.org/drawingml/2006/chart" xmlns:r="http://schemas.openxmlformats.org/officeDocument/2006/relationships" r:id="rId2"/>
          </a:graphicData>
        </a:graphic>
      </p:graphicFrame>
      <p:pic>
        <p:nvPicPr>
          <p:cNvPr id="9" name="Рисунок 8">
            <a:extLst>
              <a:ext uri="{FF2B5EF4-FFF2-40B4-BE49-F238E27FC236}">
                <a16:creationId xmlns:a16="http://schemas.microsoft.com/office/drawing/2014/main" id="{6C1037BE-7FAB-4B6D-AB4D-9BF8B33C500B}"/>
              </a:ext>
            </a:extLst>
          </p:cNvPr>
          <p:cNvPicPr>
            <a:picLocks noChangeAspect="1"/>
          </p:cNvPicPr>
          <p:nvPr/>
        </p:nvPicPr>
        <p:blipFill>
          <a:blip r:embed="rId3"/>
          <a:stretch>
            <a:fillRect/>
          </a:stretch>
        </p:blipFill>
        <p:spPr>
          <a:xfrm>
            <a:off x="7883434" y="3933057"/>
            <a:ext cx="2784566" cy="1738365"/>
          </a:xfrm>
          <a:prstGeom prst="rect">
            <a:avLst/>
          </a:prstGeom>
        </p:spPr>
      </p:pic>
    </p:spTree>
    <p:extLst>
      <p:ext uri="{BB962C8B-B14F-4D97-AF65-F5344CB8AC3E}">
        <p14:creationId xmlns:p14="http://schemas.microsoft.com/office/powerpoint/2010/main" val="3828834219"/>
      </p:ext>
    </p:extLst>
  </p:cSld>
  <p:clrMapOvr>
    <a:masterClrMapping/>
  </p:clrMapOvr>
  <p:transition spd="slow" advTm="15000">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3512" y="109538"/>
            <a:ext cx="8712968" cy="563562"/>
          </a:xfrm>
        </p:spPr>
        <p:txBody>
          <a:bodyPr>
            <a:normAutofit fontScale="90000"/>
          </a:bodyPr>
          <a:lstStyle/>
          <a:p>
            <a:pPr algn="ctr"/>
            <a:r>
              <a:rPr lang="ru-RU" sz="2400" dirty="0">
                <a:latin typeface="Times New Roman" panose="02020603050405020304" pitchFamily="18" charset="0"/>
                <a:cs typeface="Times New Roman" panose="02020603050405020304" pitchFamily="18" charset="0"/>
              </a:rPr>
              <a:t>Муниципальная программа 9 «Муниципальное управление города Колы»</a:t>
            </a:r>
            <a:br>
              <a:rPr lang="ru-RU" sz="2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                                                                                                              </a:t>
            </a:r>
            <a:r>
              <a:rPr lang="ru-RU" sz="1100" i="1" dirty="0">
                <a:latin typeface="Times New Roman" panose="02020603050405020304" pitchFamily="18" charset="0"/>
                <a:cs typeface="Times New Roman" panose="02020603050405020304" pitchFamily="18" charset="0"/>
              </a:rPr>
              <a:t>тыс. рублей</a:t>
            </a:r>
            <a:endParaRPr lang="ru-RU" sz="1600" i="1" dirty="0">
              <a:latin typeface="Times New Roman" panose="02020603050405020304" pitchFamily="18" charset="0"/>
              <a:cs typeface="Times New Roman" panose="02020603050405020304" pitchFamily="18" charset="0"/>
            </a:endParaRPr>
          </a:p>
        </p:txBody>
      </p:sp>
      <p:graphicFrame>
        <p:nvGraphicFramePr>
          <p:cNvPr id="9" name="Объект 8">
            <a:extLst>
              <a:ext uri="{FF2B5EF4-FFF2-40B4-BE49-F238E27FC236}">
                <a16:creationId xmlns:a16="http://schemas.microsoft.com/office/drawing/2014/main" id="{8FBCCB3F-0A52-4BA8-8859-29F1F671AD9A}"/>
              </a:ext>
            </a:extLst>
          </p:cNvPr>
          <p:cNvGraphicFramePr>
            <a:graphicFrameLocks noGrp="1"/>
          </p:cNvGraphicFramePr>
          <p:nvPr>
            <p:ph sz="quarter" idx="13"/>
            <p:extLst/>
          </p:nvPr>
        </p:nvGraphicFramePr>
        <p:xfrm>
          <a:off x="1919536" y="1115381"/>
          <a:ext cx="8516662" cy="1655589"/>
        </p:xfrm>
        <a:graphic>
          <a:graphicData uri="http://schemas.openxmlformats.org/drawingml/2006/table">
            <a:tbl>
              <a:tblPr firstRow="1" firstCol="1" bandRow="1"/>
              <a:tblGrid>
                <a:gridCol w="2371753">
                  <a:extLst>
                    <a:ext uri="{9D8B030D-6E8A-4147-A177-3AD203B41FA5}">
                      <a16:colId xmlns:a16="http://schemas.microsoft.com/office/drawing/2014/main" val="500405187"/>
                    </a:ext>
                  </a:extLst>
                </a:gridCol>
                <a:gridCol w="971812">
                  <a:extLst>
                    <a:ext uri="{9D8B030D-6E8A-4147-A177-3AD203B41FA5}">
                      <a16:colId xmlns:a16="http://schemas.microsoft.com/office/drawing/2014/main" val="1550561562"/>
                    </a:ext>
                  </a:extLst>
                </a:gridCol>
                <a:gridCol w="992394">
                  <a:extLst>
                    <a:ext uri="{9D8B030D-6E8A-4147-A177-3AD203B41FA5}">
                      <a16:colId xmlns:a16="http://schemas.microsoft.com/office/drawing/2014/main" val="2441668762"/>
                    </a:ext>
                  </a:extLst>
                </a:gridCol>
                <a:gridCol w="992394">
                  <a:extLst>
                    <a:ext uri="{9D8B030D-6E8A-4147-A177-3AD203B41FA5}">
                      <a16:colId xmlns:a16="http://schemas.microsoft.com/office/drawing/2014/main" val="1928953375"/>
                    </a:ext>
                  </a:extLst>
                </a:gridCol>
                <a:gridCol w="867391">
                  <a:extLst>
                    <a:ext uri="{9D8B030D-6E8A-4147-A177-3AD203B41FA5}">
                      <a16:colId xmlns:a16="http://schemas.microsoft.com/office/drawing/2014/main" val="2378812491"/>
                    </a:ext>
                  </a:extLst>
                </a:gridCol>
                <a:gridCol w="867391">
                  <a:extLst>
                    <a:ext uri="{9D8B030D-6E8A-4147-A177-3AD203B41FA5}">
                      <a16:colId xmlns:a16="http://schemas.microsoft.com/office/drawing/2014/main" val="1504105315"/>
                    </a:ext>
                  </a:extLst>
                </a:gridCol>
                <a:gridCol w="830042">
                  <a:extLst>
                    <a:ext uri="{9D8B030D-6E8A-4147-A177-3AD203B41FA5}">
                      <a16:colId xmlns:a16="http://schemas.microsoft.com/office/drawing/2014/main" val="1526795592"/>
                    </a:ext>
                  </a:extLst>
                </a:gridCol>
                <a:gridCol w="623485">
                  <a:extLst>
                    <a:ext uri="{9D8B030D-6E8A-4147-A177-3AD203B41FA5}">
                      <a16:colId xmlns:a16="http://schemas.microsoft.com/office/drawing/2014/main" val="2539498154"/>
                    </a:ext>
                  </a:extLst>
                </a:gridCol>
              </a:tblGrid>
              <a:tr h="185626">
                <a:tc rowSpan="2">
                  <a:txBody>
                    <a:bodyPr/>
                    <a:lstStyle/>
                    <a:p>
                      <a:pPr algn="ctr">
                        <a:spcAft>
                          <a:spcPts val="0"/>
                        </a:spcAft>
                      </a:pPr>
                      <a:r>
                        <a:rPr lang="ru-RU" sz="900" b="1" dirty="0">
                          <a:solidFill>
                            <a:srgbClr val="000000"/>
                          </a:solidFill>
                          <a:effectLst/>
                          <a:latin typeface="Times New Roman" panose="02020603050405020304" pitchFamily="18" charset="0"/>
                          <a:ea typeface="Times New Roman" panose="02020603050405020304" pitchFamily="18" charset="0"/>
                        </a:rPr>
                        <a:t>Наименование программы, подпрограммы</a:t>
                      </a:r>
                      <a:endParaRPr lang="ru-RU" sz="11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2021 год</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2022</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2023</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2024</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684148876"/>
                  </a:ext>
                </a:extLst>
              </a:tr>
              <a:tr h="252790">
                <a:tc vMerge="1">
                  <a:txBody>
                    <a:bodyPr/>
                    <a:lstStyle/>
                    <a:p>
                      <a:endParaRPr lang="ru-RU"/>
                    </a:p>
                  </a:txBody>
                  <a:tcPr/>
                </a:tc>
                <a:tc vMerge="1">
                  <a:txBody>
                    <a:bodyPr/>
                    <a:lstStyle/>
                    <a:p>
                      <a:endParaRPr lang="ru-RU"/>
                    </a:p>
                  </a:txBody>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сумма</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отклонение</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Сумма</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 роста</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сумма</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 роста</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986783"/>
                  </a:ext>
                </a:extLst>
              </a:tr>
              <a:tr h="190242">
                <a:tc>
                  <a:txBody>
                    <a:bodyPr/>
                    <a:lstStyle/>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1</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2</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3</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4=3-2</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5</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6=(5/3)</a:t>
                      </a:r>
                      <a:endParaRPr lang="ru-RU" sz="1100">
                        <a:effectLst/>
                        <a:latin typeface="Times New Roman" panose="02020603050405020304" pitchFamily="18" charset="0"/>
                        <a:ea typeface="Times New Roman" panose="02020603050405020304" pitchFamily="18" charset="0"/>
                      </a:endParaRPr>
                    </a:p>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*100</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7</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8=(7/5)</a:t>
                      </a:r>
                      <a:endParaRPr lang="ru-RU" sz="1100">
                        <a:effectLst/>
                        <a:latin typeface="Times New Roman" panose="02020603050405020304" pitchFamily="18" charset="0"/>
                        <a:ea typeface="Times New Roman" panose="02020603050405020304" pitchFamily="18" charset="0"/>
                      </a:endParaRPr>
                    </a:p>
                    <a:p>
                      <a:pPr algn="ctr">
                        <a:spcAft>
                          <a:spcPts val="0"/>
                        </a:spcAft>
                      </a:pPr>
                      <a:r>
                        <a:rPr lang="ru-RU" sz="700">
                          <a:solidFill>
                            <a:srgbClr val="000000"/>
                          </a:solidFill>
                          <a:effectLst/>
                          <a:latin typeface="Times New Roman" panose="02020603050405020304" pitchFamily="18" charset="0"/>
                          <a:ea typeface="Times New Roman" panose="02020603050405020304" pitchFamily="18" charset="0"/>
                        </a:rPr>
                        <a:t>*100</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709339"/>
                  </a:ext>
                </a:extLst>
              </a:tr>
              <a:tr h="556877">
                <a:tc>
                  <a:txBody>
                    <a:bodyPr/>
                    <a:lstStyle/>
                    <a:p>
                      <a:pPr algn="l">
                        <a:spcAft>
                          <a:spcPts val="0"/>
                        </a:spcAft>
                      </a:pPr>
                      <a:r>
                        <a:rPr lang="ru-RU" sz="1400" b="0" dirty="0">
                          <a:solidFill>
                            <a:srgbClr val="000000"/>
                          </a:solidFill>
                          <a:effectLst/>
                          <a:latin typeface="Times New Roman" panose="02020603050405020304" pitchFamily="18" charset="0"/>
                          <a:ea typeface="Times New Roman" panose="02020603050405020304" pitchFamily="18" charset="0"/>
                        </a:rPr>
                        <a:t>Муниципальная программа 9 "Муниципальное управление города Кола"</a:t>
                      </a:r>
                      <a:endParaRPr lang="ru-RU" sz="1400" b="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1 927,0</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1 684,1</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-242,9</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1 684,1</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100</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1 684,1</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solidFill>
                            <a:srgbClr val="000000"/>
                          </a:solidFill>
                          <a:effectLst/>
                          <a:latin typeface="Times New Roman" panose="02020603050405020304" pitchFamily="18" charset="0"/>
                          <a:ea typeface="Times New Roman" panose="02020603050405020304" pitchFamily="18" charset="0"/>
                        </a:rPr>
                        <a:t>100</a:t>
                      </a:r>
                      <a:endParaRPr lang="ru-RU" sz="14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176056"/>
                  </a:ext>
                </a:extLst>
              </a:tr>
              <a:tr h="335999">
                <a:tc>
                  <a:txBody>
                    <a:bodyPr/>
                    <a:lstStyle/>
                    <a:p>
                      <a:pPr algn="l">
                        <a:spcAft>
                          <a:spcPts val="0"/>
                        </a:spcAft>
                      </a:pPr>
                      <a:r>
                        <a:rPr lang="ru-RU" sz="900" i="1" dirty="0">
                          <a:solidFill>
                            <a:srgbClr val="000000"/>
                          </a:solidFill>
                          <a:effectLst/>
                          <a:latin typeface="Times New Roman" panose="02020603050405020304" pitchFamily="18" charset="0"/>
                          <a:ea typeface="Times New Roman" panose="02020603050405020304" pitchFamily="18" charset="0"/>
                        </a:rPr>
                        <a:t>в том числе средства областного бюджета</a:t>
                      </a:r>
                      <a:endParaRPr lang="ru-RU" sz="11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i="1" dirty="0">
                          <a:solidFill>
                            <a:srgbClr val="000000"/>
                          </a:solidFill>
                          <a:effectLst/>
                          <a:latin typeface="Times New Roman" panose="02020603050405020304" pitchFamily="18" charset="0"/>
                          <a:ea typeface="Times New Roman" panose="02020603050405020304" pitchFamily="18" charset="0"/>
                        </a:rPr>
                        <a:t>33,2</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i="1" dirty="0">
                          <a:solidFill>
                            <a:srgbClr val="000000"/>
                          </a:solidFill>
                          <a:effectLst/>
                          <a:latin typeface="Times New Roman" panose="02020603050405020304" pitchFamily="18" charset="0"/>
                          <a:ea typeface="Times New Roman" panose="02020603050405020304" pitchFamily="18" charset="0"/>
                        </a:rPr>
                        <a:t>33,2</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i="1">
                          <a:solidFill>
                            <a:srgbClr val="000000"/>
                          </a:solidFill>
                          <a:effectLst/>
                          <a:latin typeface="Times New Roman" panose="02020603050405020304" pitchFamily="18" charset="0"/>
                          <a:ea typeface="Times New Roman" panose="02020603050405020304" pitchFamily="18" charset="0"/>
                        </a:rPr>
                        <a:t>0,0</a:t>
                      </a:r>
                      <a:endParaRPr lang="ru-RU" sz="14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i="1">
                          <a:solidFill>
                            <a:srgbClr val="000000"/>
                          </a:solidFill>
                          <a:effectLst/>
                          <a:latin typeface="Times New Roman" panose="02020603050405020304" pitchFamily="18" charset="0"/>
                          <a:ea typeface="Times New Roman" panose="02020603050405020304" pitchFamily="18" charset="0"/>
                        </a:rPr>
                        <a:t>33,2</a:t>
                      </a:r>
                      <a:endParaRPr lang="ru-RU" sz="14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i="1">
                          <a:solidFill>
                            <a:srgbClr val="000000"/>
                          </a:solidFill>
                          <a:effectLst/>
                          <a:latin typeface="Times New Roman" panose="02020603050405020304" pitchFamily="18" charset="0"/>
                          <a:ea typeface="Times New Roman" panose="02020603050405020304" pitchFamily="18" charset="0"/>
                        </a:rPr>
                        <a:t>100</a:t>
                      </a:r>
                      <a:endParaRPr lang="ru-RU" sz="14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i="1" dirty="0">
                          <a:solidFill>
                            <a:srgbClr val="000000"/>
                          </a:solidFill>
                          <a:effectLst/>
                          <a:latin typeface="Times New Roman" panose="02020603050405020304" pitchFamily="18" charset="0"/>
                          <a:ea typeface="Times New Roman" panose="02020603050405020304" pitchFamily="18" charset="0"/>
                        </a:rPr>
                        <a:t>33,2</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i="1" dirty="0">
                          <a:solidFill>
                            <a:srgbClr val="000000"/>
                          </a:solidFill>
                          <a:effectLst/>
                          <a:latin typeface="Times New Roman" panose="02020603050405020304" pitchFamily="18" charset="0"/>
                          <a:ea typeface="Times New Roman" panose="02020603050405020304" pitchFamily="18" charset="0"/>
                        </a:rPr>
                        <a:t>100</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434864"/>
                  </a:ext>
                </a:extLst>
              </a:tr>
            </a:tbl>
          </a:graphicData>
        </a:graphic>
      </p:graphicFrame>
      <p:sp>
        <p:nvSpPr>
          <p:cNvPr id="6" name="Прямоугольник 5"/>
          <p:cNvSpPr/>
          <p:nvPr/>
        </p:nvSpPr>
        <p:spPr>
          <a:xfrm>
            <a:off x="1703513" y="2770970"/>
            <a:ext cx="8784977" cy="3108543"/>
          </a:xfrm>
          <a:prstGeom prst="rect">
            <a:avLst/>
          </a:prstGeom>
        </p:spPr>
        <p:txBody>
          <a:bodyPr wrap="square">
            <a:spAutoFit/>
          </a:bodyPr>
          <a:lstStyle/>
          <a:p>
            <a:pPr indent="450215" algn="ctr"/>
            <a:r>
              <a:rPr lang="ru-RU" sz="1400" b="1" dirty="0">
                <a:latin typeface="Times New Roman"/>
                <a:ea typeface="Times New Roman"/>
              </a:rPr>
              <a:t>Мероприятия муниципальной программы:</a:t>
            </a:r>
          </a:p>
          <a:p>
            <a:pPr marL="285750" indent="-285750" algn="just">
              <a:buFontTx/>
              <a:buChar char="-"/>
            </a:pPr>
            <a:r>
              <a:rPr lang="ru-RU" sz="1400" dirty="0">
                <a:latin typeface="Times New Roman"/>
                <a:ea typeface="Times New Roman"/>
              </a:rPr>
              <a:t>выплаты пенсии за выслугу лет лицам, замещавшим должности муниципальной службы в муниципальном образовании городское поселение Кола;</a:t>
            </a:r>
          </a:p>
          <a:p>
            <a:pPr marL="285750" indent="-285750" algn="just">
              <a:buFontTx/>
              <a:buChar char="-"/>
            </a:pPr>
            <a:r>
              <a:rPr lang="ru-RU" sz="1400" dirty="0">
                <a:latin typeface="Times New Roman"/>
                <a:ea typeface="Times New Roman"/>
              </a:rPr>
              <a:t>обеспечение деятельности муниципальных учреждений на выполнение муниципальных функций;</a:t>
            </a:r>
          </a:p>
          <a:p>
            <a:pPr marL="285750" indent="-285750" algn="just">
              <a:buFontTx/>
              <a:buChar char="-"/>
            </a:pPr>
            <a:r>
              <a:rPr lang="ru-RU" sz="1400" dirty="0">
                <a:latin typeface="Times New Roman"/>
                <a:ea typeface="Times New Roman"/>
              </a:rPr>
              <a:t>публикация муниципальных правовых актов;</a:t>
            </a:r>
          </a:p>
          <a:p>
            <a:pPr marL="285750" indent="-285750" algn="just">
              <a:buFontTx/>
              <a:buChar char="-"/>
            </a:pPr>
            <a:r>
              <a:rPr lang="ru-RU" sz="1400" dirty="0">
                <a:latin typeface="Times New Roman"/>
                <a:ea typeface="Times New Roman"/>
              </a:rPr>
              <a:t>техническое сопровождение программного обеспечения "Система автоматизированного рабочего места муниципального образования"; </a:t>
            </a:r>
          </a:p>
          <a:p>
            <a:pPr marL="285750" indent="-285750" algn="just">
              <a:buFontTx/>
              <a:buChar char="-"/>
            </a:pPr>
            <a:r>
              <a:rPr lang="ru-RU" sz="1400" dirty="0">
                <a:latin typeface="Times New Roman"/>
                <a:ea typeface="Times New Roman"/>
              </a:rPr>
              <a:t>субвенция из областного бюджета на осуществление органами местного самоуправления отдельных государственных полномочий Мурманской области по определению перечня должностных лиц, уполномоченных составлять протоколы об административных правонарушениях, предусмотренных Законом Мурманской области "Об административных правонарушениях";</a:t>
            </a:r>
          </a:p>
          <a:p>
            <a:pPr marL="285750" indent="-285750" algn="just">
              <a:buFontTx/>
              <a:buChar char="-"/>
            </a:pPr>
            <a:r>
              <a:rPr lang="ru-RU" sz="1400" dirty="0">
                <a:latin typeface="Times New Roman"/>
                <a:ea typeface="Times New Roman"/>
              </a:rPr>
              <a:t>разработка и корректировку градостроительной документации;</a:t>
            </a:r>
          </a:p>
          <a:p>
            <a:pPr marL="285750" indent="-285750" algn="just">
              <a:buFontTx/>
              <a:buChar char="-"/>
            </a:pPr>
            <a:r>
              <a:rPr lang="ru-RU" sz="1400" dirty="0">
                <a:latin typeface="Times New Roman"/>
                <a:ea typeface="Times New Roman"/>
              </a:rPr>
              <a:t>разработка проектов застройки отдельных кварталов, земельных участков, предоставленных многодетным семьям, и для строительства ИЖС.</a:t>
            </a:r>
            <a:endParaRPr lang="ru-RU" sz="1400" dirty="0"/>
          </a:p>
        </p:txBody>
      </p:sp>
    </p:spTree>
    <p:extLst>
      <p:ext uri="{BB962C8B-B14F-4D97-AF65-F5344CB8AC3E}">
        <p14:creationId xmlns:p14="http://schemas.microsoft.com/office/powerpoint/2010/main" val="3074202762"/>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1811524" y="-52284"/>
            <a:ext cx="8568952" cy="977899"/>
          </a:xfrm>
          <a:prstGeom prst="rect">
            <a:avLst/>
          </a:prstGeom>
        </p:spPr>
        <p:txBody>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ru-RU" sz="2400" kern="0" spc="50" dirty="0">
                <a:ln w="11430"/>
                <a:solidFill>
                  <a:schemeClr val="tx1"/>
                </a:solidFill>
                <a:latin typeface="Times New Roman" panose="02020603050405020304" pitchFamily="18" charset="0"/>
                <a:cs typeface="Times New Roman" panose="02020603050405020304" pitchFamily="18" charset="0"/>
              </a:rPr>
              <a:t>Основные</a:t>
            </a:r>
            <a:r>
              <a:rPr lang="ru-RU" sz="2400" kern="0" dirty="0">
                <a:solidFill>
                  <a:schemeClr val="tx1"/>
                </a:solidFill>
                <a:latin typeface="Times New Roman" panose="02020603050405020304" pitchFamily="18" charset="0"/>
                <a:cs typeface="Times New Roman" panose="02020603050405020304" pitchFamily="18" charset="0"/>
              </a:rPr>
              <a:t> </a:t>
            </a:r>
            <a:r>
              <a:rPr lang="ru-RU" sz="2400" spc="50" dirty="0">
                <a:ln w="11430"/>
                <a:solidFill>
                  <a:schemeClr val="tx1"/>
                </a:solidFill>
                <a:latin typeface="Times New Roman" panose="02020603050405020304" pitchFamily="18" charset="0"/>
                <a:cs typeface="Times New Roman" panose="02020603050405020304" pitchFamily="18" charset="0"/>
              </a:rPr>
              <a:t>параметры бюджета города Колы на 2022 год и на плановый период 2023 и 2024 годов</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4" name="TextBox 13"/>
          <p:cNvSpPr txBox="1">
            <a:spLocks noChangeArrowheads="1"/>
          </p:cNvSpPr>
          <p:nvPr/>
        </p:nvSpPr>
        <p:spPr bwMode="auto">
          <a:xfrm>
            <a:off x="9292281" y="617838"/>
            <a:ext cx="1133280" cy="307777"/>
          </a:xfrm>
          <a:prstGeom prst="rect">
            <a:avLst/>
          </a:prstGeom>
          <a:noFill/>
          <a:ln w="9525">
            <a:noFill/>
            <a:miter lim="800000"/>
            <a:headEnd/>
            <a:tailEnd/>
          </a:ln>
        </p:spPr>
        <p:txBody>
          <a:bodyPr wrap="square">
            <a:spAutoFit/>
          </a:bodyPr>
          <a:lstStyle/>
          <a:p>
            <a:r>
              <a:rPr lang="ru-RU" sz="1400" b="1" dirty="0">
                <a:latin typeface="Times New Roman" pitchFamily="18" charset="0"/>
                <a:cs typeface="Times New Roman" pitchFamily="18" charset="0"/>
              </a:rPr>
              <a:t>тыс.рублей</a:t>
            </a:r>
          </a:p>
        </p:txBody>
      </p:sp>
      <p:graphicFrame>
        <p:nvGraphicFramePr>
          <p:cNvPr id="5" name="Таблица 4"/>
          <p:cNvGraphicFramePr>
            <a:graphicFrameLocks noGrp="1"/>
          </p:cNvGraphicFramePr>
          <p:nvPr>
            <p:extLst>
              <p:ext uri="{D42A27DB-BD31-4B8C-83A1-F6EECF244321}">
                <p14:modId xmlns:p14="http://schemas.microsoft.com/office/powerpoint/2010/main" val="3542009554"/>
              </p:ext>
            </p:extLst>
          </p:nvPr>
        </p:nvGraphicFramePr>
        <p:xfrm>
          <a:off x="495300" y="730329"/>
          <a:ext cx="11172826" cy="6086820"/>
        </p:xfrm>
        <a:graphic>
          <a:graphicData uri="http://schemas.openxmlformats.org/drawingml/2006/table">
            <a:tbl>
              <a:tblPr>
                <a:tableStyleId>{5C22544A-7EE6-4342-B048-85BDC9FD1C3A}</a:tableStyleId>
              </a:tblPr>
              <a:tblGrid>
                <a:gridCol w="3170080">
                  <a:extLst>
                    <a:ext uri="{9D8B030D-6E8A-4147-A177-3AD203B41FA5}">
                      <a16:colId xmlns:a16="http://schemas.microsoft.com/office/drawing/2014/main" val="20000"/>
                    </a:ext>
                  </a:extLst>
                </a:gridCol>
                <a:gridCol w="1863652">
                  <a:extLst>
                    <a:ext uri="{9D8B030D-6E8A-4147-A177-3AD203B41FA5}">
                      <a16:colId xmlns:a16="http://schemas.microsoft.com/office/drawing/2014/main" val="20002"/>
                    </a:ext>
                  </a:extLst>
                </a:gridCol>
                <a:gridCol w="926706">
                  <a:extLst>
                    <a:ext uri="{9D8B030D-6E8A-4147-A177-3AD203B41FA5}">
                      <a16:colId xmlns:a16="http://schemas.microsoft.com/office/drawing/2014/main" val="20003"/>
                    </a:ext>
                  </a:extLst>
                </a:gridCol>
                <a:gridCol w="1701281">
                  <a:extLst>
                    <a:ext uri="{9D8B030D-6E8A-4147-A177-3AD203B41FA5}">
                      <a16:colId xmlns:a16="http://schemas.microsoft.com/office/drawing/2014/main" val="20004"/>
                    </a:ext>
                  </a:extLst>
                </a:gridCol>
                <a:gridCol w="880069">
                  <a:extLst>
                    <a:ext uri="{9D8B030D-6E8A-4147-A177-3AD203B41FA5}">
                      <a16:colId xmlns:a16="http://schemas.microsoft.com/office/drawing/2014/main" val="20005"/>
                    </a:ext>
                  </a:extLst>
                </a:gridCol>
                <a:gridCol w="1771897">
                  <a:extLst>
                    <a:ext uri="{9D8B030D-6E8A-4147-A177-3AD203B41FA5}">
                      <a16:colId xmlns:a16="http://schemas.microsoft.com/office/drawing/2014/main" val="20006"/>
                    </a:ext>
                  </a:extLst>
                </a:gridCol>
                <a:gridCol w="859141">
                  <a:extLst>
                    <a:ext uri="{9D8B030D-6E8A-4147-A177-3AD203B41FA5}">
                      <a16:colId xmlns:a16="http://schemas.microsoft.com/office/drawing/2014/main" val="20007"/>
                    </a:ext>
                  </a:extLst>
                </a:gridCol>
              </a:tblGrid>
              <a:tr h="411744">
                <a:tc>
                  <a:txBody>
                    <a:bodyPr/>
                    <a:lstStyle/>
                    <a:p>
                      <a:pPr algn="ctr" fontAlgn="b"/>
                      <a:r>
                        <a:rPr lang="ru-RU" sz="1400" b="1" u="none" strike="noStrike" dirty="0">
                          <a:effectLst/>
                          <a:latin typeface="Times New Roman" pitchFamily="18" charset="0"/>
                          <a:cs typeface="Times New Roman" pitchFamily="18" charset="0"/>
                        </a:rPr>
                        <a:t>Показатель</a:t>
                      </a:r>
                      <a:endParaRPr lang="ru-RU" sz="1400" b="1" i="0" u="none" strike="noStrike" dirty="0">
                        <a:solidFill>
                          <a:srgbClr val="000000"/>
                        </a:solidFill>
                        <a:effectLst/>
                        <a:latin typeface="Times New Roman" pitchFamily="18" charset="0"/>
                        <a:cs typeface="Times New Roman" pitchFamily="18" charset="0"/>
                      </a:endParaRPr>
                    </a:p>
                  </a:txBody>
                  <a:tcPr marL="9395"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b="1" u="none" strike="noStrike" dirty="0">
                          <a:effectLst/>
                          <a:latin typeface="Times New Roman" pitchFamily="18" charset="0"/>
                          <a:cs typeface="Times New Roman" pitchFamily="18" charset="0"/>
                        </a:rPr>
                        <a:t>2022</a:t>
                      </a:r>
                      <a:r>
                        <a:rPr lang="ru-RU" sz="1400" b="1" u="none" strike="noStrike" baseline="0" dirty="0">
                          <a:effectLst/>
                          <a:latin typeface="Times New Roman" pitchFamily="18" charset="0"/>
                          <a:cs typeface="Times New Roman" pitchFamily="18" charset="0"/>
                        </a:rPr>
                        <a:t> </a:t>
                      </a:r>
                      <a:r>
                        <a:rPr lang="ru-RU" sz="1400" b="1" u="none" strike="noStrike" dirty="0">
                          <a:effectLst/>
                          <a:latin typeface="Times New Roman" pitchFamily="18" charset="0"/>
                          <a:cs typeface="Times New Roman" pitchFamily="18" charset="0"/>
                        </a:rPr>
                        <a:t>год</a:t>
                      </a:r>
                      <a:endParaRPr lang="ru-RU" sz="1400" b="1" i="0" u="none" strike="noStrike" dirty="0">
                        <a:solidFill>
                          <a:srgbClr val="000000"/>
                        </a:solidFill>
                        <a:effectLst/>
                        <a:latin typeface="Times New Roman" pitchFamily="18" charset="0"/>
                        <a:cs typeface="Times New Roman" pitchFamily="18" charset="0"/>
                      </a:endParaRPr>
                    </a:p>
                  </a:txBody>
                  <a:tcPr marL="9395"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b="1" u="none" strike="noStrike" dirty="0">
                          <a:effectLst/>
                          <a:latin typeface="Times New Roman" pitchFamily="18" charset="0"/>
                          <a:cs typeface="Times New Roman" pitchFamily="18" charset="0"/>
                        </a:rPr>
                        <a:t>Темп роста %</a:t>
                      </a:r>
                      <a:endParaRPr lang="ru-RU" sz="1400" b="1" i="0" u="none" strike="noStrike" dirty="0">
                        <a:solidFill>
                          <a:srgbClr val="000000"/>
                        </a:solidFill>
                        <a:effectLst/>
                        <a:latin typeface="Times New Roman" pitchFamily="18" charset="0"/>
                        <a:cs typeface="Times New Roman" pitchFamily="18" charset="0"/>
                      </a:endParaRPr>
                    </a:p>
                  </a:txBody>
                  <a:tcPr marL="9395"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b="1" u="none" strike="noStrike" dirty="0">
                          <a:effectLst/>
                          <a:latin typeface="Times New Roman" pitchFamily="18" charset="0"/>
                          <a:cs typeface="Times New Roman" pitchFamily="18" charset="0"/>
                        </a:rPr>
                        <a:t>2023 год </a:t>
                      </a:r>
                      <a:endParaRPr lang="ru-RU" sz="1400" b="1" i="0" u="none" strike="noStrike" dirty="0">
                        <a:solidFill>
                          <a:srgbClr val="000000"/>
                        </a:solidFill>
                        <a:effectLst/>
                        <a:latin typeface="Times New Roman" pitchFamily="18" charset="0"/>
                        <a:cs typeface="Times New Roman" pitchFamily="18" charset="0"/>
                      </a:endParaRPr>
                    </a:p>
                  </a:txBody>
                  <a:tcPr marL="9395"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b="1" u="none" strike="noStrike">
                          <a:effectLst/>
                          <a:latin typeface="Times New Roman" pitchFamily="18" charset="0"/>
                          <a:cs typeface="Times New Roman" pitchFamily="18" charset="0"/>
                        </a:rPr>
                        <a:t>Темп роста %</a:t>
                      </a:r>
                      <a:endParaRPr lang="ru-RU" sz="1400" b="1" i="0" u="none" strike="noStrike">
                        <a:solidFill>
                          <a:srgbClr val="000000"/>
                        </a:solidFill>
                        <a:effectLst/>
                        <a:latin typeface="Times New Roman" pitchFamily="18" charset="0"/>
                        <a:cs typeface="Times New Roman" pitchFamily="18" charset="0"/>
                      </a:endParaRPr>
                    </a:p>
                  </a:txBody>
                  <a:tcPr marL="9395"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b="1" u="none" strike="noStrike" dirty="0">
                          <a:effectLst/>
                          <a:latin typeface="Times New Roman" pitchFamily="18" charset="0"/>
                          <a:cs typeface="Times New Roman" pitchFamily="18" charset="0"/>
                        </a:rPr>
                        <a:t>2024 год</a:t>
                      </a:r>
                      <a:endParaRPr lang="ru-RU" sz="1400" b="1" i="0" u="none" strike="noStrike" dirty="0">
                        <a:solidFill>
                          <a:srgbClr val="000000"/>
                        </a:solidFill>
                        <a:effectLst/>
                        <a:latin typeface="Times New Roman" pitchFamily="18" charset="0"/>
                        <a:cs typeface="Times New Roman" pitchFamily="18" charset="0"/>
                      </a:endParaRPr>
                    </a:p>
                  </a:txBody>
                  <a:tcPr marL="9395"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b="1" u="none" strike="noStrike" dirty="0">
                          <a:effectLst/>
                          <a:latin typeface="Times New Roman" pitchFamily="18" charset="0"/>
                          <a:cs typeface="Times New Roman" pitchFamily="18" charset="0"/>
                        </a:rPr>
                        <a:t>Темп роста %</a:t>
                      </a:r>
                      <a:endParaRPr lang="ru-RU" sz="1400" b="1" i="0" u="none" strike="noStrike" dirty="0">
                        <a:solidFill>
                          <a:srgbClr val="000000"/>
                        </a:solidFill>
                        <a:effectLst/>
                        <a:latin typeface="Times New Roman" pitchFamily="18" charset="0"/>
                        <a:cs typeface="Times New Roman" pitchFamily="18" charset="0"/>
                      </a:endParaRPr>
                    </a:p>
                  </a:txBody>
                  <a:tcPr marL="9395"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99511">
                <a:tc>
                  <a:txBody>
                    <a:bodyPr/>
                    <a:lstStyle/>
                    <a:p>
                      <a:pPr algn="l" fontAlgn="b"/>
                      <a:r>
                        <a:rPr lang="ru-RU" sz="2400" b="1" u="none" strike="noStrike" dirty="0">
                          <a:effectLst/>
                          <a:latin typeface="Times New Roman" pitchFamily="18" charset="0"/>
                          <a:cs typeface="Times New Roman" pitchFamily="18" charset="0"/>
                        </a:rPr>
                        <a:t>Общий объем доходов</a:t>
                      </a:r>
                      <a:endParaRPr lang="ru-RU" sz="2400" b="1" i="0" u="none" strike="noStrike" dirty="0">
                        <a:solidFill>
                          <a:srgbClr val="000000"/>
                        </a:solidFill>
                        <a:effectLst/>
                        <a:latin typeface="Times New Roman" pitchFamily="18" charset="0"/>
                        <a:cs typeface="Times New Roman" pitchFamily="18" charset="0"/>
                      </a:endParaRPr>
                    </a:p>
                  </a:txBody>
                  <a:tcPr marL="36000"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2400" b="1" u="none" strike="noStrike" dirty="0">
                          <a:effectLst/>
                          <a:latin typeface="Times New Roman" pitchFamily="18" charset="0"/>
                          <a:cs typeface="Times New Roman" pitchFamily="18" charset="0"/>
                        </a:rPr>
                        <a:t>241 465,8</a:t>
                      </a:r>
                      <a:endParaRPr lang="ru-RU" sz="2400" b="1" i="0" u="none" strike="noStrike" dirty="0">
                        <a:solidFill>
                          <a:srgbClr val="000000"/>
                        </a:solidFill>
                        <a:effectLst/>
                        <a:latin typeface="Times New Roman" pitchFamily="18" charset="0"/>
                        <a:cs typeface="Times New Roman" pitchFamily="18" charset="0"/>
                      </a:endParaRPr>
                    </a:p>
                  </a:txBody>
                  <a:tcPr marL="9395"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ru-RU" sz="2400" b="1" u="none" strike="noStrike" dirty="0">
                          <a:solidFill>
                            <a:schemeClr val="accent1">
                              <a:lumMod val="75000"/>
                            </a:schemeClr>
                          </a:solidFill>
                          <a:effectLst/>
                          <a:latin typeface="Times New Roman" pitchFamily="18" charset="0"/>
                          <a:cs typeface="Times New Roman" pitchFamily="18" charset="0"/>
                        </a:rPr>
                        <a:t>         </a:t>
                      </a:r>
                      <a:r>
                        <a:rPr lang="ru-RU" sz="2400" b="1" u="none" strike="noStrike" dirty="0">
                          <a:solidFill>
                            <a:schemeClr val="tx1"/>
                          </a:solidFill>
                          <a:effectLst/>
                          <a:latin typeface="Times New Roman" pitchFamily="18" charset="0"/>
                          <a:cs typeface="Times New Roman" pitchFamily="18" charset="0"/>
                        </a:rPr>
                        <a:t>57,0</a:t>
                      </a:r>
                      <a:endParaRPr lang="ru-RU" sz="2400" b="1" i="0" u="none" strike="noStrike" dirty="0">
                        <a:solidFill>
                          <a:schemeClr val="accent1">
                            <a:lumMod val="75000"/>
                          </a:schemeClr>
                        </a:solidFill>
                        <a:effectLst/>
                        <a:latin typeface="Times New Roman" pitchFamily="18" charset="0"/>
                        <a:cs typeface="Times New Roman" pitchFamily="18" charset="0"/>
                      </a:endParaRPr>
                    </a:p>
                  </a:txBody>
                  <a:tcPr marL="72000"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2400" b="1" u="none" strike="noStrike" dirty="0">
                          <a:solidFill>
                            <a:schemeClr val="tx1"/>
                          </a:solidFill>
                          <a:effectLst/>
                          <a:latin typeface="Times New Roman" pitchFamily="18" charset="0"/>
                          <a:cs typeface="Times New Roman" pitchFamily="18" charset="0"/>
                        </a:rPr>
                        <a:t>147 535,3</a:t>
                      </a:r>
                      <a:endParaRPr lang="ru-RU" sz="2400" b="1" i="0" u="none" strike="noStrike" dirty="0">
                        <a:solidFill>
                          <a:schemeClr val="accent1">
                            <a:lumMod val="75000"/>
                          </a:schemeClr>
                        </a:solidFill>
                        <a:effectLst/>
                        <a:latin typeface="Times New Roman" pitchFamily="18" charset="0"/>
                        <a:cs typeface="Times New Roman" pitchFamily="18" charset="0"/>
                      </a:endParaRPr>
                    </a:p>
                  </a:txBody>
                  <a:tcPr marL="9395"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2400" b="1" u="none" strike="noStrike" dirty="0">
                          <a:solidFill>
                            <a:schemeClr val="accent1">
                              <a:lumMod val="75000"/>
                            </a:schemeClr>
                          </a:solidFill>
                          <a:effectLst/>
                          <a:latin typeface="Times New Roman" pitchFamily="18" charset="0"/>
                          <a:cs typeface="Times New Roman" pitchFamily="18" charset="0"/>
                        </a:rPr>
                        <a:t>         </a:t>
                      </a:r>
                      <a:r>
                        <a:rPr lang="ru-RU" sz="2400" b="1" u="none" strike="noStrike" dirty="0">
                          <a:solidFill>
                            <a:schemeClr val="tx1"/>
                          </a:solidFill>
                          <a:effectLst/>
                          <a:latin typeface="Times New Roman" pitchFamily="18" charset="0"/>
                          <a:cs typeface="Times New Roman" pitchFamily="18" charset="0"/>
                        </a:rPr>
                        <a:t>61,1</a:t>
                      </a:r>
                      <a:endParaRPr lang="ru-RU" sz="2400" b="1" i="0" u="none" strike="noStrike" dirty="0">
                        <a:solidFill>
                          <a:schemeClr val="tx1"/>
                        </a:solidFill>
                        <a:effectLst/>
                        <a:latin typeface="Times New Roman" pitchFamily="18" charset="0"/>
                        <a:cs typeface="Times New Roman" pitchFamily="18" charset="0"/>
                      </a:endParaRPr>
                    </a:p>
                  </a:txBody>
                  <a:tcPr marL="72000"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2400" b="1" u="none" strike="noStrike" dirty="0">
                          <a:solidFill>
                            <a:schemeClr val="tx1"/>
                          </a:solidFill>
                          <a:effectLst/>
                          <a:latin typeface="Times New Roman" pitchFamily="18" charset="0"/>
                          <a:cs typeface="Times New Roman" pitchFamily="18" charset="0"/>
                        </a:rPr>
                        <a:t>150 582,9</a:t>
                      </a:r>
                      <a:endParaRPr lang="ru-RU" sz="2400" b="1" i="0" u="none" strike="noStrike" dirty="0">
                        <a:solidFill>
                          <a:schemeClr val="tx1"/>
                        </a:solidFill>
                        <a:effectLst/>
                        <a:latin typeface="Times New Roman" pitchFamily="18" charset="0"/>
                        <a:cs typeface="Times New Roman" pitchFamily="18" charset="0"/>
                      </a:endParaRPr>
                    </a:p>
                  </a:txBody>
                  <a:tcPr marL="9395"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ru-RU" sz="2400" b="1" u="none" strike="noStrike" dirty="0">
                          <a:solidFill>
                            <a:schemeClr val="accent1">
                              <a:lumMod val="75000"/>
                            </a:schemeClr>
                          </a:solidFill>
                          <a:effectLst/>
                          <a:latin typeface="Times New Roman" pitchFamily="18" charset="0"/>
                          <a:cs typeface="Times New Roman" pitchFamily="18" charset="0"/>
                        </a:rPr>
                        <a:t>         </a:t>
                      </a:r>
                      <a:r>
                        <a:rPr lang="ru-RU" sz="2400" b="1" u="none" strike="noStrike" dirty="0">
                          <a:solidFill>
                            <a:schemeClr val="tx1"/>
                          </a:solidFill>
                          <a:effectLst/>
                          <a:latin typeface="Times New Roman" pitchFamily="18" charset="0"/>
                          <a:cs typeface="Times New Roman" pitchFamily="18" charset="0"/>
                        </a:rPr>
                        <a:t>102,1</a:t>
                      </a:r>
                      <a:r>
                        <a:rPr lang="ru-RU" sz="2400" b="1" u="none" strike="noStrike" dirty="0">
                          <a:solidFill>
                            <a:schemeClr val="accent1">
                              <a:lumMod val="75000"/>
                            </a:schemeClr>
                          </a:solidFill>
                          <a:effectLst/>
                          <a:latin typeface="Times New Roman" pitchFamily="18" charset="0"/>
                          <a:cs typeface="Times New Roman" pitchFamily="18" charset="0"/>
                        </a:rPr>
                        <a:t>  </a:t>
                      </a:r>
                      <a:endParaRPr lang="ru-RU" sz="2400" b="1" i="0" u="none" strike="noStrike" dirty="0">
                        <a:solidFill>
                          <a:schemeClr val="accent1">
                            <a:lumMod val="75000"/>
                          </a:schemeClr>
                        </a:solidFill>
                        <a:effectLst/>
                        <a:latin typeface="Times New Roman" pitchFamily="18" charset="0"/>
                        <a:cs typeface="Times New Roman" pitchFamily="18" charset="0"/>
                      </a:endParaRPr>
                    </a:p>
                  </a:txBody>
                  <a:tcPr marL="72000"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9297">
                <a:tc>
                  <a:txBody>
                    <a:bodyPr/>
                    <a:lstStyle/>
                    <a:p>
                      <a:pPr algn="l" fontAlgn="b"/>
                      <a:r>
                        <a:rPr lang="ru-RU" sz="1600" b="0" u="none" strike="noStrike" dirty="0">
                          <a:effectLst/>
                          <a:latin typeface="Times New Roman" pitchFamily="18" charset="0"/>
                          <a:cs typeface="Times New Roman" pitchFamily="18" charset="0"/>
                        </a:rPr>
                        <a:t>налоговые и неналоговые доходы</a:t>
                      </a:r>
                      <a:endParaRPr lang="ru-RU" sz="1600" b="0" i="0" u="none" strike="noStrike" dirty="0">
                        <a:solidFill>
                          <a:srgbClr val="000000"/>
                        </a:solidFill>
                        <a:effectLst/>
                        <a:latin typeface="Times New Roman" pitchFamily="18" charset="0"/>
                        <a:cs typeface="Times New Roman" pitchFamily="18" charset="0"/>
                      </a:endParaRPr>
                    </a:p>
                  </a:txBody>
                  <a:tcPr marL="36000"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0" u="none" strike="noStrike" dirty="0">
                          <a:solidFill>
                            <a:schemeClr val="tx1"/>
                          </a:solidFill>
                          <a:effectLst/>
                          <a:latin typeface="Times New Roman" pitchFamily="18" charset="0"/>
                          <a:cs typeface="Times New Roman" pitchFamily="18" charset="0"/>
                        </a:rPr>
                        <a:t>97 192,2</a:t>
                      </a:r>
                      <a:endParaRPr lang="ru-RU" sz="1600" b="0" i="0" u="none" strike="noStrike" dirty="0">
                        <a:solidFill>
                          <a:schemeClr val="tx1"/>
                        </a:solidFill>
                        <a:effectLst/>
                        <a:latin typeface="Times New Roman" pitchFamily="18" charset="0"/>
                        <a:cs typeface="Times New Roman" pitchFamily="18" charset="0"/>
                      </a:endParaRPr>
                    </a:p>
                  </a:txBody>
                  <a:tcPr marL="9395"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ru-RU" sz="1600" b="0" u="none" strike="noStrike" dirty="0">
                          <a:solidFill>
                            <a:schemeClr val="tx1"/>
                          </a:solidFill>
                          <a:effectLst/>
                          <a:latin typeface="Times New Roman" pitchFamily="18" charset="0"/>
                          <a:cs typeface="Times New Roman" pitchFamily="18" charset="0"/>
                        </a:rPr>
                        <a:t>         93,2 </a:t>
                      </a:r>
                      <a:endParaRPr lang="ru-RU" sz="1600" b="0" i="0" u="none" strike="noStrike" dirty="0">
                        <a:solidFill>
                          <a:schemeClr val="tx1"/>
                        </a:solidFill>
                        <a:effectLst/>
                        <a:latin typeface="Times New Roman" pitchFamily="18" charset="0"/>
                        <a:cs typeface="Times New Roman" pitchFamily="18" charset="0"/>
                      </a:endParaRPr>
                    </a:p>
                  </a:txBody>
                  <a:tcPr marL="72000"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0" u="none" strike="noStrike" dirty="0">
                          <a:solidFill>
                            <a:schemeClr val="tx1"/>
                          </a:solidFill>
                          <a:effectLst/>
                          <a:latin typeface="Times New Roman" pitchFamily="18" charset="0"/>
                          <a:cs typeface="Times New Roman" pitchFamily="18" charset="0"/>
                        </a:rPr>
                        <a:t>100 933,4</a:t>
                      </a:r>
                      <a:endParaRPr lang="ru-RU" sz="1600" b="0" i="0" u="none" strike="noStrike" dirty="0">
                        <a:solidFill>
                          <a:schemeClr val="tx1"/>
                        </a:solidFill>
                        <a:effectLst/>
                        <a:latin typeface="Times New Roman" pitchFamily="18" charset="0"/>
                        <a:cs typeface="Times New Roman" pitchFamily="18" charset="0"/>
                      </a:endParaRPr>
                    </a:p>
                  </a:txBody>
                  <a:tcPr marL="9395"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0" i="0" u="none" strike="noStrike" dirty="0">
                          <a:solidFill>
                            <a:schemeClr val="tx1"/>
                          </a:solidFill>
                          <a:effectLst/>
                          <a:latin typeface="Times New Roman" pitchFamily="18" charset="0"/>
                          <a:cs typeface="Times New Roman" pitchFamily="18" charset="0"/>
                        </a:rPr>
                        <a:t>103,8</a:t>
                      </a:r>
                    </a:p>
                  </a:txBody>
                  <a:tcPr marL="72000"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0" u="none" strike="noStrike" dirty="0">
                          <a:solidFill>
                            <a:schemeClr val="tx1"/>
                          </a:solidFill>
                          <a:effectLst/>
                          <a:latin typeface="Times New Roman" pitchFamily="18" charset="0"/>
                          <a:cs typeface="Times New Roman" pitchFamily="18" charset="0"/>
                        </a:rPr>
                        <a:t>103 578,9</a:t>
                      </a:r>
                      <a:endParaRPr lang="ru-RU" sz="1600" b="0" i="0" u="none" strike="noStrike" dirty="0">
                        <a:solidFill>
                          <a:schemeClr val="tx1"/>
                        </a:solidFill>
                        <a:effectLst/>
                        <a:latin typeface="Times New Roman" pitchFamily="18" charset="0"/>
                        <a:cs typeface="Times New Roman" pitchFamily="18" charset="0"/>
                      </a:endParaRPr>
                    </a:p>
                  </a:txBody>
                  <a:tcPr marL="9395"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ru-RU" sz="1600" b="0" u="none" strike="noStrike" dirty="0">
                          <a:solidFill>
                            <a:schemeClr val="tx1"/>
                          </a:solidFill>
                          <a:effectLst/>
                          <a:latin typeface="Times New Roman" pitchFamily="18" charset="0"/>
                          <a:cs typeface="Times New Roman" pitchFamily="18" charset="0"/>
                        </a:rPr>
                        <a:t>       102,6   </a:t>
                      </a:r>
                      <a:endParaRPr lang="ru-RU" sz="1600" b="0" i="0" u="none" strike="noStrike" dirty="0">
                        <a:solidFill>
                          <a:schemeClr val="tx1"/>
                        </a:solidFill>
                        <a:effectLst/>
                        <a:latin typeface="Times New Roman" pitchFamily="18" charset="0"/>
                        <a:cs typeface="Times New Roman" pitchFamily="18" charset="0"/>
                      </a:endParaRPr>
                    </a:p>
                  </a:txBody>
                  <a:tcPr marL="72000"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69297">
                <a:tc>
                  <a:txBody>
                    <a:bodyPr/>
                    <a:lstStyle/>
                    <a:p>
                      <a:pPr algn="l" fontAlgn="b"/>
                      <a:r>
                        <a:rPr lang="ru-RU" sz="1600" b="0" u="none" strike="noStrike" dirty="0">
                          <a:effectLst/>
                          <a:latin typeface="Times New Roman" pitchFamily="18" charset="0"/>
                          <a:cs typeface="Times New Roman" pitchFamily="18" charset="0"/>
                        </a:rPr>
                        <a:t>безвозмездные поступления</a:t>
                      </a:r>
                      <a:endParaRPr lang="ru-RU" sz="1600" b="0" i="0" u="none" strike="noStrike" dirty="0">
                        <a:solidFill>
                          <a:srgbClr val="000000"/>
                        </a:solidFill>
                        <a:effectLst/>
                        <a:latin typeface="Times New Roman" pitchFamily="18" charset="0"/>
                        <a:cs typeface="Times New Roman" pitchFamily="18" charset="0"/>
                      </a:endParaRPr>
                    </a:p>
                  </a:txBody>
                  <a:tcPr marL="36000"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0" u="none" strike="noStrike" dirty="0">
                          <a:solidFill>
                            <a:schemeClr val="tx1"/>
                          </a:solidFill>
                          <a:effectLst/>
                          <a:latin typeface="Times New Roman" pitchFamily="18" charset="0"/>
                          <a:cs typeface="Times New Roman" pitchFamily="18" charset="0"/>
                        </a:rPr>
                        <a:t>144 273,6</a:t>
                      </a:r>
                      <a:endParaRPr lang="ru-RU" sz="1600" b="0" i="0" u="none" strike="noStrike" dirty="0">
                        <a:solidFill>
                          <a:schemeClr val="tx1"/>
                        </a:solidFill>
                        <a:effectLst/>
                        <a:latin typeface="Times New Roman" pitchFamily="18" charset="0"/>
                        <a:cs typeface="Times New Roman" pitchFamily="18" charset="0"/>
                      </a:endParaRPr>
                    </a:p>
                  </a:txBody>
                  <a:tcPr marL="9395"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ru-RU" sz="1600" b="0" u="none" strike="noStrike" dirty="0">
                          <a:solidFill>
                            <a:schemeClr val="tx1"/>
                          </a:solidFill>
                          <a:effectLst/>
                          <a:latin typeface="Times New Roman" pitchFamily="18" charset="0"/>
                          <a:cs typeface="Times New Roman" pitchFamily="18" charset="0"/>
                        </a:rPr>
                        <a:t>         45,2</a:t>
                      </a:r>
                      <a:endParaRPr lang="ru-RU" sz="1600" b="0" i="0" u="none" strike="noStrike" dirty="0">
                        <a:solidFill>
                          <a:schemeClr val="tx1"/>
                        </a:solidFill>
                        <a:effectLst/>
                        <a:latin typeface="Times New Roman" pitchFamily="18" charset="0"/>
                        <a:cs typeface="Times New Roman" pitchFamily="18" charset="0"/>
                      </a:endParaRPr>
                    </a:p>
                  </a:txBody>
                  <a:tcPr marL="72000"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0" u="none" strike="noStrike" dirty="0">
                          <a:solidFill>
                            <a:schemeClr val="tx1"/>
                          </a:solidFill>
                          <a:effectLst/>
                          <a:latin typeface="Times New Roman" pitchFamily="18" charset="0"/>
                          <a:cs typeface="Times New Roman" pitchFamily="18" charset="0"/>
                        </a:rPr>
                        <a:t>46 601,9</a:t>
                      </a:r>
                      <a:endParaRPr lang="ru-RU" sz="1600" b="0" i="0" u="none" strike="noStrike" dirty="0">
                        <a:solidFill>
                          <a:schemeClr val="tx1"/>
                        </a:solidFill>
                        <a:effectLst/>
                        <a:latin typeface="Times New Roman" pitchFamily="18" charset="0"/>
                        <a:cs typeface="Times New Roman" pitchFamily="18" charset="0"/>
                      </a:endParaRPr>
                    </a:p>
                  </a:txBody>
                  <a:tcPr marL="9395"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0" u="none" strike="noStrike" dirty="0">
                          <a:solidFill>
                            <a:schemeClr val="tx1"/>
                          </a:solidFill>
                          <a:effectLst/>
                          <a:latin typeface="Times New Roman" pitchFamily="18" charset="0"/>
                          <a:cs typeface="Times New Roman" pitchFamily="18" charset="0"/>
                        </a:rPr>
                        <a:t>32,3</a:t>
                      </a:r>
                      <a:endParaRPr lang="ru-RU" sz="1600" b="0" i="0" u="none" strike="noStrike" dirty="0">
                        <a:solidFill>
                          <a:schemeClr val="tx1"/>
                        </a:solidFill>
                        <a:effectLst/>
                        <a:latin typeface="Times New Roman" pitchFamily="18" charset="0"/>
                        <a:cs typeface="Times New Roman" pitchFamily="18" charset="0"/>
                      </a:endParaRPr>
                    </a:p>
                  </a:txBody>
                  <a:tcPr marL="72000"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0" u="none" strike="noStrike" dirty="0">
                          <a:solidFill>
                            <a:schemeClr val="tx1"/>
                          </a:solidFill>
                          <a:effectLst/>
                          <a:latin typeface="Times New Roman" pitchFamily="18" charset="0"/>
                          <a:cs typeface="Times New Roman" pitchFamily="18" charset="0"/>
                        </a:rPr>
                        <a:t>    47 004,0</a:t>
                      </a:r>
                      <a:endParaRPr lang="ru-RU" sz="1600" b="0" i="0" u="none" strike="noStrike" dirty="0">
                        <a:solidFill>
                          <a:schemeClr val="tx1"/>
                        </a:solidFill>
                        <a:effectLst/>
                        <a:latin typeface="Times New Roman" pitchFamily="18" charset="0"/>
                        <a:cs typeface="Times New Roman" pitchFamily="18" charset="0"/>
                      </a:endParaRPr>
                    </a:p>
                  </a:txBody>
                  <a:tcPr marL="9395"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ru-RU" sz="1600" b="0" u="none" strike="noStrike" dirty="0">
                          <a:solidFill>
                            <a:schemeClr val="tx1"/>
                          </a:solidFill>
                          <a:effectLst/>
                          <a:latin typeface="Times New Roman" pitchFamily="18" charset="0"/>
                          <a:cs typeface="Times New Roman" pitchFamily="18" charset="0"/>
                        </a:rPr>
                        <a:t>         100,9</a:t>
                      </a:r>
                      <a:endParaRPr lang="ru-RU" sz="1600" b="0" i="0" u="none" strike="noStrike" dirty="0">
                        <a:solidFill>
                          <a:schemeClr val="tx1"/>
                        </a:solidFill>
                        <a:effectLst/>
                        <a:latin typeface="Times New Roman" pitchFamily="18" charset="0"/>
                        <a:cs typeface="Times New Roman" pitchFamily="18" charset="0"/>
                      </a:endParaRPr>
                    </a:p>
                  </a:txBody>
                  <a:tcPr marL="72000"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99511">
                <a:tc>
                  <a:txBody>
                    <a:bodyPr/>
                    <a:lstStyle/>
                    <a:p>
                      <a:pPr algn="l" fontAlgn="b"/>
                      <a:r>
                        <a:rPr lang="ru-RU" sz="2400" b="1" u="none" strike="noStrike" dirty="0">
                          <a:effectLst/>
                          <a:latin typeface="Times New Roman" pitchFamily="18" charset="0"/>
                          <a:cs typeface="Times New Roman" pitchFamily="18" charset="0"/>
                        </a:rPr>
                        <a:t>Общий объем расходов</a:t>
                      </a:r>
                      <a:endParaRPr lang="ru-RU" sz="2400" b="1" i="0" u="none" strike="noStrike" dirty="0">
                        <a:solidFill>
                          <a:srgbClr val="000000"/>
                        </a:solidFill>
                        <a:effectLst/>
                        <a:latin typeface="Times New Roman" pitchFamily="18" charset="0"/>
                        <a:cs typeface="Times New Roman" pitchFamily="18" charset="0"/>
                      </a:endParaRPr>
                    </a:p>
                  </a:txBody>
                  <a:tcPr marL="36000"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2400" b="1" i="0" u="none" strike="noStrike" dirty="0">
                          <a:solidFill>
                            <a:srgbClr val="000000"/>
                          </a:solidFill>
                          <a:effectLst/>
                          <a:latin typeface="Times New Roman" pitchFamily="18" charset="0"/>
                          <a:cs typeface="Times New Roman" pitchFamily="18" charset="0"/>
                        </a:rPr>
                        <a:t>241 465,8</a:t>
                      </a:r>
                    </a:p>
                  </a:txBody>
                  <a:tcPr marL="9395"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ru-RU" sz="2400" b="1" u="none" strike="noStrike" dirty="0">
                          <a:solidFill>
                            <a:schemeClr val="accent1">
                              <a:lumMod val="75000"/>
                            </a:schemeClr>
                          </a:solidFill>
                          <a:effectLst/>
                          <a:latin typeface="Times New Roman" pitchFamily="18" charset="0"/>
                          <a:cs typeface="Times New Roman" pitchFamily="18" charset="0"/>
                        </a:rPr>
                        <a:t>         </a:t>
                      </a:r>
                      <a:r>
                        <a:rPr lang="ru-RU" sz="2400" b="1" u="none" strike="noStrike" dirty="0">
                          <a:solidFill>
                            <a:schemeClr val="tx1"/>
                          </a:solidFill>
                          <a:effectLst/>
                          <a:latin typeface="Times New Roman" pitchFamily="18" charset="0"/>
                          <a:cs typeface="Times New Roman" pitchFamily="18" charset="0"/>
                        </a:rPr>
                        <a:t>53,7</a:t>
                      </a:r>
                      <a:r>
                        <a:rPr lang="ru-RU" sz="2400" b="1" u="none" strike="noStrike" dirty="0">
                          <a:solidFill>
                            <a:schemeClr val="accent1">
                              <a:lumMod val="75000"/>
                            </a:schemeClr>
                          </a:solidFill>
                          <a:effectLst/>
                          <a:latin typeface="Times New Roman" pitchFamily="18" charset="0"/>
                          <a:cs typeface="Times New Roman" pitchFamily="18" charset="0"/>
                        </a:rPr>
                        <a:t>   </a:t>
                      </a:r>
                      <a:endParaRPr lang="ru-RU" sz="2400" b="1" i="0" u="none" strike="noStrike" dirty="0">
                        <a:solidFill>
                          <a:schemeClr val="accent1">
                            <a:lumMod val="75000"/>
                          </a:schemeClr>
                        </a:solidFill>
                        <a:effectLst/>
                        <a:latin typeface="Times New Roman" pitchFamily="18" charset="0"/>
                        <a:cs typeface="Times New Roman" pitchFamily="18" charset="0"/>
                      </a:endParaRPr>
                    </a:p>
                  </a:txBody>
                  <a:tcPr marL="72000"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2400" b="1" u="none" strike="noStrike" dirty="0">
                          <a:solidFill>
                            <a:schemeClr val="tx1"/>
                          </a:solidFill>
                          <a:effectLst/>
                          <a:latin typeface="Times New Roman" pitchFamily="18" charset="0"/>
                          <a:cs typeface="Times New Roman" pitchFamily="18" charset="0"/>
                        </a:rPr>
                        <a:t>147 535,3</a:t>
                      </a:r>
                      <a:endParaRPr lang="ru-RU" sz="2400" b="1" i="0" u="none" strike="noStrike" dirty="0">
                        <a:solidFill>
                          <a:schemeClr val="tx1"/>
                        </a:solidFill>
                        <a:effectLst/>
                        <a:latin typeface="Times New Roman" pitchFamily="18" charset="0"/>
                        <a:cs typeface="Times New Roman" pitchFamily="18" charset="0"/>
                      </a:endParaRPr>
                    </a:p>
                  </a:txBody>
                  <a:tcPr marL="9395"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2400" b="1" u="none" strike="noStrike" dirty="0">
                          <a:solidFill>
                            <a:schemeClr val="accent1">
                              <a:lumMod val="75000"/>
                            </a:schemeClr>
                          </a:solidFill>
                          <a:effectLst/>
                          <a:latin typeface="Times New Roman" pitchFamily="18" charset="0"/>
                          <a:cs typeface="Times New Roman" pitchFamily="18" charset="0"/>
                        </a:rPr>
                        <a:t>         </a:t>
                      </a:r>
                      <a:r>
                        <a:rPr lang="ru-RU" sz="2400" b="1" u="none" strike="noStrike" dirty="0">
                          <a:solidFill>
                            <a:schemeClr val="tx1"/>
                          </a:solidFill>
                          <a:effectLst/>
                          <a:latin typeface="Times New Roman" pitchFamily="18" charset="0"/>
                          <a:cs typeface="Times New Roman" pitchFamily="18" charset="0"/>
                        </a:rPr>
                        <a:t>61,1</a:t>
                      </a:r>
                      <a:r>
                        <a:rPr lang="ru-RU" sz="2400" b="1" u="none" strike="noStrike" dirty="0">
                          <a:solidFill>
                            <a:schemeClr val="accent1">
                              <a:lumMod val="75000"/>
                            </a:schemeClr>
                          </a:solidFill>
                          <a:effectLst/>
                          <a:latin typeface="Times New Roman" pitchFamily="18" charset="0"/>
                          <a:cs typeface="Times New Roman" pitchFamily="18" charset="0"/>
                        </a:rPr>
                        <a:t> </a:t>
                      </a:r>
                      <a:endParaRPr lang="ru-RU" sz="2400" b="1" i="0" u="none" strike="noStrike" dirty="0">
                        <a:solidFill>
                          <a:schemeClr val="accent1">
                            <a:lumMod val="75000"/>
                          </a:schemeClr>
                        </a:solidFill>
                        <a:effectLst/>
                        <a:latin typeface="Times New Roman" pitchFamily="18" charset="0"/>
                        <a:cs typeface="Times New Roman" pitchFamily="18" charset="0"/>
                      </a:endParaRPr>
                    </a:p>
                  </a:txBody>
                  <a:tcPr marL="72000"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2400" b="1" u="none" strike="noStrike" dirty="0">
                          <a:solidFill>
                            <a:schemeClr val="tx1"/>
                          </a:solidFill>
                          <a:effectLst/>
                          <a:latin typeface="Times New Roman" pitchFamily="18" charset="0"/>
                          <a:cs typeface="Times New Roman" pitchFamily="18" charset="0"/>
                        </a:rPr>
                        <a:t>150 582,9</a:t>
                      </a:r>
                      <a:endParaRPr lang="ru-RU" sz="2400" b="1" i="0" u="none" strike="noStrike" dirty="0">
                        <a:solidFill>
                          <a:schemeClr val="tx1"/>
                        </a:solidFill>
                        <a:effectLst/>
                        <a:latin typeface="Times New Roman" pitchFamily="18" charset="0"/>
                        <a:cs typeface="Times New Roman" pitchFamily="18" charset="0"/>
                      </a:endParaRPr>
                    </a:p>
                  </a:txBody>
                  <a:tcPr marL="9395"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ru-RU" sz="2400" b="1" u="none" strike="noStrike" dirty="0">
                          <a:solidFill>
                            <a:schemeClr val="tx1"/>
                          </a:solidFill>
                          <a:effectLst/>
                          <a:latin typeface="Times New Roman" pitchFamily="18" charset="0"/>
                          <a:cs typeface="Times New Roman" pitchFamily="18" charset="0"/>
                        </a:rPr>
                        <a:t>102,1</a:t>
                      </a:r>
                      <a:endParaRPr lang="ru-RU" sz="2400" b="1" i="0" u="none" strike="noStrike" dirty="0">
                        <a:solidFill>
                          <a:schemeClr val="tx1"/>
                        </a:solidFill>
                        <a:effectLst/>
                        <a:latin typeface="Times New Roman" pitchFamily="18" charset="0"/>
                        <a:cs typeface="Times New Roman" pitchFamily="18" charset="0"/>
                      </a:endParaRPr>
                    </a:p>
                  </a:txBody>
                  <a:tcPr marL="72000"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9297">
                <a:tc>
                  <a:txBody>
                    <a:bodyPr/>
                    <a:lstStyle/>
                    <a:p>
                      <a:pPr algn="l" fontAlgn="b"/>
                      <a:r>
                        <a:rPr lang="ru-RU" sz="1600" b="0" u="none" strike="noStrike" dirty="0">
                          <a:effectLst/>
                          <a:latin typeface="Times New Roman" pitchFamily="18" charset="0"/>
                          <a:cs typeface="Times New Roman" pitchFamily="18" charset="0"/>
                        </a:rPr>
                        <a:t>в том числе условно утвержденные расходы</a:t>
                      </a:r>
                      <a:endParaRPr lang="ru-RU" sz="1600" b="0" i="0" u="none" strike="noStrike" dirty="0">
                        <a:solidFill>
                          <a:srgbClr val="000000"/>
                        </a:solidFill>
                        <a:effectLst/>
                        <a:latin typeface="Times New Roman" pitchFamily="18" charset="0"/>
                        <a:cs typeface="Times New Roman" pitchFamily="18" charset="0"/>
                      </a:endParaRPr>
                    </a:p>
                  </a:txBody>
                  <a:tcPr marL="36000"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800" b="0" u="none" strike="noStrike" dirty="0">
                          <a:effectLst/>
                          <a:latin typeface="Times New Roman" pitchFamily="18" charset="0"/>
                          <a:cs typeface="Times New Roman" pitchFamily="18" charset="0"/>
                        </a:rPr>
                        <a:t> </a:t>
                      </a:r>
                      <a:endParaRPr lang="ru-RU" sz="1800" b="0" i="0" u="none" strike="noStrike" dirty="0">
                        <a:solidFill>
                          <a:srgbClr val="000000"/>
                        </a:solidFill>
                        <a:effectLst/>
                        <a:latin typeface="Times New Roman" pitchFamily="18" charset="0"/>
                        <a:cs typeface="Times New Roman" pitchFamily="18" charset="0"/>
                      </a:endParaRPr>
                    </a:p>
                  </a:txBody>
                  <a:tcPr marL="9395"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0" u="none" strike="noStrike" dirty="0">
                          <a:solidFill>
                            <a:schemeClr val="accent1">
                              <a:lumMod val="75000"/>
                            </a:schemeClr>
                          </a:solidFill>
                          <a:effectLst/>
                          <a:latin typeface="Times New Roman" pitchFamily="18" charset="0"/>
                          <a:cs typeface="Times New Roman" pitchFamily="18" charset="0"/>
                        </a:rPr>
                        <a:t> </a:t>
                      </a:r>
                      <a:endParaRPr lang="ru-RU" sz="1600" b="0" i="0" u="none" strike="noStrike" dirty="0">
                        <a:solidFill>
                          <a:schemeClr val="accent1">
                            <a:lumMod val="75000"/>
                          </a:schemeClr>
                        </a:solidFill>
                        <a:effectLst/>
                        <a:latin typeface="Times New Roman" pitchFamily="18" charset="0"/>
                        <a:cs typeface="Times New Roman" pitchFamily="18" charset="0"/>
                      </a:endParaRPr>
                    </a:p>
                  </a:txBody>
                  <a:tcPr marL="72000"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0" u="none" strike="noStrike" dirty="0">
                          <a:solidFill>
                            <a:schemeClr val="tx1"/>
                          </a:solidFill>
                          <a:effectLst/>
                          <a:latin typeface="Times New Roman" pitchFamily="18" charset="0"/>
                          <a:cs typeface="Times New Roman" pitchFamily="18" charset="0"/>
                        </a:rPr>
                        <a:t>2 785,1</a:t>
                      </a:r>
                      <a:endParaRPr lang="ru-RU" sz="1600" b="0" i="0" u="none" strike="noStrike" dirty="0">
                        <a:solidFill>
                          <a:schemeClr val="tx1"/>
                        </a:solidFill>
                        <a:effectLst/>
                        <a:latin typeface="Times New Roman" pitchFamily="18" charset="0"/>
                        <a:cs typeface="Times New Roman" pitchFamily="18" charset="0"/>
                      </a:endParaRPr>
                    </a:p>
                  </a:txBody>
                  <a:tcPr marL="9395"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0" u="none" strike="noStrike" dirty="0">
                          <a:solidFill>
                            <a:schemeClr val="tx1"/>
                          </a:solidFill>
                          <a:effectLst/>
                          <a:latin typeface="Times New Roman" pitchFamily="18" charset="0"/>
                          <a:cs typeface="Times New Roman" pitchFamily="18" charset="0"/>
                        </a:rPr>
                        <a:t> </a:t>
                      </a:r>
                      <a:endParaRPr lang="ru-RU" sz="1600" b="0" i="0" u="none" strike="noStrike" dirty="0">
                        <a:solidFill>
                          <a:schemeClr val="tx1"/>
                        </a:solidFill>
                        <a:effectLst/>
                        <a:latin typeface="Times New Roman" pitchFamily="18" charset="0"/>
                        <a:cs typeface="Times New Roman" pitchFamily="18" charset="0"/>
                      </a:endParaRPr>
                    </a:p>
                  </a:txBody>
                  <a:tcPr marL="72000"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0" u="none" strike="noStrike" dirty="0">
                          <a:solidFill>
                            <a:schemeClr val="tx1"/>
                          </a:solidFill>
                          <a:effectLst/>
                          <a:latin typeface="Times New Roman" pitchFamily="18" charset="0"/>
                          <a:cs typeface="Times New Roman" pitchFamily="18" charset="0"/>
                        </a:rPr>
                        <a:t>5 723,4</a:t>
                      </a:r>
                      <a:endParaRPr lang="ru-RU" sz="1600" b="0" i="0" u="none" strike="noStrike" dirty="0">
                        <a:solidFill>
                          <a:schemeClr val="tx1"/>
                        </a:solidFill>
                        <a:effectLst/>
                        <a:latin typeface="Times New Roman" pitchFamily="18" charset="0"/>
                        <a:cs typeface="Times New Roman" pitchFamily="18" charset="0"/>
                      </a:endParaRPr>
                    </a:p>
                  </a:txBody>
                  <a:tcPr marL="9395"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0" u="none" strike="noStrike" dirty="0">
                          <a:solidFill>
                            <a:schemeClr val="accent1">
                              <a:lumMod val="75000"/>
                            </a:schemeClr>
                          </a:solidFill>
                          <a:effectLst/>
                          <a:latin typeface="Times New Roman" pitchFamily="18" charset="0"/>
                          <a:cs typeface="Times New Roman" pitchFamily="18" charset="0"/>
                        </a:rPr>
                        <a:t> </a:t>
                      </a:r>
                      <a:endParaRPr lang="ru-RU" sz="1600" b="0" i="0" u="none" strike="noStrike" dirty="0">
                        <a:solidFill>
                          <a:schemeClr val="accent1">
                            <a:lumMod val="75000"/>
                          </a:schemeClr>
                        </a:solidFill>
                        <a:effectLst/>
                        <a:latin typeface="Times New Roman" pitchFamily="18" charset="0"/>
                        <a:cs typeface="Times New Roman" pitchFamily="18" charset="0"/>
                      </a:endParaRPr>
                    </a:p>
                  </a:txBody>
                  <a:tcPr marL="72000" marR="72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98074">
                <a:tc>
                  <a:txBody>
                    <a:bodyPr/>
                    <a:lstStyle/>
                    <a:p>
                      <a:pPr algn="l" fontAlgn="b"/>
                      <a:r>
                        <a:rPr lang="ru-RU" sz="2000" b="0" u="none" strike="noStrike" dirty="0">
                          <a:effectLst/>
                          <a:latin typeface="Times New Roman" pitchFamily="18" charset="0"/>
                          <a:cs typeface="Times New Roman" pitchFamily="18" charset="0"/>
                        </a:rPr>
                        <a:t>Дефицит (-), профицит (+)</a:t>
                      </a:r>
                      <a:endParaRPr lang="ru-RU" sz="2000" b="0" i="0" u="none" strike="noStrike" dirty="0">
                        <a:solidFill>
                          <a:srgbClr val="000000"/>
                        </a:solidFill>
                        <a:effectLst/>
                        <a:latin typeface="Times New Roman" pitchFamily="18" charset="0"/>
                        <a:cs typeface="Times New Roman" pitchFamily="18" charset="0"/>
                      </a:endParaRPr>
                    </a:p>
                  </a:txBody>
                  <a:tcPr marL="36000"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800" b="0" u="none" strike="noStrike" dirty="0">
                          <a:effectLst/>
                          <a:latin typeface="Times New Roman" pitchFamily="18" charset="0"/>
                          <a:cs typeface="Times New Roman" pitchFamily="18" charset="0"/>
                        </a:rPr>
                        <a:t>0,0</a:t>
                      </a:r>
                      <a:endParaRPr lang="ru-RU" sz="1800" b="0" i="0" u="none" strike="noStrike" dirty="0">
                        <a:solidFill>
                          <a:srgbClr val="000000"/>
                        </a:solidFill>
                        <a:effectLst/>
                        <a:latin typeface="Times New Roman" pitchFamily="18" charset="0"/>
                        <a:cs typeface="Times New Roman" pitchFamily="18" charset="0"/>
                      </a:endParaRPr>
                    </a:p>
                  </a:txBody>
                  <a:tcPr marL="9395"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600" b="0" u="none" strike="noStrike" dirty="0">
                          <a:solidFill>
                            <a:schemeClr val="tx1"/>
                          </a:solidFill>
                          <a:effectLst/>
                          <a:latin typeface="Times New Roman" pitchFamily="18" charset="0"/>
                          <a:cs typeface="Times New Roman" pitchFamily="18" charset="0"/>
                        </a:rPr>
                        <a:t> х </a:t>
                      </a:r>
                      <a:endParaRPr lang="ru-RU" sz="1600" b="0" i="0" u="none" strike="noStrike" dirty="0">
                        <a:solidFill>
                          <a:schemeClr val="tx1"/>
                        </a:solidFill>
                        <a:effectLst/>
                        <a:latin typeface="Times New Roman" pitchFamily="18" charset="0"/>
                        <a:cs typeface="Times New Roman" pitchFamily="18" charset="0"/>
                      </a:endParaRPr>
                    </a:p>
                  </a:txBody>
                  <a:tcPr marL="72000"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ru-RU" sz="1800" b="0" u="none" strike="noStrike" kern="1200" dirty="0">
                          <a:solidFill>
                            <a:schemeClr val="tx1"/>
                          </a:solidFill>
                          <a:effectLst/>
                          <a:latin typeface="Times New Roman" pitchFamily="18" charset="0"/>
                          <a:ea typeface="+mn-ea"/>
                          <a:cs typeface="Times New Roman" pitchFamily="18" charset="0"/>
                        </a:rPr>
                        <a:t>0,0</a:t>
                      </a:r>
                    </a:p>
                  </a:txBody>
                  <a:tcPr marL="9395"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600" b="0" u="none" strike="noStrike" dirty="0">
                          <a:solidFill>
                            <a:schemeClr val="tx1"/>
                          </a:solidFill>
                          <a:effectLst/>
                          <a:latin typeface="Times New Roman" pitchFamily="18" charset="0"/>
                          <a:cs typeface="Times New Roman" pitchFamily="18" charset="0"/>
                        </a:rPr>
                        <a:t> х </a:t>
                      </a:r>
                      <a:endParaRPr lang="ru-RU" sz="1600" b="0" i="0" u="none" strike="noStrike" dirty="0">
                        <a:solidFill>
                          <a:schemeClr val="tx1"/>
                        </a:solidFill>
                        <a:effectLst/>
                        <a:latin typeface="Times New Roman" pitchFamily="18" charset="0"/>
                        <a:cs typeface="Times New Roman" pitchFamily="18" charset="0"/>
                      </a:endParaRPr>
                    </a:p>
                  </a:txBody>
                  <a:tcPr marL="72000"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ru-RU" sz="1600" b="0" u="none" strike="noStrike" dirty="0">
                        <a:solidFill>
                          <a:schemeClr val="tx1"/>
                        </a:solidFill>
                        <a:effectLst/>
                        <a:latin typeface="Times New Roman" pitchFamily="18" charset="0"/>
                        <a:cs typeface="Times New Roman" pitchFamily="18" charset="0"/>
                      </a:endParaRPr>
                    </a:p>
                    <a:p>
                      <a:pPr marL="0" algn="ctr" rtl="0" eaLnBrk="1" fontAlgn="b" latinLnBrk="0" hangingPunct="1"/>
                      <a:r>
                        <a:rPr kumimoji="0" lang="ru-RU" sz="1800" b="0" u="none" strike="noStrike" kern="1200" dirty="0">
                          <a:solidFill>
                            <a:schemeClr val="tx1"/>
                          </a:solidFill>
                          <a:effectLst/>
                          <a:latin typeface="Times New Roman" pitchFamily="18" charset="0"/>
                          <a:ea typeface="+mn-ea"/>
                          <a:cs typeface="Times New Roman" pitchFamily="18" charset="0"/>
                        </a:rPr>
                        <a:t>0,0</a:t>
                      </a:r>
                    </a:p>
                  </a:txBody>
                  <a:tcPr marL="9395"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600" b="0" u="none" strike="noStrike" dirty="0">
                          <a:solidFill>
                            <a:schemeClr val="tx1"/>
                          </a:solidFill>
                          <a:effectLst/>
                          <a:latin typeface="Times New Roman" pitchFamily="18" charset="0"/>
                          <a:cs typeface="Times New Roman" pitchFamily="18" charset="0"/>
                        </a:rPr>
                        <a:t> х </a:t>
                      </a:r>
                      <a:endParaRPr lang="ru-RU" sz="1600" b="0" i="0" u="none" strike="noStrike" dirty="0">
                        <a:solidFill>
                          <a:schemeClr val="tx1"/>
                        </a:solidFill>
                        <a:effectLst/>
                        <a:latin typeface="Times New Roman" pitchFamily="18" charset="0"/>
                        <a:cs typeface="Times New Roman" pitchFamily="18" charset="0"/>
                      </a:endParaRPr>
                    </a:p>
                  </a:txBody>
                  <a:tcPr marL="72000"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699511">
                <a:tc>
                  <a:txBody>
                    <a:bodyPr/>
                    <a:lstStyle/>
                    <a:p>
                      <a:pPr algn="l" fontAlgn="b"/>
                      <a:r>
                        <a:rPr lang="ru-RU" sz="1600" b="0" u="none" strike="noStrike" dirty="0">
                          <a:effectLst/>
                          <a:latin typeface="Times New Roman" pitchFamily="18" charset="0"/>
                          <a:cs typeface="Times New Roman" pitchFamily="18" charset="0"/>
                        </a:rPr>
                        <a:t>Уровень дефицита бюджета к налоговым и неналоговым доходам бюджета района (%)</a:t>
                      </a:r>
                      <a:endParaRPr lang="ru-RU" sz="1600" b="0" i="0" u="none" strike="noStrike" dirty="0">
                        <a:solidFill>
                          <a:srgbClr val="000000"/>
                        </a:solidFill>
                        <a:effectLst/>
                        <a:latin typeface="Times New Roman" pitchFamily="18" charset="0"/>
                        <a:cs typeface="Times New Roman" pitchFamily="18" charset="0"/>
                      </a:endParaRPr>
                    </a:p>
                  </a:txBody>
                  <a:tcPr marL="36000"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800" b="0" u="none" strike="noStrike" dirty="0">
                          <a:solidFill>
                            <a:schemeClr val="tx1"/>
                          </a:solidFill>
                          <a:effectLst/>
                          <a:latin typeface="Times New Roman" pitchFamily="18" charset="0"/>
                          <a:cs typeface="Times New Roman" pitchFamily="18" charset="0"/>
                        </a:rPr>
                        <a:t>0,0%</a:t>
                      </a:r>
                      <a:endParaRPr lang="ru-RU" sz="1800" b="0" i="0" u="none" strike="noStrike" dirty="0">
                        <a:solidFill>
                          <a:schemeClr val="tx1"/>
                        </a:solidFill>
                        <a:effectLst/>
                        <a:latin typeface="Times New Roman" pitchFamily="18" charset="0"/>
                        <a:cs typeface="Times New Roman" pitchFamily="18" charset="0"/>
                      </a:endParaRPr>
                    </a:p>
                  </a:txBody>
                  <a:tcPr marL="9395"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600" b="0" u="none" strike="noStrike" dirty="0">
                          <a:solidFill>
                            <a:schemeClr val="tx1"/>
                          </a:solidFill>
                          <a:effectLst/>
                          <a:latin typeface="Times New Roman" pitchFamily="18" charset="0"/>
                          <a:cs typeface="Times New Roman" pitchFamily="18" charset="0"/>
                        </a:rPr>
                        <a:t> х </a:t>
                      </a:r>
                      <a:endParaRPr lang="ru-RU" sz="1600" b="0" i="0" u="none" strike="noStrike" dirty="0">
                        <a:solidFill>
                          <a:schemeClr val="tx1"/>
                        </a:solidFill>
                        <a:effectLst/>
                        <a:latin typeface="Times New Roman" pitchFamily="18" charset="0"/>
                        <a:cs typeface="Times New Roman" pitchFamily="18" charset="0"/>
                      </a:endParaRPr>
                    </a:p>
                  </a:txBody>
                  <a:tcPr marL="72000"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ctr" latinLnBrk="0" hangingPunct="1"/>
                      <a:r>
                        <a:rPr kumimoji="0" lang="ru-RU" sz="1800" b="0" u="none" strike="noStrike" kern="1200" dirty="0">
                          <a:solidFill>
                            <a:schemeClr val="tx1"/>
                          </a:solidFill>
                          <a:effectLst/>
                          <a:latin typeface="Times New Roman" pitchFamily="18" charset="0"/>
                          <a:ea typeface="+mn-ea"/>
                          <a:cs typeface="Times New Roman" pitchFamily="18" charset="0"/>
                        </a:rPr>
                        <a:t>0,0%</a:t>
                      </a:r>
                    </a:p>
                  </a:txBody>
                  <a:tcPr marL="9395"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600" b="0" u="none" strike="noStrike" dirty="0">
                          <a:solidFill>
                            <a:schemeClr val="tx1"/>
                          </a:solidFill>
                          <a:effectLst/>
                          <a:latin typeface="Times New Roman" pitchFamily="18" charset="0"/>
                          <a:cs typeface="Times New Roman" pitchFamily="18" charset="0"/>
                        </a:rPr>
                        <a:t>х</a:t>
                      </a:r>
                      <a:endParaRPr lang="ru-RU" sz="1600" b="0" i="0" u="none" strike="noStrike" dirty="0">
                        <a:solidFill>
                          <a:schemeClr val="tx1"/>
                        </a:solidFill>
                        <a:effectLst/>
                        <a:latin typeface="Times New Roman" pitchFamily="18" charset="0"/>
                        <a:cs typeface="Times New Roman" pitchFamily="18" charset="0"/>
                      </a:endParaRPr>
                    </a:p>
                  </a:txBody>
                  <a:tcPr marL="72000"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ctr" latinLnBrk="0" hangingPunct="1"/>
                      <a:r>
                        <a:rPr kumimoji="0" lang="ru-RU" sz="1800" b="0" u="none" strike="noStrike" kern="1200" dirty="0">
                          <a:solidFill>
                            <a:schemeClr val="tx1"/>
                          </a:solidFill>
                          <a:effectLst/>
                          <a:latin typeface="Times New Roman" pitchFamily="18" charset="0"/>
                          <a:ea typeface="+mn-ea"/>
                          <a:cs typeface="Times New Roman" pitchFamily="18" charset="0"/>
                        </a:rPr>
                        <a:t>0,0%</a:t>
                      </a:r>
                    </a:p>
                  </a:txBody>
                  <a:tcPr marL="9395"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600" b="0" u="none" strike="noStrike" dirty="0">
                          <a:effectLst/>
                          <a:latin typeface="Times New Roman" pitchFamily="18" charset="0"/>
                          <a:cs typeface="Times New Roman" pitchFamily="18" charset="0"/>
                        </a:rPr>
                        <a:t>х</a:t>
                      </a:r>
                      <a:endParaRPr lang="ru-RU" sz="1600" b="0" i="0" u="none" strike="noStrike" dirty="0">
                        <a:solidFill>
                          <a:srgbClr val="000000"/>
                        </a:solidFill>
                        <a:effectLst/>
                        <a:latin typeface="Times New Roman" pitchFamily="18" charset="0"/>
                        <a:cs typeface="Times New Roman" pitchFamily="18" charset="0"/>
                      </a:endParaRPr>
                    </a:p>
                  </a:txBody>
                  <a:tcPr marL="72000"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26850">
                <a:tc rowSpan="2">
                  <a:txBody>
                    <a:bodyPr/>
                    <a:lstStyle/>
                    <a:p>
                      <a:pPr algn="l" fontAlgn="b"/>
                      <a:r>
                        <a:rPr lang="ru-RU" sz="1600" b="0" u="none" strike="noStrike" dirty="0">
                          <a:effectLst/>
                          <a:latin typeface="Times New Roman" pitchFamily="18" charset="0"/>
                          <a:cs typeface="Times New Roman" pitchFamily="18" charset="0"/>
                        </a:rPr>
                        <a:t>Верхний предел муниципального внутреннего долга </a:t>
                      </a:r>
                      <a:endParaRPr lang="ru-RU" sz="1600" b="0" i="0" u="none" strike="noStrike" dirty="0">
                        <a:solidFill>
                          <a:srgbClr val="000000"/>
                        </a:solidFill>
                        <a:effectLst/>
                        <a:latin typeface="Times New Roman" pitchFamily="18" charset="0"/>
                        <a:cs typeface="Times New Roman" pitchFamily="18" charset="0"/>
                      </a:endParaRPr>
                    </a:p>
                  </a:txBody>
                  <a:tcPr marL="36000"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800" b="0" u="none" strike="noStrike" dirty="0">
                          <a:effectLst/>
                          <a:latin typeface="Times New Roman" pitchFamily="18" charset="0"/>
                          <a:cs typeface="Times New Roman" pitchFamily="18" charset="0"/>
                        </a:rPr>
                        <a:t>на 1 января 2023 года</a:t>
                      </a:r>
                      <a:endParaRPr lang="ru-RU" sz="1800" b="0" i="0" u="none" strike="noStrike" dirty="0">
                        <a:solidFill>
                          <a:srgbClr val="000000"/>
                        </a:solidFill>
                        <a:effectLst/>
                        <a:latin typeface="Times New Roman" pitchFamily="18" charset="0"/>
                        <a:cs typeface="Times New Roman" pitchFamily="18" charset="0"/>
                      </a:endParaRPr>
                    </a:p>
                  </a:txBody>
                  <a:tcPr marL="9395"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0" u="none" strike="noStrike" dirty="0">
                          <a:effectLst/>
                          <a:latin typeface="Times New Roman" pitchFamily="18" charset="0"/>
                          <a:cs typeface="Times New Roman" pitchFamily="18" charset="0"/>
                        </a:rPr>
                        <a:t> </a:t>
                      </a:r>
                      <a:endParaRPr lang="ru-RU" sz="1600" b="0" i="0" u="none" strike="noStrike" dirty="0">
                        <a:solidFill>
                          <a:srgbClr val="000000"/>
                        </a:solidFill>
                        <a:effectLst/>
                        <a:latin typeface="Times New Roman" pitchFamily="18" charset="0"/>
                        <a:cs typeface="Times New Roman" pitchFamily="18" charset="0"/>
                      </a:endParaRPr>
                    </a:p>
                  </a:txBody>
                  <a:tcPr marL="72000"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ru-RU" sz="1800" b="0" u="none" strike="noStrike" kern="1200" dirty="0">
                          <a:solidFill>
                            <a:schemeClr val="dk1"/>
                          </a:solidFill>
                          <a:effectLst/>
                          <a:latin typeface="Times New Roman" pitchFamily="18" charset="0"/>
                          <a:ea typeface="+mn-ea"/>
                          <a:cs typeface="Times New Roman" pitchFamily="18" charset="0"/>
                        </a:rPr>
                        <a:t>на 1 января 2024 года</a:t>
                      </a:r>
                    </a:p>
                  </a:txBody>
                  <a:tcPr marL="9395"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0" u="none" strike="noStrike" dirty="0">
                          <a:effectLst/>
                          <a:latin typeface="Times New Roman" pitchFamily="18" charset="0"/>
                          <a:cs typeface="Times New Roman" pitchFamily="18" charset="0"/>
                        </a:rPr>
                        <a:t> </a:t>
                      </a:r>
                      <a:endParaRPr lang="ru-RU" sz="1600" b="0" i="0" u="none" strike="noStrike" dirty="0">
                        <a:solidFill>
                          <a:srgbClr val="000000"/>
                        </a:solidFill>
                        <a:effectLst/>
                        <a:latin typeface="Times New Roman" pitchFamily="18" charset="0"/>
                        <a:cs typeface="Times New Roman" pitchFamily="18" charset="0"/>
                      </a:endParaRPr>
                    </a:p>
                  </a:txBody>
                  <a:tcPr marL="72000"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ru-RU" sz="1800" b="0" u="none" strike="noStrike" kern="1200" dirty="0">
                          <a:solidFill>
                            <a:schemeClr val="dk1"/>
                          </a:solidFill>
                          <a:effectLst/>
                          <a:latin typeface="Times New Roman" pitchFamily="18" charset="0"/>
                          <a:ea typeface="+mn-ea"/>
                          <a:cs typeface="Times New Roman" pitchFamily="18" charset="0"/>
                        </a:rPr>
                        <a:t>на 1 января 2025 года</a:t>
                      </a:r>
                    </a:p>
                  </a:txBody>
                  <a:tcPr marL="9395"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0" u="none" strike="noStrike" dirty="0">
                          <a:effectLst/>
                          <a:latin typeface="Times New Roman" pitchFamily="18" charset="0"/>
                          <a:cs typeface="Times New Roman" pitchFamily="18" charset="0"/>
                        </a:rPr>
                        <a:t> </a:t>
                      </a:r>
                      <a:endParaRPr lang="ru-RU" sz="1600" b="0" i="0" u="none" strike="noStrike" dirty="0">
                        <a:solidFill>
                          <a:srgbClr val="000000"/>
                        </a:solidFill>
                        <a:effectLst/>
                        <a:latin typeface="Times New Roman" pitchFamily="18" charset="0"/>
                        <a:cs typeface="Times New Roman" pitchFamily="18" charset="0"/>
                      </a:endParaRPr>
                    </a:p>
                  </a:txBody>
                  <a:tcPr marL="72000"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67860">
                <a:tc vMerge="1">
                  <a:txBody>
                    <a:bodyPr/>
                    <a:lstStyle/>
                    <a:p>
                      <a:endParaRPr lang="ru-RU"/>
                    </a:p>
                  </a:txBody>
                  <a:tcPr/>
                </a:tc>
                <a:tc>
                  <a:txBody>
                    <a:bodyPr/>
                    <a:lstStyle/>
                    <a:p>
                      <a:pPr algn="r" fontAlgn="b"/>
                      <a:r>
                        <a:rPr lang="ru-RU" sz="1800" b="0" u="none" strike="noStrike" dirty="0">
                          <a:solidFill>
                            <a:schemeClr val="tx1"/>
                          </a:solidFill>
                          <a:effectLst/>
                          <a:latin typeface="Times New Roman" pitchFamily="18" charset="0"/>
                          <a:cs typeface="Times New Roman" pitchFamily="18" charset="0"/>
                        </a:rPr>
                        <a:t>           0,0   </a:t>
                      </a:r>
                      <a:endParaRPr lang="ru-RU" sz="1800" b="0" i="0" u="none" strike="noStrike" dirty="0">
                        <a:solidFill>
                          <a:schemeClr val="tx1"/>
                        </a:solidFill>
                        <a:effectLst/>
                        <a:latin typeface="Times New Roman" pitchFamily="18" charset="0"/>
                        <a:cs typeface="Times New Roman" pitchFamily="18" charset="0"/>
                      </a:endParaRPr>
                    </a:p>
                  </a:txBody>
                  <a:tcPr marL="9395" marR="36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ru-RU" sz="1600" b="0" u="none" strike="noStrike" dirty="0">
                          <a:solidFill>
                            <a:schemeClr val="tx1"/>
                          </a:solidFill>
                          <a:effectLst/>
                          <a:latin typeface="Times New Roman" pitchFamily="18" charset="0"/>
                          <a:cs typeface="Times New Roman" pitchFamily="18" charset="0"/>
                        </a:rPr>
                        <a:t>0,0 </a:t>
                      </a:r>
                      <a:endParaRPr lang="ru-RU" sz="1600" b="0" i="0" u="none" strike="noStrike" dirty="0">
                        <a:solidFill>
                          <a:schemeClr val="tx1"/>
                        </a:solidFill>
                        <a:effectLst/>
                        <a:latin typeface="Times New Roman" pitchFamily="18" charset="0"/>
                        <a:cs typeface="Times New Roman" pitchFamily="18" charset="0"/>
                      </a:endParaRPr>
                    </a:p>
                  </a:txBody>
                  <a:tcPr marL="72000" marR="36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rtl="0" eaLnBrk="1" fontAlgn="b" latinLnBrk="0" hangingPunct="1"/>
                      <a:r>
                        <a:rPr kumimoji="0" lang="ru-RU" sz="1800" b="0" u="none" strike="noStrike" kern="1200" dirty="0">
                          <a:solidFill>
                            <a:schemeClr val="tx1"/>
                          </a:solidFill>
                          <a:effectLst/>
                          <a:latin typeface="Times New Roman" pitchFamily="18" charset="0"/>
                          <a:ea typeface="+mn-ea"/>
                          <a:cs typeface="Times New Roman" pitchFamily="18" charset="0"/>
                        </a:rPr>
                        <a:t>          0,0   </a:t>
                      </a:r>
                    </a:p>
                  </a:txBody>
                  <a:tcPr marL="9395" marR="36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ru-RU" sz="1600" b="0" u="none" strike="noStrike" dirty="0">
                          <a:solidFill>
                            <a:schemeClr val="tx1"/>
                          </a:solidFill>
                          <a:effectLst/>
                          <a:latin typeface="Times New Roman" pitchFamily="18" charset="0"/>
                          <a:cs typeface="Times New Roman" pitchFamily="18" charset="0"/>
                        </a:rPr>
                        <a:t>0,0</a:t>
                      </a:r>
                      <a:endParaRPr lang="ru-RU" sz="1600" b="0" i="0" u="none" strike="noStrike" dirty="0">
                        <a:solidFill>
                          <a:schemeClr val="tx1"/>
                        </a:solidFill>
                        <a:effectLst/>
                        <a:latin typeface="Times New Roman" pitchFamily="18" charset="0"/>
                        <a:cs typeface="Times New Roman" pitchFamily="18" charset="0"/>
                      </a:endParaRPr>
                    </a:p>
                  </a:txBody>
                  <a:tcPr marL="72000" marR="36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rtl="0" eaLnBrk="1" fontAlgn="b" latinLnBrk="0" hangingPunct="1"/>
                      <a:r>
                        <a:rPr kumimoji="0" lang="ru-RU" sz="1800" b="0" u="none" strike="noStrike" kern="1200" dirty="0">
                          <a:solidFill>
                            <a:schemeClr val="tx1"/>
                          </a:solidFill>
                          <a:effectLst/>
                          <a:latin typeface="Times New Roman" pitchFamily="18" charset="0"/>
                          <a:ea typeface="+mn-ea"/>
                          <a:cs typeface="Times New Roman" pitchFamily="18" charset="0"/>
                        </a:rPr>
                        <a:t>        0,0</a:t>
                      </a:r>
                    </a:p>
                  </a:txBody>
                  <a:tcPr marL="9395" marR="36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ru-RU" sz="1800" b="0" u="none" strike="noStrike" dirty="0">
                          <a:solidFill>
                            <a:schemeClr val="tx1"/>
                          </a:solidFill>
                          <a:effectLst/>
                          <a:latin typeface="Times New Roman" pitchFamily="18" charset="0"/>
                          <a:cs typeface="Times New Roman" pitchFamily="18" charset="0"/>
                        </a:rPr>
                        <a:t>0,0</a:t>
                      </a:r>
                      <a:endParaRPr lang="ru-RU" sz="1800" b="0" i="0" u="none" strike="noStrike" dirty="0">
                        <a:solidFill>
                          <a:schemeClr val="tx1"/>
                        </a:solidFill>
                        <a:effectLst/>
                        <a:latin typeface="Times New Roman" pitchFamily="18" charset="0"/>
                        <a:cs typeface="Times New Roman" pitchFamily="18" charset="0"/>
                      </a:endParaRPr>
                    </a:p>
                  </a:txBody>
                  <a:tcPr marL="72000" marR="36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67860">
                <a:tc>
                  <a:txBody>
                    <a:bodyPr/>
                    <a:lstStyle/>
                    <a:p>
                      <a:pPr algn="l" fontAlgn="b"/>
                      <a:r>
                        <a:rPr lang="ru-RU" sz="1600" b="0" u="none" strike="noStrike" dirty="0">
                          <a:effectLst/>
                          <a:latin typeface="Times New Roman" pitchFamily="18" charset="0"/>
                          <a:cs typeface="Times New Roman" pitchFamily="18" charset="0"/>
                        </a:rPr>
                        <a:t>- по бюджетным кредитам</a:t>
                      </a:r>
                      <a:endParaRPr lang="ru-RU" sz="1600" b="0" i="0" u="none" strike="noStrike" dirty="0">
                        <a:solidFill>
                          <a:srgbClr val="000000"/>
                        </a:solidFill>
                        <a:effectLst/>
                        <a:latin typeface="Times New Roman" pitchFamily="18" charset="0"/>
                        <a:cs typeface="Times New Roman" pitchFamily="18" charset="0"/>
                      </a:endParaRPr>
                    </a:p>
                  </a:txBody>
                  <a:tcPr marL="36000"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ru-RU" sz="1800" b="0" u="none" strike="noStrike" dirty="0">
                          <a:solidFill>
                            <a:schemeClr val="tx1"/>
                          </a:solidFill>
                          <a:effectLst/>
                          <a:latin typeface="Times New Roman" pitchFamily="18" charset="0"/>
                          <a:cs typeface="Times New Roman" pitchFamily="18" charset="0"/>
                        </a:rPr>
                        <a:t>0,0 </a:t>
                      </a:r>
                      <a:endParaRPr lang="ru-RU" sz="1800" b="0" i="0" u="none" strike="noStrike" dirty="0">
                        <a:solidFill>
                          <a:schemeClr val="tx1"/>
                        </a:solidFill>
                        <a:effectLst/>
                        <a:latin typeface="Times New Roman" pitchFamily="18" charset="0"/>
                        <a:cs typeface="Times New Roman" pitchFamily="18" charset="0"/>
                      </a:endParaRPr>
                    </a:p>
                  </a:txBody>
                  <a:tcPr marL="9395" marR="36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ru-RU" sz="1600" b="0" u="none" strike="noStrike" dirty="0">
                          <a:effectLst/>
                          <a:latin typeface="Times New Roman" pitchFamily="18" charset="0"/>
                          <a:cs typeface="Times New Roman" pitchFamily="18" charset="0"/>
                        </a:rPr>
                        <a:t>0,0</a:t>
                      </a:r>
                      <a:endParaRPr lang="ru-RU" sz="1600" b="0" i="0" u="none" strike="noStrike" dirty="0">
                        <a:solidFill>
                          <a:schemeClr val="tx1"/>
                        </a:solidFill>
                        <a:effectLst/>
                        <a:latin typeface="Times New Roman" pitchFamily="18" charset="0"/>
                        <a:cs typeface="Times New Roman" pitchFamily="18" charset="0"/>
                      </a:endParaRPr>
                    </a:p>
                  </a:txBody>
                  <a:tcPr marL="72000" marR="36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kumimoji="0" lang="ru-RU" sz="1800" b="0" u="none" strike="noStrike" kern="1200" dirty="0">
                          <a:solidFill>
                            <a:schemeClr val="tx1"/>
                          </a:solidFill>
                          <a:effectLst/>
                          <a:latin typeface="Times New Roman" pitchFamily="18" charset="0"/>
                          <a:ea typeface="+mn-ea"/>
                          <a:cs typeface="Times New Roman" pitchFamily="18" charset="0"/>
                        </a:rPr>
                        <a:t>          </a:t>
                      </a:r>
                      <a:r>
                        <a:rPr lang="ru-RU" sz="1800" b="0" u="none" strike="noStrike" dirty="0">
                          <a:effectLst/>
                          <a:latin typeface="Times New Roman" pitchFamily="18" charset="0"/>
                          <a:cs typeface="Times New Roman" pitchFamily="18" charset="0"/>
                        </a:rPr>
                        <a:t>0,0</a:t>
                      </a:r>
                      <a:endParaRPr kumimoji="0" lang="ru-RU" sz="1800" b="0" u="none" strike="noStrike" kern="1200" dirty="0">
                        <a:solidFill>
                          <a:schemeClr val="tx1"/>
                        </a:solidFill>
                        <a:effectLst/>
                        <a:latin typeface="Times New Roman" pitchFamily="18" charset="0"/>
                        <a:ea typeface="+mn-ea"/>
                        <a:cs typeface="Times New Roman" pitchFamily="18" charset="0"/>
                      </a:endParaRPr>
                    </a:p>
                  </a:txBody>
                  <a:tcPr marL="9395" marR="36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ru-RU" sz="1600" b="0" u="none" strike="noStrike" dirty="0">
                          <a:effectLst/>
                          <a:latin typeface="Times New Roman" pitchFamily="18" charset="0"/>
                          <a:cs typeface="Times New Roman" pitchFamily="18" charset="0"/>
                        </a:rPr>
                        <a:t>0,0</a:t>
                      </a:r>
                      <a:endParaRPr lang="ru-RU" sz="1600" b="0" i="0" u="none" strike="noStrike" dirty="0">
                        <a:solidFill>
                          <a:schemeClr val="tx1"/>
                        </a:solidFill>
                        <a:effectLst/>
                        <a:latin typeface="Times New Roman" pitchFamily="18" charset="0"/>
                        <a:cs typeface="Times New Roman" pitchFamily="18" charset="0"/>
                      </a:endParaRPr>
                    </a:p>
                  </a:txBody>
                  <a:tcPr marL="72000" marR="36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rtl="0" eaLnBrk="1" fontAlgn="b" latinLnBrk="0" hangingPunct="1"/>
                      <a:r>
                        <a:rPr lang="ru-RU" sz="1600" b="0" u="none" strike="noStrike" dirty="0">
                          <a:effectLst/>
                          <a:latin typeface="Times New Roman" pitchFamily="18" charset="0"/>
                          <a:cs typeface="Times New Roman" pitchFamily="18" charset="0"/>
                        </a:rPr>
                        <a:t>0,0</a:t>
                      </a:r>
                      <a:endParaRPr kumimoji="0" lang="ru-RU" sz="1800" b="0" u="none" strike="noStrike" kern="1200" dirty="0">
                        <a:solidFill>
                          <a:schemeClr val="tx1"/>
                        </a:solidFill>
                        <a:effectLst/>
                        <a:latin typeface="Times New Roman" pitchFamily="18" charset="0"/>
                        <a:ea typeface="+mn-ea"/>
                        <a:cs typeface="Times New Roman" pitchFamily="18" charset="0"/>
                      </a:endParaRPr>
                    </a:p>
                  </a:txBody>
                  <a:tcPr marL="9395" marR="36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ru-RU" sz="1800" b="0" u="none" strike="noStrike" dirty="0">
                          <a:solidFill>
                            <a:schemeClr val="accent1">
                              <a:lumMod val="75000"/>
                            </a:schemeClr>
                          </a:solidFill>
                          <a:effectLst/>
                          <a:latin typeface="Times New Roman" pitchFamily="18" charset="0"/>
                          <a:cs typeface="Times New Roman" pitchFamily="18" charset="0"/>
                        </a:rPr>
                        <a:t>     </a:t>
                      </a:r>
                      <a:r>
                        <a:rPr lang="ru-RU" sz="1800" b="0" u="none" strike="noStrike" dirty="0">
                          <a:effectLst/>
                          <a:latin typeface="Times New Roman" pitchFamily="18" charset="0"/>
                          <a:cs typeface="Times New Roman" pitchFamily="18" charset="0"/>
                        </a:rPr>
                        <a:t>0,0</a:t>
                      </a:r>
                      <a:r>
                        <a:rPr lang="ru-RU" sz="1800" b="0" u="none" strike="noStrike" dirty="0">
                          <a:solidFill>
                            <a:schemeClr val="accent1">
                              <a:lumMod val="75000"/>
                            </a:schemeClr>
                          </a:solidFill>
                          <a:effectLst/>
                          <a:latin typeface="Times New Roman" pitchFamily="18" charset="0"/>
                          <a:cs typeface="Times New Roman" pitchFamily="18" charset="0"/>
                        </a:rPr>
                        <a:t>   </a:t>
                      </a:r>
                      <a:endParaRPr lang="ru-RU" sz="1800" b="0" i="0" u="none" strike="noStrike" dirty="0">
                        <a:solidFill>
                          <a:schemeClr val="accent1">
                            <a:lumMod val="75000"/>
                          </a:schemeClr>
                        </a:solidFill>
                        <a:effectLst/>
                        <a:latin typeface="Times New Roman" pitchFamily="18" charset="0"/>
                        <a:cs typeface="Times New Roman" pitchFamily="18" charset="0"/>
                      </a:endParaRPr>
                    </a:p>
                  </a:txBody>
                  <a:tcPr marL="72000" marR="3600"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67860">
                <a:tc>
                  <a:txBody>
                    <a:bodyPr/>
                    <a:lstStyle/>
                    <a:p>
                      <a:pPr algn="l" fontAlgn="b"/>
                      <a:r>
                        <a:rPr lang="ru-RU" sz="1600" b="0" u="none" strike="noStrike" dirty="0">
                          <a:effectLst/>
                          <a:latin typeface="Times New Roman" pitchFamily="18" charset="0"/>
                          <a:cs typeface="Times New Roman" pitchFamily="18" charset="0"/>
                        </a:rPr>
                        <a:t>- по муниципальным гарантиям</a:t>
                      </a:r>
                      <a:endParaRPr lang="ru-RU" sz="1600" b="0" i="0" u="none" strike="noStrike" dirty="0">
                        <a:solidFill>
                          <a:srgbClr val="000000"/>
                        </a:solidFill>
                        <a:effectLst/>
                        <a:latin typeface="Times New Roman" pitchFamily="18" charset="0"/>
                        <a:cs typeface="Times New Roman" pitchFamily="18" charset="0"/>
                      </a:endParaRPr>
                    </a:p>
                  </a:txBody>
                  <a:tcPr marL="36000" marR="9395" marT="93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ru-RU" sz="1800" b="0" u="none" strike="noStrike" dirty="0">
                          <a:effectLst/>
                          <a:latin typeface="Times New Roman" pitchFamily="18" charset="0"/>
                          <a:cs typeface="Times New Roman" pitchFamily="18" charset="0"/>
                        </a:rPr>
                        <a:t>0,0</a:t>
                      </a:r>
                      <a:endParaRPr lang="ru-RU" sz="1800" b="0" i="0" u="none" strike="noStrike" dirty="0">
                        <a:solidFill>
                          <a:schemeClr val="tx1"/>
                        </a:solidFill>
                        <a:effectLst/>
                        <a:latin typeface="Times New Roman" pitchFamily="18" charset="0"/>
                        <a:cs typeface="Times New Roman" pitchFamily="18" charset="0"/>
                      </a:endParaRPr>
                    </a:p>
                  </a:txBody>
                  <a:tcPr marL="9395"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600" b="0" u="none" strike="noStrike" dirty="0">
                          <a:solidFill>
                            <a:schemeClr val="tx1"/>
                          </a:solidFill>
                          <a:effectLst/>
                          <a:latin typeface="Times New Roman" pitchFamily="18" charset="0"/>
                          <a:cs typeface="Times New Roman" pitchFamily="18" charset="0"/>
                        </a:rPr>
                        <a:t> х </a:t>
                      </a:r>
                      <a:endParaRPr lang="ru-RU" sz="1600" b="0" i="0" u="none" strike="noStrike" dirty="0">
                        <a:solidFill>
                          <a:schemeClr val="tx1"/>
                        </a:solidFill>
                        <a:effectLst/>
                        <a:latin typeface="Times New Roman" pitchFamily="18" charset="0"/>
                        <a:cs typeface="Times New Roman" pitchFamily="18" charset="0"/>
                      </a:endParaRPr>
                    </a:p>
                  </a:txBody>
                  <a:tcPr marL="72000"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ru-RU" sz="1800" b="0" u="none" strike="noStrike" dirty="0">
                          <a:effectLst/>
                          <a:latin typeface="Times New Roman" pitchFamily="18" charset="0"/>
                          <a:cs typeface="Times New Roman" pitchFamily="18" charset="0"/>
                        </a:rPr>
                        <a:t>0,0</a:t>
                      </a:r>
                      <a:endParaRPr lang="ru-RU" sz="1800" b="0" i="0" u="none" strike="noStrike" dirty="0">
                        <a:solidFill>
                          <a:schemeClr val="tx1"/>
                        </a:solidFill>
                        <a:effectLst/>
                        <a:latin typeface="Times New Roman" pitchFamily="18" charset="0"/>
                        <a:cs typeface="Times New Roman" pitchFamily="18" charset="0"/>
                      </a:endParaRPr>
                    </a:p>
                  </a:txBody>
                  <a:tcPr marL="9395"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600" b="0" u="none" strike="noStrike" dirty="0">
                          <a:solidFill>
                            <a:schemeClr val="tx1"/>
                          </a:solidFill>
                          <a:effectLst/>
                          <a:latin typeface="Times New Roman" pitchFamily="18" charset="0"/>
                          <a:cs typeface="Times New Roman" pitchFamily="18" charset="0"/>
                        </a:rPr>
                        <a:t>х</a:t>
                      </a:r>
                      <a:endParaRPr lang="ru-RU" sz="1600" b="0" i="0" u="none" strike="noStrike" dirty="0">
                        <a:solidFill>
                          <a:schemeClr val="tx1"/>
                        </a:solidFill>
                        <a:effectLst/>
                        <a:latin typeface="Times New Roman" pitchFamily="18" charset="0"/>
                        <a:cs typeface="Times New Roman" pitchFamily="18" charset="0"/>
                      </a:endParaRPr>
                    </a:p>
                  </a:txBody>
                  <a:tcPr marL="72000"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ru-RU" sz="1800" b="0" u="none" strike="noStrike" dirty="0">
                          <a:effectLst/>
                          <a:latin typeface="Times New Roman" pitchFamily="18" charset="0"/>
                          <a:cs typeface="Times New Roman" pitchFamily="18" charset="0"/>
                        </a:rPr>
                        <a:t>0,0</a:t>
                      </a:r>
                      <a:endParaRPr lang="ru-RU" sz="1800" b="0" i="0" u="none" strike="noStrike" dirty="0">
                        <a:solidFill>
                          <a:schemeClr val="tx1"/>
                        </a:solidFill>
                        <a:effectLst/>
                        <a:latin typeface="Times New Roman" pitchFamily="18" charset="0"/>
                        <a:cs typeface="Times New Roman" pitchFamily="18" charset="0"/>
                      </a:endParaRPr>
                    </a:p>
                  </a:txBody>
                  <a:tcPr marL="9395"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600" b="0" u="none" strike="noStrike" dirty="0">
                          <a:solidFill>
                            <a:schemeClr val="tx1"/>
                          </a:solidFill>
                          <a:effectLst/>
                          <a:latin typeface="Times New Roman" pitchFamily="18" charset="0"/>
                          <a:cs typeface="Times New Roman" pitchFamily="18" charset="0"/>
                        </a:rPr>
                        <a:t>х</a:t>
                      </a:r>
                      <a:endParaRPr lang="ru-RU" sz="1600" b="0" i="0" u="none" strike="noStrike" dirty="0">
                        <a:solidFill>
                          <a:schemeClr val="tx1"/>
                        </a:solidFill>
                        <a:effectLst/>
                        <a:latin typeface="Times New Roman" pitchFamily="18" charset="0"/>
                        <a:cs typeface="Times New Roman" pitchFamily="18" charset="0"/>
                      </a:endParaRPr>
                    </a:p>
                  </a:txBody>
                  <a:tcPr marL="72000"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6" name="TextBox 5">
            <a:extLst>
              <a:ext uri="{FF2B5EF4-FFF2-40B4-BE49-F238E27FC236}">
                <a16:creationId xmlns:a16="http://schemas.microsoft.com/office/drawing/2014/main" id="{2638A1E8-6D47-4B22-B249-E4613C19B3C8}"/>
              </a:ext>
            </a:extLst>
          </p:cNvPr>
          <p:cNvSpPr txBox="1"/>
          <p:nvPr/>
        </p:nvSpPr>
        <p:spPr>
          <a:xfrm>
            <a:off x="10563225" y="209550"/>
            <a:ext cx="1142813" cy="307777"/>
          </a:xfrm>
          <a:prstGeom prst="rect">
            <a:avLst/>
          </a:prstGeom>
          <a:noFill/>
        </p:spPr>
        <p:txBody>
          <a:bodyPr wrap="none" rtlCol="0">
            <a:spAutoFit/>
          </a:bodyPr>
          <a:lstStyle/>
          <a:p>
            <a:r>
              <a:rPr lang="ru-RU" sz="1400" i="1" dirty="0"/>
              <a:t>тыс. рублей</a:t>
            </a:r>
          </a:p>
        </p:txBody>
      </p:sp>
    </p:spTree>
    <p:extLst>
      <p:ext uri="{BB962C8B-B14F-4D97-AF65-F5344CB8AC3E}">
        <p14:creationId xmlns:p14="http://schemas.microsoft.com/office/powerpoint/2010/main" val="86374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B8D07FFD-B729-45A2-AB37-A4C44B87394B}"/>
              </a:ext>
            </a:extLst>
          </p:cNvPr>
          <p:cNvPicPr>
            <a:picLocks noChangeAspect="1"/>
          </p:cNvPicPr>
          <p:nvPr/>
        </p:nvPicPr>
        <p:blipFill>
          <a:blip r:embed="rId3"/>
          <a:stretch>
            <a:fillRect/>
          </a:stretch>
        </p:blipFill>
        <p:spPr>
          <a:xfrm>
            <a:off x="8129002" y="3668344"/>
            <a:ext cx="2722487" cy="2088232"/>
          </a:xfrm>
          <a:prstGeom prst="rect">
            <a:avLst/>
          </a:prstGeom>
          <a:ln>
            <a:noFill/>
          </a:ln>
          <a:effectLst>
            <a:outerShdw blurRad="190500" algn="tl" rotWithShape="0">
              <a:srgbClr val="000000">
                <a:alpha val="70000"/>
              </a:srgbClr>
            </a:outerShdw>
          </a:effectLst>
          <a:scene3d>
            <a:camera prst="orthographicFront"/>
            <a:lightRig rig="flood" dir="t"/>
          </a:scene3d>
          <a:sp3d extrusionH="76200" contourW="12700">
            <a:extrusionClr>
              <a:schemeClr val="bg1">
                <a:lumMod val="85000"/>
              </a:schemeClr>
            </a:extrusionClr>
            <a:contourClr>
              <a:schemeClr val="bg1">
                <a:lumMod val="75000"/>
              </a:schemeClr>
            </a:contourClr>
          </a:sp3d>
        </p:spPr>
      </p:pic>
      <p:sp>
        <p:nvSpPr>
          <p:cNvPr id="2" name="Заголовок 1"/>
          <p:cNvSpPr>
            <a:spLocks noGrp="1"/>
          </p:cNvSpPr>
          <p:nvPr>
            <p:ph type="title"/>
          </p:nvPr>
        </p:nvSpPr>
        <p:spPr>
          <a:xfrm>
            <a:off x="1847528" y="109538"/>
            <a:ext cx="8640960" cy="646331"/>
          </a:xfrm>
        </p:spPr>
        <p:txBody>
          <a:bodyPr>
            <a:normAutofit fontScale="90000"/>
          </a:bodyPr>
          <a:lstStyle/>
          <a:p>
            <a:pPr algn="ctr"/>
            <a:r>
              <a:rPr lang="ru-RU" sz="1600" dirty="0">
                <a:latin typeface="Times New Roman" panose="02020603050405020304" pitchFamily="18" charset="0"/>
                <a:cs typeface="Times New Roman" panose="02020603050405020304" pitchFamily="18" charset="0"/>
              </a:rPr>
              <a:t>Муниципальная программа 10 "Обеспечение первичных мер пожарной безопасности на территории городского поселения Кола Кольского района"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t>
            </a:r>
            <a:r>
              <a:rPr lang="ru-RU" sz="1300" i="1" dirty="0">
                <a:latin typeface="Times New Roman" panose="02020603050405020304" pitchFamily="18" charset="0"/>
                <a:cs typeface="Times New Roman" panose="02020603050405020304" pitchFamily="18" charset="0"/>
              </a:rPr>
              <a:t>тыс. рублей</a:t>
            </a:r>
          </a:p>
        </p:txBody>
      </p:sp>
      <p:graphicFrame>
        <p:nvGraphicFramePr>
          <p:cNvPr id="4" name="Объект 3"/>
          <p:cNvGraphicFramePr>
            <a:graphicFrameLocks noGrp="1"/>
          </p:cNvGraphicFramePr>
          <p:nvPr>
            <p:ph sz="quarter" idx="13"/>
            <p:extLst/>
          </p:nvPr>
        </p:nvGraphicFramePr>
        <p:xfrm>
          <a:off x="1679576" y="908720"/>
          <a:ext cx="8784976" cy="1636990"/>
        </p:xfrm>
        <a:graphic>
          <a:graphicData uri="http://schemas.openxmlformats.org/drawingml/2006/table">
            <a:tbl>
              <a:tblPr firstRow="1" firstCol="1" bandRow="1"/>
              <a:tblGrid>
                <a:gridCol w="4321621">
                  <a:extLst>
                    <a:ext uri="{9D8B030D-6E8A-4147-A177-3AD203B41FA5}">
                      <a16:colId xmlns:a16="http://schemas.microsoft.com/office/drawing/2014/main" val="20000"/>
                    </a:ext>
                  </a:extLst>
                </a:gridCol>
                <a:gridCol w="590550">
                  <a:extLst>
                    <a:ext uri="{9D8B030D-6E8A-4147-A177-3AD203B41FA5}">
                      <a16:colId xmlns:a16="http://schemas.microsoft.com/office/drawing/2014/main" val="20001"/>
                    </a:ext>
                  </a:extLst>
                </a:gridCol>
                <a:gridCol w="638175">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gridCol w="647700">
                  <a:extLst>
                    <a:ext uri="{9D8B030D-6E8A-4147-A177-3AD203B41FA5}">
                      <a16:colId xmlns:a16="http://schemas.microsoft.com/office/drawing/2014/main" val="20004"/>
                    </a:ext>
                  </a:extLst>
                </a:gridCol>
                <a:gridCol w="600075">
                  <a:extLst>
                    <a:ext uri="{9D8B030D-6E8A-4147-A177-3AD203B41FA5}">
                      <a16:colId xmlns:a16="http://schemas.microsoft.com/office/drawing/2014/main" val="20005"/>
                    </a:ext>
                  </a:extLst>
                </a:gridCol>
                <a:gridCol w="657772">
                  <a:extLst>
                    <a:ext uri="{9D8B030D-6E8A-4147-A177-3AD203B41FA5}">
                      <a16:colId xmlns:a16="http://schemas.microsoft.com/office/drawing/2014/main" val="20006"/>
                    </a:ext>
                  </a:extLst>
                </a:gridCol>
                <a:gridCol w="652808">
                  <a:extLst>
                    <a:ext uri="{9D8B030D-6E8A-4147-A177-3AD203B41FA5}">
                      <a16:colId xmlns:a16="http://schemas.microsoft.com/office/drawing/2014/main" val="20007"/>
                    </a:ext>
                  </a:extLst>
                </a:gridCol>
              </a:tblGrid>
              <a:tr h="188415">
                <a:tc rowSpan="2">
                  <a:txBody>
                    <a:bodyPr/>
                    <a:lstStyle/>
                    <a:p>
                      <a:pPr algn="ctr">
                        <a:spcAft>
                          <a:spcPts val="0"/>
                        </a:spcAft>
                      </a:pPr>
                      <a:r>
                        <a:rPr lang="ru-RU" sz="1400" b="0" dirty="0">
                          <a:solidFill>
                            <a:srgbClr val="000000"/>
                          </a:solidFill>
                          <a:effectLst/>
                          <a:latin typeface="Times New Roman"/>
                          <a:ea typeface="Times New Roman"/>
                        </a:rPr>
                        <a:t>Наименование программы, подпрограммы</a:t>
                      </a:r>
                      <a:endParaRPr lang="ru-RU" sz="14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400" b="0" dirty="0">
                          <a:solidFill>
                            <a:srgbClr val="000000"/>
                          </a:solidFill>
                          <a:effectLst/>
                          <a:latin typeface="Times New Roman"/>
                          <a:ea typeface="Times New Roman"/>
                        </a:rPr>
                        <a:t>2021</a:t>
                      </a:r>
                      <a:endParaRPr lang="ru-RU" sz="14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400" b="0" dirty="0">
                          <a:solidFill>
                            <a:srgbClr val="000000"/>
                          </a:solidFill>
                          <a:effectLst/>
                          <a:latin typeface="Times New Roman"/>
                          <a:ea typeface="Times New Roman"/>
                        </a:rPr>
                        <a:t>2022</a:t>
                      </a:r>
                      <a:endParaRPr lang="ru-RU" sz="14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400" b="0" dirty="0">
                          <a:solidFill>
                            <a:srgbClr val="000000"/>
                          </a:solidFill>
                          <a:effectLst/>
                          <a:latin typeface="Times New Roman"/>
                          <a:ea typeface="Times New Roman"/>
                        </a:rPr>
                        <a:t>2023</a:t>
                      </a:r>
                      <a:endParaRPr lang="ru-RU" sz="14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400" b="0" dirty="0">
                          <a:solidFill>
                            <a:srgbClr val="000000"/>
                          </a:solidFill>
                          <a:effectLst/>
                          <a:latin typeface="Times New Roman"/>
                          <a:ea typeface="Times New Roman"/>
                        </a:rPr>
                        <a:t>2024</a:t>
                      </a:r>
                      <a:endParaRPr lang="ru-RU" sz="14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283509">
                <a:tc vMerge="1">
                  <a:txBody>
                    <a:bodyPr/>
                    <a:lstStyle/>
                    <a:p>
                      <a:endParaRPr lang="ru-RU"/>
                    </a:p>
                  </a:txBody>
                  <a:tcPr/>
                </a:tc>
                <a:tc vMerge="1">
                  <a:txBody>
                    <a:bodyPr/>
                    <a:lstStyle/>
                    <a:p>
                      <a:endParaRPr lang="ru-RU"/>
                    </a:p>
                  </a:txBody>
                  <a:tcPr/>
                </a:tc>
                <a:tc>
                  <a:txBody>
                    <a:bodyPr/>
                    <a:lstStyle/>
                    <a:p>
                      <a:pPr algn="ctr">
                        <a:spcAft>
                          <a:spcPts val="0"/>
                        </a:spcAft>
                      </a:pPr>
                      <a:r>
                        <a:rPr lang="ru-RU" sz="1400" b="0">
                          <a:solidFill>
                            <a:srgbClr val="000000"/>
                          </a:solidFill>
                          <a:effectLst/>
                          <a:latin typeface="Times New Roman"/>
                          <a:ea typeface="Times New Roman"/>
                        </a:rPr>
                        <a:t>сумма</a:t>
                      </a:r>
                      <a:endParaRPr lang="ru-RU" sz="1400" b="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0" dirty="0" err="1">
                          <a:solidFill>
                            <a:srgbClr val="000000"/>
                          </a:solidFill>
                          <a:effectLst/>
                          <a:latin typeface="Times New Roman"/>
                          <a:ea typeface="Times New Roman"/>
                        </a:rPr>
                        <a:t>откло-нение</a:t>
                      </a:r>
                      <a:endParaRPr lang="ru-RU" sz="14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0">
                          <a:solidFill>
                            <a:srgbClr val="000000"/>
                          </a:solidFill>
                          <a:effectLst/>
                          <a:latin typeface="Times New Roman"/>
                          <a:ea typeface="Times New Roman"/>
                        </a:rPr>
                        <a:t>сумма</a:t>
                      </a:r>
                      <a:endParaRPr lang="ru-RU" sz="1400" b="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0">
                          <a:solidFill>
                            <a:srgbClr val="000000"/>
                          </a:solidFill>
                          <a:effectLst/>
                          <a:latin typeface="Times New Roman"/>
                          <a:ea typeface="Times New Roman"/>
                        </a:rPr>
                        <a:t>% роста</a:t>
                      </a:r>
                      <a:endParaRPr lang="ru-RU" sz="1400" b="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0" dirty="0">
                          <a:solidFill>
                            <a:srgbClr val="000000"/>
                          </a:solidFill>
                          <a:effectLst/>
                          <a:latin typeface="Times New Roman"/>
                          <a:ea typeface="Times New Roman"/>
                        </a:rPr>
                        <a:t>сумма</a:t>
                      </a:r>
                      <a:endParaRPr lang="ru-RU" sz="14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0">
                          <a:solidFill>
                            <a:srgbClr val="000000"/>
                          </a:solidFill>
                          <a:effectLst/>
                          <a:latin typeface="Times New Roman"/>
                          <a:ea typeface="Times New Roman"/>
                        </a:rPr>
                        <a:t>% роста</a:t>
                      </a:r>
                      <a:endParaRPr lang="ru-RU" sz="1400" b="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8456">
                <a:tc>
                  <a:txBody>
                    <a:bodyPr/>
                    <a:lstStyle/>
                    <a:p>
                      <a:pPr algn="ctr">
                        <a:spcAft>
                          <a:spcPts val="0"/>
                        </a:spcAft>
                      </a:pPr>
                      <a:r>
                        <a:rPr lang="ru-RU" sz="800" b="0" dirty="0">
                          <a:solidFill>
                            <a:srgbClr val="000000"/>
                          </a:solidFill>
                          <a:effectLst/>
                          <a:latin typeface="Times New Roman"/>
                          <a:ea typeface="Times New Roman"/>
                        </a:rPr>
                        <a:t>1</a:t>
                      </a:r>
                      <a:endParaRPr lang="ru-RU" sz="8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0" dirty="0">
                          <a:solidFill>
                            <a:srgbClr val="000000"/>
                          </a:solidFill>
                          <a:effectLst/>
                          <a:latin typeface="Times New Roman"/>
                          <a:ea typeface="Times New Roman"/>
                        </a:rPr>
                        <a:t>2</a:t>
                      </a:r>
                      <a:endParaRPr lang="ru-RU" sz="8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0" dirty="0">
                          <a:solidFill>
                            <a:srgbClr val="000000"/>
                          </a:solidFill>
                          <a:effectLst/>
                          <a:latin typeface="Times New Roman"/>
                          <a:ea typeface="Times New Roman"/>
                        </a:rPr>
                        <a:t>3</a:t>
                      </a:r>
                      <a:endParaRPr lang="ru-RU" sz="8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0" dirty="0">
                          <a:solidFill>
                            <a:srgbClr val="000000"/>
                          </a:solidFill>
                          <a:effectLst/>
                          <a:latin typeface="Times New Roman"/>
                          <a:ea typeface="Times New Roman"/>
                        </a:rPr>
                        <a:t>4=3-2</a:t>
                      </a:r>
                      <a:endParaRPr lang="ru-RU" sz="8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0" dirty="0">
                          <a:solidFill>
                            <a:srgbClr val="000000"/>
                          </a:solidFill>
                          <a:effectLst/>
                          <a:latin typeface="Times New Roman"/>
                          <a:ea typeface="Times New Roman"/>
                        </a:rPr>
                        <a:t>5</a:t>
                      </a:r>
                      <a:endParaRPr lang="ru-RU" sz="8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0" dirty="0">
                          <a:solidFill>
                            <a:srgbClr val="000000"/>
                          </a:solidFill>
                          <a:effectLst/>
                          <a:latin typeface="Times New Roman"/>
                          <a:ea typeface="Times New Roman"/>
                        </a:rPr>
                        <a:t>6=(5/3)</a:t>
                      </a:r>
                      <a:endParaRPr lang="ru-RU" sz="800" b="0" dirty="0">
                        <a:effectLst/>
                        <a:latin typeface="Times New Roman"/>
                        <a:ea typeface="Times New Roman"/>
                      </a:endParaRPr>
                    </a:p>
                    <a:p>
                      <a:pPr algn="ctr">
                        <a:spcAft>
                          <a:spcPts val="0"/>
                        </a:spcAft>
                      </a:pPr>
                      <a:r>
                        <a:rPr lang="ru-RU" sz="800" b="0" dirty="0">
                          <a:solidFill>
                            <a:srgbClr val="000000"/>
                          </a:solidFill>
                          <a:effectLst/>
                          <a:latin typeface="Times New Roman"/>
                          <a:ea typeface="Times New Roman"/>
                        </a:rPr>
                        <a:t>*100</a:t>
                      </a:r>
                      <a:endParaRPr lang="ru-RU" sz="8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0" dirty="0">
                          <a:solidFill>
                            <a:srgbClr val="000000"/>
                          </a:solidFill>
                          <a:effectLst/>
                          <a:latin typeface="Times New Roman"/>
                          <a:ea typeface="Times New Roman"/>
                        </a:rPr>
                        <a:t>7</a:t>
                      </a:r>
                      <a:endParaRPr lang="ru-RU" sz="8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0" dirty="0">
                          <a:solidFill>
                            <a:srgbClr val="000000"/>
                          </a:solidFill>
                          <a:effectLst/>
                          <a:latin typeface="Times New Roman"/>
                          <a:ea typeface="Times New Roman"/>
                        </a:rPr>
                        <a:t>8=(7/5)</a:t>
                      </a:r>
                      <a:endParaRPr lang="ru-RU" sz="800" b="0" dirty="0">
                        <a:effectLst/>
                        <a:latin typeface="Times New Roman"/>
                        <a:ea typeface="Times New Roman"/>
                      </a:endParaRPr>
                    </a:p>
                    <a:p>
                      <a:pPr algn="ctr">
                        <a:spcAft>
                          <a:spcPts val="0"/>
                        </a:spcAft>
                      </a:pPr>
                      <a:r>
                        <a:rPr lang="ru-RU" sz="800" b="0" dirty="0">
                          <a:solidFill>
                            <a:srgbClr val="000000"/>
                          </a:solidFill>
                          <a:effectLst/>
                          <a:latin typeface="Times New Roman"/>
                          <a:ea typeface="Times New Roman"/>
                        </a:rPr>
                        <a:t>*100</a:t>
                      </a:r>
                      <a:endParaRPr lang="ru-RU" sz="8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53070">
                <a:tc>
                  <a:txBody>
                    <a:bodyPr/>
                    <a:lstStyle/>
                    <a:p>
                      <a:pPr algn="l">
                        <a:spcAft>
                          <a:spcPts val="0"/>
                        </a:spcAft>
                      </a:pPr>
                      <a:r>
                        <a:rPr lang="ru-RU" sz="1400" b="0" dirty="0">
                          <a:solidFill>
                            <a:srgbClr val="000000"/>
                          </a:solidFill>
                          <a:effectLst/>
                          <a:latin typeface="Times New Roman"/>
                          <a:ea typeface="Times New Roman"/>
                        </a:rPr>
                        <a:t>Муниципальная программа 10 "Обеспечение первичных мер пожарной безопасности на территории городского поселения Кола Кольского района"</a:t>
                      </a:r>
                      <a:endParaRPr lang="ru-RU" sz="14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0" dirty="0">
                          <a:solidFill>
                            <a:srgbClr val="000000"/>
                          </a:solidFill>
                          <a:effectLst/>
                          <a:latin typeface="Times New Roman"/>
                          <a:ea typeface="Times New Roman"/>
                        </a:rPr>
                        <a:t>266,9</a:t>
                      </a:r>
                      <a:endParaRPr lang="ru-RU" sz="14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0" dirty="0">
                          <a:solidFill>
                            <a:srgbClr val="000000"/>
                          </a:solidFill>
                          <a:effectLst/>
                          <a:latin typeface="Times New Roman"/>
                          <a:ea typeface="Times New Roman"/>
                        </a:rPr>
                        <a:t>267,9</a:t>
                      </a:r>
                      <a:endParaRPr lang="ru-RU" sz="14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0" dirty="0">
                          <a:solidFill>
                            <a:srgbClr val="000000"/>
                          </a:solidFill>
                          <a:effectLst/>
                          <a:latin typeface="Times New Roman"/>
                          <a:ea typeface="Times New Roman"/>
                        </a:rPr>
                        <a:t>-1,0</a:t>
                      </a:r>
                      <a:endParaRPr lang="ru-RU" sz="14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0" dirty="0">
                          <a:solidFill>
                            <a:srgbClr val="000000"/>
                          </a:solidFill>
                          <a:effectLst/>
                          <a:latin typeface="Times New Roman"/>
                          <a:ea typeface="Times New Roman"/>
                        </a:rPr>
                        <a:t>265,0</a:t>
                      </a:r>
                      <a:endParaRPr lang="ru-RU" sz="14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0" dirty="0">
                          <a:effectLst/>
                          <a:latin typeface="Times New Roman"/>
                          <a:ea typeface="Times New Roman"/>
                        </a:rPr>
                        <a:t>98,9</a:t>
                      </a: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0" dirty="0">
                          <a:solidFill>
                            <a:srgbClr val="000000"/>
                          </a:solidFill>
                          <a:effectLst/>
                          <a:latin typeface="Times New Roman"/>
                          <a:ea typeface="Times New Roman"/>
                        </a:rPr>
                        <a:t>265,0</a:t>
                      </a:r>
                      <a:endParaRPr lang="ru-RU" sz="1400" b="0" dirty="0">
                        <a:effectLst/>
                        <a:latin typeface="Times New Roman"/>
                        <a:ea typeface="Times New Roman"/>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0" dirty="0">
                          <a:effectLst/>
                          <a:latin typeface="Times New Roman"/>
                          <a:ea typeface="Times New Roman"/>
                        </a:rPr>
                        <a:t>100</a:t>
                      </a: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Прямоугольник 4"/>
          <p:cNvSpPr/>
          <p:nvPr/>
        </p:nvSpPr>
        <p:spPr>
          <a:xfrm>
            <a:off x="1703512" y="2690339"/>
            <a:ext cx="8856984" cy="646331"/>
          </a:xfrm>
          <a:prstGeom prst="rect">
            <a:avLst/>
          </a:prstGeom>
        </p:spPr>
        <p:txBody>
          <a:bodyPr wrap="square">
            <a:spAutoFit/>
          </a:bodyPr>
          <a:lstStyle/>
          <a:p>
            <a:r>
              <a:rPr lang="ru-RU" dirty="0">
                <a:latin typeface="Times New Roman"/>
                <a:ea typeface="Times New Roman"/>
              </a:rPr>
              <a:t>По муниципальной программе предусмотрены расходы на комплекс мероприятий, направленных на повышение уровня противопожарной безопасности</a:t>
            </a:r>
            <a:endParaRPr lang="ru-RU" dirty="0"/>
          </a:p>
        </p:txBody>
      </p:sp>
      <p:sp>
        <p:nvSpPr>
          <p:cNvPr id="6" name="AutoShape 2" descr="Пожарная безопасность"/>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Пожарная безопасность"/>
          <p:cNvSpPr>
            <a:spLocks noChangeAspect="1" noChangeArrowheads="1"/>
          </p:cNvSpPr>
          <p:nvPr/>
        </p:nvSpPr>
        <p:spPr bwMode="auto">
          <a:xfrm>
            <a:off x="1831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10" name="Диаграмма 9"/>
          <p:cNvGraphicFramePr>
            <a:graphicFrameLocks/>
          </p:cNvGraphicFramePr>
          <p:nvPr>
            <p:extLst>
              <p:ext uri="{D42A27DB-BD31-4B8C-83A1-F6EECF244321}">
                <p14:modId xmlns:p14="http://schemas.microsoft.com/office/powerpoint/2010/main" val="1428259435"/>
              </p:ext>
            </p:extLst>
          </p:nvPr>
        </p:nvGraphicFramePr>
        <p:xfrm>
          <a:off x="1847528" y="3336667"/>
          <a:ext cx="5976664" cy="27515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7554231"/>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7528" y="109538"/>
            <a:ext cx="8640960" cy="563562"/>
          </a:xfrm>
        </p:spPr>
        <p:txBody>
          <a:bodyPr>
            <a:normAutofit fontScale="90000"/>
          </a:bodyPr>
          <a:lstStyle/>
          <a:p>
            <a:pPr algn="ctr"/>
            <a:r>
              <a:rPr lang="ru-RU" sz="2400" dirty="0">
                <a:latin typeface="Times New Roman" panose="02020603050405020304" pitchFamily="18" charset="0"/>
                <a:cs typeface="Times New Roman" panose="02020603050405020304" pitchFamily="18" charset="0"/>
              </a:rPr>
              <a:t>          Непрограммная деятельность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1300" i="1" dirty="0">
                <a:latin typeface="Times New Roman" panose="02020603050405020304" pitchFamily="18" charset="0"/>
                <a:cs typeface="Times New Roman" panose="02020603050405020304" pitchFamily="18" charset="0"/>
              </a:rPr>
              <a:t>тыс. рублей</a:t>
            </a:r>
          </a:p>
        </p:txBody>
      </p:sp>
      <p:graphicFrame>
        <p:nvGraphicFramePr>
          <p:cNvPr id="8" name="Объект 7">
            <a:extLst>
              <a:ext uri="{FF2B5EF4-FFF2-40B4-BE49-F238E27FC236}">
                <a16:creationId xmlns:a16="http://schemas.microsoft.com/office/drawing/2014/main" id="{9348D0B7-466E-472A-A9D3-B19585FDD10C}"/>
              </a:ext>
            </a:extLst>
          </p:cNvPr>
          <p:cNvGraphicFramePr>
            <a:graphicFrameLocks noGrp="1"/>
          </p:cNvGraphicFramePr>
          <p:nvPr>
            <p:ph sz="quarter" idx="13"/>
            <p:extLst>
              <p:ext uri="{D42A27DB-BD31-4B8C-83A1-F6EECF244321}">
                <p14:modId xmlns:p14="http://schemas.microsoft.com/office/powerpoint/2010/main" val="1403515239"/>
              </p:ext>
            </p:extLst>
          </p:nvPr>
        </p:nvGraphicFramePr>
        <p:xfrm>
          <a:off x="1447800" y="836713"/>
          <a:ext cx="9391650" cy="3068537"/>
        </p:xfrm>
        <a:graphic>
          <a:graphicData uri="http://schemas.openxmlformats.org/drawingml/2006/table">
            <a:tbl>
              <a:tblPr firstRow="1" firstCol="1" bandRow="1"/>
              <a:tblGrid>
                <a:gridCol w="2557505">
                  <a:extLst>
                    <a:ext uri="{9D8B030D-6E8A-4147-A177-3AD203B41FA5}">
                      <a16:colId xmlns:a16="http://schemas.microsoft.com/office/drawing/2014/main" val="3734153831"/>
                    </a:ext>
                  </a:extLst>
                </a:gridCol>
                <a:gridCol w="1080815">
                  <a:extLst>
                    <a:ext uri="{9D8B030D-6E8A-4147-A177-3AD203B41FA5}">
                      <a16:colId xmlns:a16="http://schemas.microsoft.com/office/drawing/2014/main" val="1856321657"/>
                    </a:ext>
                  </a:extLst>
                </a:gridCol>
                <a:gridCol w="1103704">
                  <a:extLst>
                    <a:ext uri="{9D8B030D-6E8A-4147-A177-3AD203B41FA5}">
                      <a16:colId xmlns:a16="http://schemas.microsoft.com/office/drawing/2014/main" val="1114409426"/>
                    </a:ext>
                  </a:extLst>
                </a:gridCol>
                <a:gridCol w="1103704">
                  <a:extLst>
                    <a:ext uri="{9D8B030D-6E8A-4147-A177-3AD203B41FA5}">
                      <a16:colId xmlns:a16="http://schemas.microsoft.com/office/drawing/2014/main" val="4127304121"/>
                    </a:ext>
                  </a:extLst>
                </a:gridCol>
                <a:gridCol w="964682">
                  <a:extLst>
                    <a:ext uri="{9D8B030D-6E8A-4147-A177-3AD203B41FA5}">
                      <a16:colId xmlns:a16="http://schemas.microsoft.com/office/drawing/2014/main" val="743208895"/>
                    </a:ext>
                  </a:extLst>
                </a:gridCol>
                <a:gridCol w="964682">
                  <a:extLst>
                    <a:ext uri="{9D8B030D-6E8A-4147-A177-3AD203B41FA5}">
                      <a16:colId xmlns:a16="http://schemas.microsoft.com/office/drawing/2014/main" val="2203193129"/>
                    </a:ext>
                  </a:extLst>
                </a:gridCol>
                <a:gridCol w="923141">
                  <a:extLst>
                    <a:ext uri="{9D8B030D-6E8A-4147-A177-3AD203B41FA5}">
                      <a16:colId xmlns:a16="http://schemas.microsoft.com/office/drawing/2014/main" val="1748041616"/>
                    </a:ext>
                  </a:extLst>
                </a:gridCol>
                <a:gridCol w="693417">
                  <a:extLst>
                    <a:ext uri="{9D8B030D-6E8A-4147-A177-3AD203B41FA5}">
                      <a16:colId xmlns:a16="http://schemas.microsoft.com/office/drawing/2014/main" val="2313597947"/>
                    </a:ext>
                  </a:extLst>
                </a:gridCol>
              </a:tblGrid>
              <a:tr h="321211">
                <a:tc rowSpan="2">
                  <a:txBody>
                    <a:bodyPr/>
                    <a:lstStyle/>
                    <a:p>
                      <a:pPr algn="ct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Наименование программы, подпрограммы</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900" b="1" dirty="0">
                          <a:solidFill>
                            <a:srgbClr val="000000"/>
                          </a:solidFill>
                          <a:effectLst/>
                          <a:latin typeface="Times New Roman" panose="02020603050405020304" pitchFamily="18" charset="0"/>
                          <a:ea typeface="Times New Roman" panose="02020603050405020304" pitchFamily="18" charset="0"/>
                        </a:rPr>
                        <a:t>2021 год</a:t>
                      </a:r>
                      <a:endParaRPr lang="ru-RU" sz="11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2022</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2023</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2024</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011074221"/>
                  </a:ext>
                </a:extLst>
              </a:tr>
              <a:tr h="483327">
                <a:tc vMerge="1">
                  <a:txBody>
                    <a:bodyPr/>
                    <a:lstStyle/>
                    <a:p>
                      <a:endParaRPr lang="ru-RU"/>
                    </a:p>
                  </a:txBody>
                  <a:tcPr/>
                </a:tc>
                <a:tc vMerge="1">
                  <a:txBody>
                    <a:bodyPr/>
                    <a:lstStyle/>
                    <a:p>
                      <a:endParaRPr lang="ru-RU"/>
                    </a:p>
                  </a:txBody>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сумма</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отклонение</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сумма</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 роста</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сумма</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00"/>
                          </a:solidFill>
                          <a:effectLst/>
                          <a:latin typeface="Times New Roman" panose="02020603050405020304" pitchFamily="18" charset="0"/>
                          <a:ea typeface="Times New Roman" panose="02020603050405020304" pitchFamily="18" charset="0"/>
                        </a:rPr>
                        <a:t>% роста</a:t>
                      </a:r>
                      <a:endParaRPr lang="ru-RU" sz="11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988236"/>
                  </a:ext>
                </a:extLst>
              </a:tr>
              <a:tr h="583685">
                <a:tc>
                  <a:txBody>
                    <a:bodyPr/>
                    <a:lstStyle/>
                    <a:p>
                      <a:pPr algn="ctr">
                        <a:spcAft>
                          <a:spcPts val="0"/>
                        </a:spcAft>
                      </a:pPr>
                      <a:r>
                        <a:rPr lang="ru-RU" sz="800" dirty="0">
                          <a:solidFill>
                            <a:srgbClr val="000000"/>
                          </a:solidFill>
                          <a:effectLst/>
                          <a:latin typeface="Times New Roman" panose="02020603050405020304" pitchFamily="18" charset="0"/>
                          <a:ea typeface="Times New Roman" panose="02020603050405020304" pitchFamily="18" charset="0"/>
                        </a:rPr>
                        <a:t>1</a:t>
                      </a:r>
                      <a:endParaRPr lang="ru-RU" sz="8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solidFill>
                            <a:srgbClr val="000000"/>
                          </a:solidFill>
                          <a:effectLst/>
                          <a:latin typeface="Times New Roman" panose="02020603050405020304" pitchFamily="18" charset="0"/>
                          <a:ea typeface="Times New Roman" panose="02020603050405020304" pitchFamily="18" charset="0"/>
                        </a:rPr>
                        <a:t>2</a:t>
                      </a:r>
                      <a:endParaRPr lang="ru-RU" sz="8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solidFill>
                            <a:srgbClr val="000000"/>
                          </a:solidFill>
                          <a:effectLst/>
                          <a:latin typeface="Times New Roman" panose="02020603050405020304" pitchFamily="18" charset="0"/>
                          <a:ea typeface="Times New Roman" panose="02020603050405020304" pitchFamily="18" charset="0"/>
                        </a:rPr>
                        <a:t>3</a:t>
                      </a:r>
                      <a:endParaRPr lang="ru-RU" sz="8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solidFill>
                            <a:srgbClr val="000000"/>
                          </a:solidFill>
                          <a:effectLst/>
                          <a:latin typeface="Times New Roman" panose="02020603050405020304" pitchFamily="18" charset="0"/>
                          <a:ea typeface="Times New Roman" panose="02020603050405020304" pitchFamily="18" charset="0"/>
                        </a:rPr>
                        <a:t>4=3-2</a:t>
                      </a:r>
                      <a:endParaRPr lang="ru-RU" sz="8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solidFill>
                            <a:srgbClr val="000000"/>
                          </a:solidFill>
                          <a:effectLst/>
                          <a:latin typeface="Times New Roman" panose="02020603050405020304" pitchFamily="18" charset="0"/>
                          <a:ea typeface="Times New Roman" panose="02020603050405020304" pitchFamily="18" charset="0"/>
                        </a:rPr>
                        <a:t>5</a:t>
                      </a:r>
                      <a:endParaRPr lang="ru-RU" sz="8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solidFill>
                            <a:srgbClr val="000000"/>
                          </a:solidFill>
                          <a:effectLst/>
                          <a:latin typeface="Times New Roman" panose="02020603050405020304" pitchFamily="18" charset="0"/>
                          <a:ea typeface="Times New Roman" panose="02020603050405020304" pitchFamily="18" charset="0"/>
                        </a:rPr>
                        <a:t>6=(5/3)</a:t>
                      </a:r>
                      <a:endParaRPr lang="ru-RU" sz="800" dirty="0">
                        <a:effectLst/>
                        <a:latin typeface="Times New Roman" panose="02020603050405020304" pitchFamily="18" charset="0"/>
                        <a:ea typeface="Times New Roman" panose="02020603050405020304" pitchFamily="18" charset="0"/>
                      </a:endParaRPr>
                    </a:p>
                    <a:p>
                      <a:pPr algn="ctr">
                        <a:spcAft>
                          <a:spcPts val="0"/>
                        </a:spcAft>
                      </a:pPr>
                      <a:r>
                        <a:rPr lang="ru-RU" sz="800" dirty="0">
                          <a:solidFill>
                            <a:srgbClr val="000000"/>
                          </a:solidFill>
                          <a:effectLst/>
                          <a:latin typeface="Times New Roman" panose="02020603050405020304" pitchFamily="18" charset="0"/>
                          <a:ea typeface="Times New Roman" panose="02020603050405020304" pitchFamily="18" charset="0"/>
                        </a:rPr>
                        <a:t>*100</a:t>
                      </a:r>
                      <a:endParaRPr lang="ru-RU" sz="8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solidFill>
                            <a:srgbClr val="000000"/>
                          </a:solidFill>
                          <a:effectLst/>
                          <a:latin typeface="Times New Roman" panose="02020603050405020304" pitchFamily="18" charset="0"/>
                          <a:ea typeface="Times New Roman" panose="02020603050405020304" pitchFamily="18" charset="0"/>
                        </a:rPr>
                        <a:t>7</a:t>
                      </a:r>
                      <a:endParaRPr lang="ru-RU" sz="8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solidFill>
                            <a:srgbClr val="000000"/>
                          </a:solidFill>
                          <a:effectLst/>
                          <a:latin typeface="Times New Roman" panose="02020603050405020304" pitchFamily="18" charset="0"/>
                          <a:ea typeface="Times New Roman" panose="02020603050405020304" pitchFamily="18" charset="0"/>
                        </a:rPr>
                        <a:t>8=(7/5)</a:t>
                      </a:r>
                      <a:endParaRPr lang="ru-RU" sz="800" dirty="0">
                        <a:effectLst/>
                        <a:latin typeface="Times New Roman" panose="02020603050405020304" pitchFamily="18" charset="0"/>
                        <a:ea typeface="Times New Roman" panose="02020603050405020304" pitchFamily="18" charset="0"/>
                      </a:endParaRPr>
                    </a:p>
                    <a:p>
                      <a:pPr algn="ctr">
                        <a:spcAft>
                          <a:spcPts val="0"/>
                        </a:spcAft>
                      </a:pPr>
                      <a:r>
                        <a:rPr lang="ru-RU" sz="800" dirty="0">
                          <a:solidFill>
                            <a:srgbClr val="000000"/>
                          </a:solidFill>
                          <a:effectLst/>
                          <a:latin typeface="Times New Roman" panose="02020603050405020304" pitchFamily="18" charset="0"/>
                          <a:ea typeface="Times New Roman" panose="02020603050405020304" pitchFamily="18" charset="0"/>
                        </a:rPr>
                        <a:t>*100</a:t>
                      </a:r>
                      <a:endParaRPr lang="ru-RU" sz="8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278247"/>
                  </a:ext>
                </a:extLst>
              </a:tr>
              <a:tr h="485286">
                <a:tc>
                  <a:txBody>
                    <a:bodyPr/>
                    <a:lstStyle/>
                    <a:p>
                      <a:pPr algn="l">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Непрограммная деятельность</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b="1" dirty="0">
                          <a:solidFill>
                            <a:srgbClr val="000000"/>
                          </a:solidFill>
                          <a:effectLst/>
                          <a:latin typeface="Times New Roman" panose="02020603050405020304" pitchFamily="18" charset="0"/>
                          <a:ea typeface="Times New Roman" panose="02020603050405020304" pitchFamily="18" charset="0"/>
                        </a:rPr>
                        <a:t>8 883,2</a:t>
                      </a:r>
                      <a:endParaRPr lang="ru-RU" sz="16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b="1" dirty="0">
                          <a:solidFill>
                            <a:srgbClr val="000000"/>
                          </a:solidFill>
                          <a:effectLst/>
                          <a:latin typeface="Times New Roman" panose="02020603050405020304" pitchFamily="18" charset="0"/>
                          <a:ea typeface="Times New Roman" panose="02020603050405020304" pitchFamily="18" charset="0"/>
                        </a:rPr>
                        <a:t>5 026,3</a:t>
                      </a: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b="1" dirty="0">
                          <a:solidFill>
                            <a:srgbClr val="000000"/>
                          </a:solidFill>
                          <a:effectLst/>
                          <a:latin typeface="Times New Roman" panose="02020603050405020304" pitchFamily="18" charset="0"/>
                          <a:ea typeface="Times New Roman" panose="02020603050405020304" pitchFamily="18" charset="0"/>
                        </a:rPr>
                        <a:t>-3 856,9</a:t>
                      </a:r>
                      <a:endParaRPr lang="ru-RU" sz="16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b="1" dirty="0">
                          <a:solidFill>
                            <a:srgbClr val="000000"/>
                          </a:solidFill>
                          <a:effectLst/>
                          <a:latin typeface="Times New Roman" panose="02020603050405020304" pitchFamily="18" charset="0"/>
                          <a:ea typeface="Times New Roman" panose="02020603050405020304" pitchFamily="18" charset="0"/>
                        </a:rPr>
                        <a:t>4 526,3</a:t>
                      </a:r>
                      <a:endParaRPr lang="ru-RU" sz="16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b="1" dirty="0">
                          <a:solidFill>
                            <a:srgbClr val="000000"/>
                          </a:solidFill>
                          <a:effectLst/>
                          <a:latin typeface="Times New Roman" panose="02020603050405020304" pitchFamily="18" charset="0"/>
                          <a:ea typeface="Times New Roman" panose="02020603050405020304" pitchFamily="18" charset="0"/>
                        </a:rPr>
                        <a:t>100</a:t>
                      </a:r>
                      <a:endParaRPr lang="ru-RU" sz="16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b="1" dirty="0">
                          <a:solidFill>
                            <a:srgbClr val="000000"/>
                          </a:solidFill>
                          <a:effectLst/>
                          <a:latin typeface="Times New Roman" panose="02020603050405020304" pitchFamily="18" charset="0"/>
                          <a:ea typeface="Times New Roman" panose="02020603050405020304" pitchFamily="18" charset="0"/>
                        </a:rPr>
                        <a:t>4 526,3</a:t>
                      </a:r>
                      <a:endParaRPr lang="ru-RU" sz="16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b="1" dirty="0">
                          <a:solidFill>
                            <a:srgbClr val="000000"/>
                          </a:solidFill>
                          <a:effectLst/>
                          <a:latin typeface="Times New Roman" panose="02020603050405020304" pitchFamily="18" charset="0"/>
                          <a:ea typeface="Times New Roman" panose="02020603050405020304" pitchFamily="18" charset="0"/>
                        </a:rPr>
                        <a:t>100</a:t>
                      </a:r>
                      <a:endParaRPr lang="ru-RU" sz="16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926756"/>
                  </a:ext>
                </a:extLst>
              </a:tr>
              <a:tr h="485286">
                <a:tc>
                  <a:txBody>
                    <a:bodyPr/>
                    <a:lstStyle/>
                    <a:p>
                      <a:pPr algn="l">
                        <a:spcAft>
                          <a:spcPts val="0"/>
                        </a:spcAft>
                      </a:pPr>
                      <a:r>
                        <a:rPr lang="ru-RU" sz="1400" i="1" dirty="0">
                          <a:solidFill>
                            <a:srgbClr val="000000"/>
                          </a:solidFill>
                          <a:effectLst/>
                          <a:latin typeface="Times New Roman" panose="02020603050405020304" pitchFamily="18" charset="0"/>
                          <a:ea typeface="Times New Roman" panose="02020603050405020304" pitchFamily="18" charset="0"/>
                        </a:rPr>
                        <a:t>в том числе средства областного бюджета</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i="1">
                          <a:solidFill>
                            <a:srgbClr val="000000"/>
                          </a:solidFill>
                          <a:effectLst/>
                          <a:latin typeface="Times New Roman" panose="02020603050405020304" pitchFamily="18" charset="0"/>
                          <a:ea typeface="Times New Roman" panose="02020603050405020304" pitchFamily="18" charset="0"/>
                        </a:rPr>
                        <a:t>1 422,3</a:t>
                      </a:r>
                      <a:endParaRPr lang="ru-RU" sz="16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i="1" dirty="0">
                          <a:solidFill>
                            <a:srgbClr val="000000"/>
                          </a:solidFill>
                          <a:effectLst/>
                          <a:latin typeface="Times New Roman" panose="02020603050405020304" pitchFamily="18" charset="0"/>
                          <a:ea typeface="Times New Roman" panose="02020603050405020304" pitchFamily="18" charset="0"/>
                        </a:rPr>
                        <a:t>0</a:t>
                      </a:r>
                      <a:endParaRPr lang="ru-RU" sz="16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i="1">
                          <a:solidFill>
                            <a:srgbClr val="000000"/>
                          </a:solidFill>
                          <a:effectLst/>
                          <a:latin typeface="Times New Roman" panose="02020603050405020304" pitchFamily="18" charset="0"/>
                          <a:ea typeface="Times New Roman" panose="02020603050405020304" pitchFamily="18" charset="0"/>
                        </a:rPr>
                        <a:t>-1 422,3</a:t>
                      </a:r>
                      <a:endParaRPr lang="ru-RU" sz="16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i="1" dirty="0">
                          <a:solidFill>
                            <a:srgbClr val="000000"/>
                          </a:solidFill>
                          <a:effectLst/>
                          <a:latin typeface="Times New Roman" panose="02020603050405020304" pitchFamily="18" charset="0"/>
                          <a:ea typeface="Times New Roman" panose="02020603050405020304" pitchFamily="18" charset="0"/>
                        </a:rPr>
                        <a:t>0</a:t>
                      </a:r>
                      <a:endParaRPr lang="ru-RU" sz="16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i="1">
                          <a:solidFill>
                            <a:srgbClr val="000000"/>
                          </a:solidFill>
                          <a:effectLst/>
                          <a:latin typeface="Times New Roman" panose="02020603050405020304" pitchFamily="18" charset="0"/>
                          <a:ea typeface="Times New Roman" panose="02020603050405020304" pitchFamily="18" charset="0"/>
                        </a:rPr>
                        <a:t>100</a:t>
                      </a:r>
                      <a:endParaRPr lang="ru-RU" sz="16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i="1">
                          <a:solidFill>
                            <a:srgbClr val="000000"/>
                          </a:solidFill>
                          <a:effectLst/>
                          <a:latin typeface="Times New Roman" panose="02020603050405020304" pitchFamily="18" charset="0"/>
                          <a:ea typeface="Times New Roman" panose="02020603050405020304" pitchFamily="18" charset="0"/>
                        </a:rPr>
                        <a:t>0</a:t>
                      </a:r>
                      <a:endParaRPr lang="ru-RU" sz="16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i="1" dirty="0">
                          <a:solidFill>
                            <a:srgbClr val="000000"/>
                          </a:solidFill>
                          <a:effectLst/>
                          <a:latin typeface="Times New Roman" panose="02020603050405020304" pitchFamily="18" charset="0"/>
                          <a:ea typeface="Times New Roman" panose="02020603050405020304" pitchFamily="18" charset="0"/>
                        </a:rPr>
                        <a:t>100</a:t>
                      </a:r>
                      <a:endParaRPr lang="ru-RU" sz="16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638783"/>
                  </a:ext>
                </a:extLst>
              </a:tr>
              <a:tr h="709742">
                <a:tc>
                  <a:txBody>
                    <a:bodyPr/>
                    <a:lstStyle/>
                    <a:p>
                      <a:pPr algn="l">
                        <a:spcAft>
                          <a:spcPts val="0"/>
                        </a:spcAft>
                      </a:pPr>
                      <a:r>
                        <a:rPr lang="ru-RU" sz="1400" i="1" dirty="0">
                          <a:solidFill>
                            <a:srgbClr val="000000"/>
                          </a:solidFill>
                          <a:effectLst/>
                          <a:latin typeface="Times New Roman" panose="02020603050405020304" pitchFamily="18" charset="0"/>
                          <a:ea typeface="Times New Roman" panose="02020603050405020304" pitchFamily="18" charset="0"/>
                        </a:rPr>
                        <a:t>В том числе средства бюджета Кольского района</a:t>
                      </a:r>
                      <a:endParaRPr lang="ru-RU" sz="14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i="1">
                          <a:solidFill>
                            <a:srgbClr val="000000"/>
                          </a:solidFill>
                          <a:effectLst/>
                          <a:latin typeface="Times New Roman" panose="02020603050405020304" pitchFamily="18" charset="0"/>
                          <a:ea typeface="Times New Roman" panose="02020603050405020304" pitchFamily="18" charset="0"/>
                        </a:rPr>
                        <a:t>1 166,1</a:t>
                      </a:r>
                      <a:endParaRPr lang="ru-RU" sz="16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i="1" dirty="0">
                          <a:solidFill>
                            <a:srgbClr val="000000"/>
                          </a:solidFill>
                          <a:effectLst/>
                          <a:latin typeface="Times New Roman" panose="02020603050405020304" pitchFamily="18" charset="0"/>
                          <a:ea typeface="Times New Roman" panose="02020603050405020304" pitchFamily="18" charset="0"/>
                        </a:rPr>
                        <a:t>500,0</a:t>
                      </a:r>
                      <a:endParaRPr lang="ru-RU" sz="16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i="1" dirty="0">
                          <a:solidFill>
                            <a:srgbClr val="000000"/>
                          </a:solidFill>
                          <a:effectLst/>
                          <a:latin typeface="Times New Roman" panose="02020603050405020304" pitchFamily="18" charset="0"/>
                          <a:ea typeface="Times New Roman" panose="02020603050405020304" pitchFamily="18" charset="0"/>
                        </a:rPr>
                        <a:t>-666,1</a:t>
                      </a:r>
                      <a:endParaRPr lang="ru-RU" sz="16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i="1">
                          <a:solidFill>
                            <a:srgbClr val="000000"/>
                          </a:solidFill>
                          <a:effectLst/>
                          <a:latin typeface="Times New Roman" panose="02020603050405020304" pitchFamily="18" charset="0"/>
                          <a:ea typeface="Times New Roman" panose="02020603050405020304" pitchFamily="18" charset="0"/>
                        </a:rPr>
                        <a:t>0</a:t>
                      </a:r>
                      <a:endParaRPr lang="ru-RU" sz="16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i="1">
                          <a:solidFill>
                            <a:srgbClr val="000000"/>
                          </a:solidFill>
                          <a:effectLst/>
                          <a:latin typeface="Times New Roman" panose="02020603050405020304" pitchFamily="18" charset="0"/>
                          <a:ea typeface="Times New Roman" panose="02020603050405020304" pitchFamily="18" charset="0"/>
                        </a:rPr>
                        <a:t>100</a:t>
                      </a:r>
                      <a:endParaRPr lang="ru-RU" sz="16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i="1">
                          <a:solidFill>
                            <a:srgbClr val="000000"/>
                          </a:solidFill>
                          <a:effectLst/>
                          <a:latin typeface="Times New Roman" panose="02020603050405020304" pitchFamily="18" charset="0"/>
                          <a:ea typeface="Times New Roman" panose="02020603050405020304" pitchFamily="18" charset="0"/>
                        </a:rPr>
                        <a:t>0</a:t>
                      </a:r>
                      <a:endParaRPr lang="ru-RU" sz="160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i="1" dirty="0">
                          <a:solidFill>
                            <a:srgbClr val="000000"/>
                          </a:solidFill>
                          <a:effectLst/>
                          <a:latin typeface="Times New Roman" panose="02020603050405020304" pitchFamily="18" charset="0"/>
                          <a:ea typeface="Times New Roman" panose="02020603050405020304" pitchFamily="18" charset="0"/>
                        </a:rPr>
                        <a:t>100</a:t>
                      </a:r>
                      <a:endParaRPr lang="ru-RU" sz="1600" dirty="0">
                        <a:effectLst/>
                        <a:latin typeface="Times New Roman" panose="02020603050405020304" pitchFamily="18" charset="0"/>
                        <a:ea typeface="Times New Roman" panose="02020603050405020304" pitchFamily="18" charset="0"/>
                      </a:endParaRPr>
                    </a:p>
                  </a:txBody>
                  <a:tcPr marL="63789" marR="63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35470"/>
                  </a:ext>
                </a:extLst>
              </a:tr>
            </a:tbl>
          </a:graphicData>
        </a:graphic>
      </p:graphicFrame>
      <p:sp>
        <p:nvSpPr>
          <p:cNvPr id="5" name="Прямоугольник 4"/>
          <p:cNvSpPr/>
          <p:nvPr/>
        </p:nvSpPr>
        <p:spPr>
          <a:xfrm>
            <a:off x="1847529" y="3717033"/>
            <a:ext cx="8640961" cy="2031325"/>
          </a:xfrm>
          <a:prstGeom prst="rect">
            <a:avLst/>
          </a:prstGeom>
        </p:spPr>
        <p:txBody>
          <a:bodyPr wrap="square">
            <a:spAutoFit/>
          </a:bodyPr>
          <a:lstStyle/>
          <a:p>
            <a:pPr indent="450215" algn="just"/>
            <a:endParaRPr lang="ru-RU" dirty="0">
              <a:latin typeface="Times New Roman"/>
              <a:ea typeface="Times New Roman"/>
            </a:endParaRPr>
          </a:p>
          <a:p>
            <a:pPr indent="450215" algn="just"/>
            <a:r>
              <a:rPr lang="ru-RU" dirty="0">
                <a:latin typeface="Times New Roman"/>
                <a:ea typeface="Times New Roman"/>
              </a:rPr>
              <a:t>Предусмотрены расходы на содержание Совета Депутатов городского поселения Кола Кольского района, в том числе расходы по передаче полномочий по проведению внешнего муниципального финансового контроля, а также резервный фонд администрации Кольского района и иной межбюджетный трансферт из бюджета Кольского района на выплату вознаграждения гражданам, участвующим во временных общественно полезных работах.    </a:t>
            </a:r>
            <a:endParaRPr lang="ru-RU" sz="1600" dirty="0">
              <a:latin typeface="Times New Roman"/>
              <a:ea typeface="Times New Roman"/>
            </a:endParaRPr>
          </a:p>
        </p:txBody>
      </p:sp>
    </p:spTree>
    <p:extLst>
      <p:ext uri="{BB962C8B-B14F-4D97-AF65-F5344CB8AC3E}">
        <p14:creationId xmlns:p14="http://schemas.microsoft.com/office/powerpoint/2010/main" val="3229457523"/>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3390" y="541538"/>
            <a:ext cx="8703090" cy="870012"/>
          </a:xfrm>
        </p:spPr>
        <p:txBody>
          <a:bodyPr>
            <a:noAutofit/>
          </a:bodyPr>
          <a:lstStyle/>
          <a:p>
            <a:pPr algn="ctr"/>
            <a:r>
              <a:rPr lang="ru-RU" sz="2400" b="1" i="1" dirty="0">
                <a:latin typeface="Times New Roman" panose="02020603050405020304" pitchFamily="18" charset="0"/>
                <a:cs typeface="Times New Roman" panose="02020603050405020304" pitchFamily="18" charset="0"/>
              </a:rPr>
              <a:t>Сведения о планируемых объемах муниципального долга  на очередной финансовый год и на плановый период</a:t>
            </a:r>
          </a:p>
        </p:txBody>
      </p:sp>
      <p:sp>
        <p:nvSpPr>
          <p:cNvPr id="5" name="Объект 2"/>
          <p:cNvSpPr>
            <a:spLocks noGrp="1"/>
          </p:cNvSpPr>
          <p:nvPr>
            <p:ph sz="quarter" idx="13"/>
          </p:nvPr>
        </p:nvSpPr>
        <p:spPr>
          <a:xfrm>
            <a:off x="1917577" y="2663300"/>
            <a:ext cx="8066855" cy="1542939"/>
          </a:xfrm>
          <a:solidFill>
            <a:schemeClr val="bg1">
              <a:alpha val="0"/>
            </a:schemeClr>
          </a:solidFill>
        </p:spPr>
        <p:txBody>
          <a:bodyPr>
            <a:normAutofit fontScale="77500" lnSpcReduction="20000"/>
          </a:bodyPr>
          <a:lstStyle/>
          <a:p>
            <a:pPr marL="45720" indent="0" algn="ctr">
              <a:buNone/>
            </a:pPr>
            <a:r>
              <a:rPr lang="ru-RU" altLang="ru-RU" dirty="0">
                <a:solidFill>
                  <a:schemeClr val="tx1"/>
                </a:solidFill>
                <a:latin typeface="Times New Roman" pitchFamily="18" charset="0"/>
                <a:cs typeface="Times New Roman" panose="02020603050405020304" pitchFamily="18" charset="0"/>
              </a:rPr>
              <a:t>Муниципальный долг по состоянию на 01.01.2023 года – 0,00 рублей</a:t>
            </a:r>
          </a:p>
          <a:p>
            <a:pPr marL="45720" indent="0" algn="ctr">
              <a:buNone/>
            </a:pPr>
            <a:endParaRPr lang="ru-RU" altLang="ru-RU" dirty="0">
              <a:solidFill>
                <a:schemeClr val="tx1"/>
              </a:solidFill>
              <a:latin typeface="Times New Roman" pitchFamily="18" charset="0"/>
              <a:cs typeface="Times New Roman" panose="02020603050405020304" pitchFamily="18" charset="0"/>
            </a:endParaRPr>
          </a:p>
          <a:p>
            <a:pPr marL="45720" indent="0" algn="ctr">
              <a:buNone/>
            </a:pPr>
            <a:r>
              <a:rPr lang="ru-RU" dirty="0">
                <a:solidFill>
                  <a:schemeClr val="tx1"/>
                </a:solidFill>
                <a:latin typeface="Times New Roman" panose="02020603050405020304" pitchFamily="18" charset="0"/>
                <a:cs typeface="Times New Roman" panose="02020603050405020304" pitchFamily="18" charset="0"/>
              </a:rPr>
              <a:t>Увеличение объема муниципального долга в 2022 году и в плановом периоде 2023 и 2024 годов не планируется</a:t>
            </a:r>
          </a:p>
        </p:txBody>
      </p:sp>
    </p:spTree>
    <p:extLst>
      <p:ext uri="{BB962C8B-B14F-4D97-AF65-F5344CB8AC3E}">
        <p14:creationId xmlns:p14="http://schemas.microsoft.com/office/powerpoint/2010/main" val="25240748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01037" y="4538835"/>
            <a:ext cx="4977569" cy="1754326"/>
          </a:xfrm>
          <a:prstGeom prst="rect">
            <a:avLst/>
          </a:prstGeom>
        </p:spPr>
        <p:txBody>
          <a:bodyPr wrap="square">
            <a:spAutoFit/>
          </a:bodyPr>
          <a:lstStyle/>
          <a:p>
            <a:r>
              <a:rPr lang="ru-RU" b="1" dirty="0">
                <a:solidFill>
                  <a:prstClr val="black"/>
                </a:solidFill>
                <a:latin typeface="Times New Roman" panose="02020603050405020304" pitchFamily="18" charset="0"/>
                <a:cs typeface="Times New Roman" panose="02020603050405020304" pitchFamily="18" charset="0"/>
              </a:rPr>
              <a:t>Контактная информация:</a:t>
            </a:r>
            <a:br>
              <a:rPr lang="ru-RU" b="1" dirty="0">
                <a:solidFill>
                  <a:prstClr val="black"/>
                </a:solidFill>
                <a:latin typeface="Times New Roman" panose="02020603050405020304" pitchFamily="18" charset="0"/>
                <a:cs typeface="Times New Roman" panose="02020603050405020304" pitchFamily="18" charset="0"/>
              </a:rPr>
            </a:br>
            <a:r>
              <a:rPr lang="ru-RU" b="1" dirty="0">
                <a:solidFill>
                  <a:prstClr val="black"/>
                </a:solidFill>
                <a:latin typeface="Times New Roman" panose="02020603050405020304" pitchFamily="18" charset="0"/>
                <a:cs typeface="Times New Roman" panose="02020603050405020304" pitchFamily="18" charset="0"/>
              </a:rPr>
              <a:t>Управление финансов администрации Кольского района,</a:t>
            </a:r>
            <a:br>
              <a:rPr lang="ru-RU" b="1" dirty="0">
                <a:solidFill>
                  <a:prstClr val="black"/>
                </a:solidFill>
                <a:latin typeface="Times New Roman" panose="02020603050405020304" pitchFamily="18" charset="0"/>
                <a:cs typeface="Times New Roman" panose="02020603050405020304" pitchFamily="18" charset="0"/>
              </a:rPr>
            </a:br>
            <a:r>
              <a:rPr lang="ru-RU" b="1" dirty="0">
                <a:solidFill>
                  <a:prstClr val="black"/>
                </a:solidFill>
                <a:latin typeface="Times New Roman" panose="02020603050405020304" pitchFamily="18" charset="0"/>
                <a:cs typeface="Times New Roman" panose="02020603050405020304" pitchFamily="18" charset="0"/>
              </a:rPr>
              <a:t>Адрес: г. Кола, пр. Советский, д. 50,</a:t>
            </a:r>
            <a:br>
              <a:rPr lang="ru-RU" b="1" dirty="0">
                <a:solidFill>
                  <a:prstClr val="black"/>
                </a:solidFill>
                <a:latin typeface="Times New Roman" panose="02020603050405020304" pitchFamily="18" charset="0"/>
                <a:cs typeface="Times New Roman" panose="02020603050405020304" pitchFamily="18" charset="0"/>
              </a:rPr>
            </a:br>
            <a:r>
              <a:rPr lang="ru-RU" b="1" dirty="0">
                <a:solidFill>
                  <a:prstClr val="black"/>
                </a:solidFill>
                <a:latin typeface="Times New Roman" panose="02020603050405020304" pitchFamily="18" charset="0"/>
                <a:cs typeface="Times New Roman" panose="02020603050405020304" pitchFamily="18" charset="0"/>
              </a:rPr>
              <a:t>Тел. 8 (81553) 33390, 33935,</a:t>
            </a:r>
            <a:br>
              <a:rPr lang="ru-RU" b="1" dirty="0">
                <a:solidFill>
                  <a:prstClr val="black"/>
                </a:solidFill>
                <a:latin typeface="Times New Roman" panose="02020603050405020304" pitchFamily="18" charset="0"/>
                <a:cs typeface="Times New Roman" panose="02020603050405020304" pitchFamily="18" charset="0"/>
              </a:rPr>
            </a:br>
            <a:r>
              <a:rPr lang="en-US" b="1" dirty="0">
                <a:solidFill>
                  <a:prstClr val="black"/>
                </a:solidFill>
                <a:latin typeface="Times New Roman" panose="02020603050405020304" pitchFamily="18" charset="0"/>
                <a:cs typeface="Times New Roman" panose="02020603050405020304" pitchFamily="18" charset="0"/>
              </a:rPr>
              <a:t>E-mail</a:t>
            </a:r>
            <a:r>
              <a:rPr lang="ru-RU" b="1"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fo@akolr.gov-murman.ru</a:t>
            </a:r>
            <a:r>
              <a:rPr lang="ru-RU" b="1" dirty="0">
                <a:solidFill>
                  <a:prstClr val="black"/>
                </a:solidFill>
                <a:latin typeface="Times New Roman" panose="02020603050405020304" pitchFamily="18" charset="0"/>
                <a:cs typeface="Times New Roman" panose="02020603050405020304" pitchFamily="18" charset="0"/>
              </a:rPr>
              <a:t> </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420427" y="1953087"/>
            <a:ext cx="9294789" cy="1754326"/>
          </a:xfrm>
          <a:prstGeom prst="rect">
            <a:avLst/>
          </a:prstGeom>
          <a:noFill/>
        </p:spPr>
        <p:txBody>
          <a:bodyPr wrap="square" lIns="91440" tIns="45720" rIns="91440" bIns="45720">
            <a:spAutoFit/>
          </a:bodyPr>
          <a:lstStyle/>
          <a:p>
            <a:pPr algn="ctr"/>
            <a:r>
              <a:rPr lang="ru-RU" sz="5400" b="1" dirty="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БЛАГОДАРИМ ЗА ВНИМАНИЕ</a:t>
            </a:r>
            <a:r>
              <a:rPr lang="ru-RU" sz="5400" b="1" dirty="0">
                <a:ln w="1905"/>
                <a:solidFill>
                  <a:schemeClr val="bg2">
                    <a:lumMod val="25000"/>
                  </a:schemeClr>
                </a:solidFill>
                <a:effectLst>
                  <a:innerShdw blurRad="69850" dist="43180" dir="5400000">
                    <a:srgbClr val="000000">
                      <a:alpha val="65000"/>
                    </a:srgbClr>
                  </a:innerShdw>
                </a:effectLst>
                <a:latin typeface="Trebuchet MS"/>
              </a:rPr>
              <a:t>!</a:t>
            </a:r>
          </a:p>
        </p:txBody>
      </p:sp>
      <p:pic>
        <p:nvPicPr>
          <p:cNvPr id="9" name="Рисунок 3" descr="Кола ГП_ПП-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4394" y="386115"/>
            <a:ext cx="1330551" cy="14710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013075"/>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7"/>
          <p:cNvSpPr txBox="1">
            <a:spLocks noChangeArrowheads="1"/>
          </p:cNvSpPr>
          <p:nvPr/>
        </p:nvSpPr>
        <p:spPr bwMode="auto">
          <a:xfrm>
            <a:off x="9726885" y="913682"/>
            <a:ext cx="1331640" cy="338554"/>
          </a:xfrm>
          <a:prstGeom prst="rect">
            <a:avLst/>
          </a:prstGeom>
          <a:noFill/>
          <a:ln w="9525">
            <a:noFill/>
            <a:miter lim="800000"/>
            <a:headEnd/>
            <a:tailEnd/>
          </a:ln>
        </p:spPr>
        <p:txBody>
          <a:bodyPr wrap="square">
            <a:spAutoFit/>
          </a:bodyPr>
          <a:lstStyle/>
          <a:p>
            <a:r>
              <a:rPr lang="ru-RU" sz="1600" dirty="0">
                <a:solidFill>
                  <a:schemeClr val="tx2"/>
                </a:solidFill>
                <a:latin typeface="Times New Roman" pitchFamily="18" charset="0"/>
                <a:cs typeface="Times New Roman" pitchFamily="18" charset="0"/>
              </a:rPr>
              <a:t>млн. рублей</a:t>
            </a:r>
          </a:p>
        </p:txBody>
      </p:sp>
      <p:graphicFrame>
        <p:nvGraphicFramePr>
          <p:cNvPr id="9" name="Диаграмма 8"/>
          <p:cNvGraphicFramePr>
            <a:graphicFrameLocks/>
          </p:cNvGraphicFramePr>
          <p:nvPr>
            <p:extLst>
              <p:ext uri="{D42A27DB-BD31-4B8C-83A1-F6EECF244321}">
                <p14:modId xmlns:p14="http://schemas.microsoft.com/office/powerpoint/2010/main" val="674302918"/>
              </p:ext>
            </p:extLst>
          </p:nvPr>
        </p:nvGraphicFramePr>
        <p:xfrm>
          <a:off x="1228724" y="257174"/>
          <a:ext cx="9829801" cy="62436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255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67" y="-257893"/>
            <a:ext cx="6512511" cy="1143000"/>
          </a:xfrm>
          <a:effectLst/>
        </p:spPr>
        <p:txBody>
          <a:bodyPr/>
          <a:lstStyle/>
          <a:p>
            <a:pPr algn="ctr"/>
            <a:r>
              <a:rPr lang="ru-RU" sz="2800" b="1" dirty="0">
                <a:latin typeface="Times New Roman" panose="02020603050405020304" pitchFamily="18" charset="0"/>
                <a:cs typeface="Times New Roman" panose="02020603050405020304" pitchFamily="18" charset="0"/>
              </a:rPr>
              <a:t>Налоговые доходы</a:t>
            </a:r>
          </a:p>
        </p:txBody>
      </p:sp>
      <p:graphicFrame>
        <p:nvGraphicFramePr>
          <p:cNvPr id="8" name="Диаграмма 7">
            <a:extLst>
              <a:ext uri="{FF2B5EF4-FFF2-40B4-BE49-F238E27FC236}">
                <a16:creationId xmlns:a16="http://schemas.microsoft.com/office/drawing/2014/main" id="{5B03D519-1D29-4CBE-847C-52D408EF62EB}"/>
              </a:ext>
            </a:extLst>
          </p:cNvPr>
          <p:cNvGraphicFramePr>
            <a:graphicFrameLocks/>
          </p:cNvGraphicFramePr>
          <p:nvPr>
            <p:extLst>
              <p:ext uri="{D42A27DB-BD31-4B8C-83A1-F6EECF244321}">
                <p14:modId xmlns:p14="http://schemas.microsoft.com/office/powerpoint/2010/main" val="3858374293"/>
              </p:ext>
            </p:extLst>
          </p:nvPr>
        </p:nvGraphicFramePr>
        <p:xfrm>
          <a:off x="390525" y="1050130"/>
          <a:ext cx="11125200" cy="544591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95A6B7F-5441-4624-973A-A20BE4836BE2}"/>
              </a:ext>
            </a:extLst>
          </p:cNvPr>
          <p:cNvSpPr txBox="1"/>
          <p:nvPr/>
        </p:nvSpPr>
        <p:spPr>
          <a:xfrm>
            <a:off x="10563225" y="209550"/>
            <a:ext cx="1142813" cy="307777"/>
          </a:xfrm>
          <a:prstGeom prst="rect">
            <a:avLst/>
          </a:prstGeom>
          <a:noFill/>
        </p:spPr>
        <p:txBody>
          <a:bodyPr wrap="none" rtlCol="0">
            <a:spAutoFit/>
          </a:bodyPr>
          <a:lstStyle/>
          <a:p>
            <a:r>
              <a:rPr lang="ru-RU" sz="1400" i="1" dirty="0"/>
              <a:t>тыс. рублей</a:t>
            </a:r>
          </a:p>
        </p:txBody>
      </p:sp>
    </p:spTree>
    <p:extLst>
      <p:ext uri="{BB962C8B-B14F-4D97-AF65-F5344CB8AC3E}">
        <p14:creationId xmlns:p14="http://schemas.microsoft.com/office/powerpoint/2010/main" val="177686666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13DDD3">
                <a:alpha val="56000"/>
              </a:srgb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6925" y="-76201"/>
            <a:ext cx="6512511" cy="790575"/>
          </a:xfrm>
        </p:spPr>
        <p:txBody>
          <a:bodyPr/>
          <a:lstStyle/>
          <a:p>
            <a:pPr algn="ctr"/>
            <a:r>
              <a:rPr lang="ru-RU" sz="2800" b="1" dirty="0">
                <a:latin typeface="Times New Roman" panose="02020603050405020304" pitchFamily="18" charset="0"/>
                <a:cs typeface="Times New Roman" panose="02020603050405020304" pitchFamily="18" charset="0"/>
              </a:rPr>
              <a:t>Неналоговые</a:t>
            </a:r>
            <a:r>
              <a:rPr lang="ru-RU" sz="4000" b="1" dirty="0"/>
              <a:t> </a:t>
            </a:r>
            <a:r>
              <a:rPr lang="ru-RU" sz="2800" b="1" dirty="0">
                <a:latin typeface="Times New Roman" pitchFamily="18" charset="0"/>
                <a:cs typeface="Times New Roman" pitchFamily="18" charset="0"/>
              </a:rPr>
              <a:t>доходы</a:t>
            </a:r>
            <a:endParaRPr lang="ru-RU" sz="4000" b="1" dirty="0">
              <a:latin typeface="Times New Roman" pitchFamily="18" charset="0"/>
              <a:cs typeface="Times New Roman" pitchFamily="18" charset="0"/>
            </a:endParaRPr>
          </a:p>
        </p:txBody>
      </p:sp>
      <p:graphicFrame>
        <p:nvGraphicFramePr>
          <p:cNvPr id="9" name="Диаграмма 8">
            <a:extLst>
              <a:ext uri="{FF2B5EF4-FFF2-40B4-BE49-F238E27FC236}">
                <a16:creationId xmlns:a16="http://schemas.microsoft.com/office/drawing/2014/main" id="{2FD38BFC-6B64-4DD6-914E-27BE969E5C7E}"/>
              </a:ext>
            </a:extLst>
          </p:cNvPr>
          <p:cNvGraphicFramePr>
            <a:graphicFrameLocks/>
          </p:cNvGraphicFramePr>
          <p:nvPr>
            <p:extLst>
              <p:ext uri="{D42A27DB-BD31-4B8C-83A1-F6EECF244321}">
                <p14:modId xmlns:p14="http://schemas.microsoft.com/office/powerpoint/2010/main" val="2330441052"/>
              </p:ext>
            </p:extLst>
          </p:nvPr>
        </p:nvGraphicFramePr>
        <p:xfrm>
          <a:off x="323850" y="714374"/>
          <a:ext cx="11677650" cy="59340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7A57DEE-6F02-4CAC-8287-75A4AFC52D18}"/>
              </a:ext>
            </a:extLst>
          </p:cNvPr>
          <p:cNvSpPr txBox="1"/>
          <p:nvPr/>
        </p:nvSpPr>
        <p:spPr>
          <a:xfrm>
            <a:off x="10657927" y="209550"/>
            <a:ext cx="1142813" cy="307777"/>
          </a:xfrm>
          <a:prstGeom prst="rect">
            <a:avLst/>
          </a:prstGeom>
          <a:noFill/>
        </p:spPr>
        <p:txBody>
          <a:bodyPr wrap="none" rtlCol="0">
            <a:spAutoFit/>
          </a:bodyPr>
          <a:lstStyle/>
          <a:p>
            <a:r>
              <a:rPr lang="ru-RU" sz="1400" i="1" dirty="0"/>
              <a:t>тыс. рублей</a:t>
            </a:r>
          </a:p>
        </p:txBody>
      </p:sp>
    </p:spTree>
    <p:extLst>
      <p:ext uri="{BB962C8B-B14F-4D97-AF65-F5344CB8AC3E}">
        <p14:creationId xmlns:p14="http://schemas.microsoft.com/office/powerpoint/2010/main" val="112843166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8610D14B-0F66-470A-8602-17864D0107EF}"/>
              </a:ext>
            </a:extLst>
          </p:cNvPr>
          <p:cNvGraphicFramePr>
            <a:graphicFrameLocks noGrp="1"/>
          </p:cNvGraphicFramePr>
          <p:nvPr>
            <p:extLst>
              <p:ext uri="{D42A27DB-BD31-4B8C-83A1-F6EECF244321}">
                <p14:modId xmlns:p14="http://schemas.microsoft.com/office/powerpoint/2010/main" val="2104693909"/>
              </p:ext>
            </p:extLst>
          </p:nvPr>
        </p:nvGraphicFramePr>
        <p:xfrm>
          <a:off x="1081088" y="323851"/>
          <a:ext cx="9996489" cy="6488796"/>
        </p:xfrm>
        <a:graphic>
          <a:graphicData uri="http://schemas.openxmlformats.org/drawingml/2006/table">
            <a:tbl>
              <a:tblPr firstRow="1" firstCol="1" bandRow="1">
                <a:tableStyleId>{5C22544A-7EE6-4342-B048-85BDC9FD1C3A}</a:tableStyleId>
              </a:tblPr>
              <a:tblGrid>
                <a:gridCol w="7017202">
                  <a:extLst>
                    <a:ext uri="{9D8B030D-6E8A-4147-A177-3AD203B41FA5}">
                      <a16:colId xmlns:a16="http://schemas.microsoft.com/office/drawing/2014/main" val="4113818968"/>
                    </a:ext>
                  </a:extLst>
                </a:gridCol>
                <a:gridCol w="1073755">
                  <a:extLst>
                    <a:ext uri="{9D8B030D-6E8A-4147-A177-3AD203B41FA5}">
                      <a16:colId xmlns:a16="http://schemas.microsoft.com/office/drawing/2014/main" val="1602637391"/>
                    </a:ext>
                  </a:extLst>
                </a:gridCol>
                <a:gridCol w="952766">
                  <a:extLst>
                    <a:ext uri="{9D8B030D-6E8A-4147-A177-3AD203B41FA5}">
                      <a16:colId xmlns:a16="http://schemas.microsoft.com/office/drawing/2014/main" val="1831670398"/>
                    </a:ext>
                  </a:extLst>
                </a:gridCol>
                <a:gridCol w="952766">
                  <a:extLst>
                    <a:ext uri="{9D8B030D-6E8A-4147-A177-3AD203B41FA5}">
                      <a16:colId xmlns:a16="http://schemas.microsoft.com/office/drawing/2014/main" val="3657949290"/>
                    </a:ext>
                  </a:extLst>
                </a:gridCol>
              </a:tblGrid>
              <a:tr h="218482">
                <a:tc rowSpan="2">
                  <a:txBody>
                    <a:bodyPr/>
                    <a:lstStyle/>
                    <a:p>
                      <a:pPr>
                        <a:lnSpc>
                          <a:spcPct val="107000"/>
                        </a:lnSpc>
                        <a:spcAft>
                          <a:spcPts val="800"/>
                        </a:spcAft>
                      </a:pPr>
                      <a:r>
                        <a:rPr lang="ru-RU" sz="1400" b="0" dirty="0">
                          <a:solidFill>
                            <a:schemeClr val="tx1"/>
                          </a:solidFill>
                          <a:effectLst/>
                          <a:latin typeface="Times New Roman" panose="02020603050405020304" pitchFamily="18" charset="0"/>
                          <a:cs typeface="Times New Roman" panose="02020603050405020304" pitchFamily="18" charset="0"/>
                        </a:rPr>
                        <a:t>Всего,</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nSpc>
                          <a:spcPct val="107000"/>
                        </a:lnSpc>
                        <a:spcAft>
                          <a:spcPts val="800"/>
                        </a:spcAft>
                      </a:pPr>
                      <a:r>
                        <a:rPr lang="ru-RU" sz="1400">
                          <a:solidFill>
                            <a:schemeClr val="tx1"/>
                          </a:solidFill>
                          <a:effectLst/>
                          <a:latin typeface="Times New Roman" panose="02020603050405020304" pitchFamily="18" charset="0"/>
                          <a:cs typeface="Times New Roman" panose="02020603050405020304" pitchFamily="18" charset="0"/>
                        </a:rPr>
                        <a:t>2022 год</a:t>
                      </a:r>
                      <a:endParaRPr lang="ru-RU"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nSpc>
                          <a:spcPct val="107000"/>
                        </a:lnSpc>
                        <a:spcAft>
                          <a:spcPts val="800"/>
                        </a:spcAft>
                      </a:pPr>
                      <a:r>
                        <a:rPr lang="ru-RU" sz="1400">
                          <a:solidFill>
                            <a:schemeClr val="tx1"/>
                          </a:solidFill>
                          <a:effectLst/>
                          <a:latin typeface="Times New Roman" panose="02020603050405020304" pitchFamily="18" charset="0"/>
                          <a:cs typeface="Times New Roman" panose="02020603050405020304" pitchFamily="18" charset="0"/>
                        </a:rPr>
                        <a:t>2023 год</a:t>
                      </a:r>
                      <a:endParaRPr lang="ru-RU"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nSpc>
                          <a:spcPct val="107000"/>
                        </a:lnSpc>
                        <a:spcAft>
                          <a:spcPts val="800"/>
                        </a:spcAft>
                      </a:pPr>
                      <a:r>
                        <a:rPr lang="ru-RU" sz="1400" dirty="0">
                          <a:solidFill>
                            <a:schemeClr val="tx1"/>
                          </a:solidFill>
                          <a:effectLst/>
                          <a:latin typeface="Times New Roman" panose="02020603050405020304" pitchFamily="18" charset="0"/>
                          <a:cs typeface="Times New Roman" panose="02020603050405020304" pitchFamily="18" charset="0"/>
                        </a:rPr>
                        <a:t>2024 год</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extLst>
                  <a:ext uri="{0D108BD9-81ED-4DB2-BD59-A6C34878D82A}">
                    <a16:rowId xmlns:a16="http://schemas.microsoft.com/office/drawing/2014/main" val="2278178128"/>
                  </a:ext>
                </a:extLst>
              </a:tr>
              <a:tr h="218482">
                <a:tc vMerge="1">
                  <a:txBody>
                    <a:bodyPr/>
                    <a:lstStyle/>
                    <a:p>
                      <a:endParaRPr lang="ru-RU"/>
                    </a:p>
                  </a:txBody>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144 273,6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46 602,0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47 004,0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extLst>
                  <a:ext uri="{0D108BD9-81ED-4DB2-BD59-A6C34878D82A}">
                    <a16:rowId xmlns:a16="http://schemas.microsoft.com/office/drawing/2014/main" val="2515071915"/>
                  </a:ext>
                </a:extLst>
              </a:tr>
              <a:tr h="187984">
                <a:tc gridSpan="4">
                  <a:txBody>
                    <a:bodyPr/>
                    <a:lstStyle/>
                    <a:p>
                      <a:pPr algn="r">
                        <a:lnSpc>
                          <a:spcPct val="107000"/>
                        </a:lnSpc>
                        <a:spcAft>
                          <a:spcPts val="800"/>
                        </a:spcAft>
                      </a:pPr>
                      <a:r>
                        <a:rPr lang="ru-RU" sz="1200" b="0" dirty="0">
                          <a:solidFill>
                            <a:schemeClr val="tx1"/>
                          </a:solidFill>
                          <a:effectLst/>
                          <a:latin typeface="Times New Roman" panose="02020603050405020304" pitchFamily="18" charset="0"/>
                          <a:cs typeface="Times New Roman" panose="02020603050405020304" pitchFamily="18" charset="0"/>
                        </a:rPr>
                        <a:t>        в том числе:</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188361641"/>
                  </a:ext>
                </a:extLst>
              </a:tr>
              <a:tr h="218482">
                <a:tc>
                  <a:txBody>
                    <a:bodyPr/>
                    <a:lstStyle/>
                    <a:p>
                      <a:pPr>
                        <a:lnSpc>
                          <a:spcPct val="107000"/>
                        </a:lnSpc>
                        <a:spcAft>
                          <a:spcPts val="800"/>
                        </a:spcAft>
                      </a:pPr>
                      <a:r>
                        <a:rPr lang="ru-RU" sz="1200" b="0" dirty="0">
                          <a:solidFill>
                            <a:schemeClr val="tx1"/>
                          </a:solidFill>
                          <a:effectLst/>
                          <a:latin typeface="Times New Roman" panose="02020603050405020304" pitchFamily="18" charset="0"/>
                          <a:cs typeface="Times New Roman" panose="02020603050405020304" pitchFamily="18" charset="0"/>
                        </a:rPr>
                        <a:t>       Дотация на выравнивание бюджетной обеспеченности</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10 067,9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10 470,7</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10 889,5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extLst>
                  <a:ext uri="{0D108BD9-81ED-4DB2-BD59-A6C34878D82A}">
                    <a16:rowId xmlns:a16="http://schemas.microsoft.com/office/drawing/2014/main" val="1210323197"/>
                  </a:ext>
                </a:extLst>
              </a:tr>
              <a:tr h="388382">
                <a:tc>
                  <a:txBody>
                    <a:bodyPr/>
                    <a:lstStyle/>
                    <a:p>
                      <a:pPr algn="l">
                        <a:lnSpc>
                          <a:spcPct val="107000"/>
                        </a:lnSpc>
                        <a:spcAft>
                          <a:spcPts val="800"/>
                        </a:spcAft>
                      </a:pPr>
                      <a:r>
                        <a:rPr lang="ru-RU" sz="1200" b="0" dirty="0">
                          <a:solidFill>
                            <a:schemeClr val="tx1"/>
                          </a:solidFill>
                          <a:effectLst/>
                          <a:latin typeface="Times New Roman" panose="02020603050405020304" pitchFamily="18" charset="0"/>
                          <a:cs typeface="Times New Roman" panose="02020603050405020304" pitchFamily="18" charset="0"/>
                        </a:rPr>
                        <a:t>       Субсидии бюджетам городских поселений на реализацию мероприятий по обеспечению жильем молодых семей</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2 921,1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2 900,8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2 882,8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extLst>
                  <a:ext uri="{0D108BD9-81ED-4DB2-BD59-A6C34878D82A}">
                    <a16:rowId xmlns:a16="http://schemas.microsoft.com/office/drawing/2014/main" val="3906886195"/>
                  </a:ext>
                </a:extLst>
              </a:tr>
              <a:tr h="539837">
                <a:tc>
                  <a:txBody>
                    <a:bodyPr/>
                    <a:lstStyle/>
                    <a:p>
                      <a:pPr algn="l">
                        <a:lnSpc>
                          <a:spcPct val="107000"/>
                        </a:lnSpc>
                        <a:spcAft>
                          <a:spcPts val="800"/>
                        </a:spcAft>
                      </a:pPr>
                      <a:r>
                        <a:rPr lang="ru-RU" sz="1200" b="0" dirty="0">
                          <a:solidFill>
                            <a:schemeClr val="tx1"/>
                          </a:solidFill>
                          <a:effectLst/>
                          <a:latin typeface="Times New Roman" panose="02020603050405020304" pitchFamily="18" charset="0"/>
                          <a:cs typeface="Times New Roman" panose="02020603050405020304" pitchFamily="18" charset="0"/>
                        </a:rPr>
                        <a:t>       Субсидии на </a:t>
                      </a:r>
                      <a:r>
                        <a:rPr lang="ru-RU" sz="1200" b="0" dirty="0" err="1">
                          <a:solidFill>
                            <a:schemeClr val="tx1"/>
                          </a:solidFill>
                          <a:effectLst/>
                          <a:latin typeface="Times New Roman" panose="02020603050405020304" pitchFamily="18" charset="0"/>
                          <a:cs typeface="Times New Roman" panose="02020603050405020304" pitchFamily="18" charset="0"/>
                        </a:rPr>
                        <a:t>софинансирование</a:t>
                      </a:r>
                      <a:r>
                        <a:rPr lang="ru-RU" sz="1200" b="0" dirty="0">
                          <a:solidFill>
                            <a:schemeClr val="tx1"/>
                          </a:solidFill>
                          <a:effectLst/>
                          <a:latin typeface="Times New Roman" panose="02020603050405020304" pitchFamily="18" charset="0"/>
                          <a:cs typeface="Times New Roman" panose="02020603050405020304" pitchFamily="18" charset="0"/>
                        </a:rPr>
                        <a:t> расходных обязательств муниципальных образований на оплату взносов на капитальный ремонт за муниципальный жилой фонд</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463,0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462,8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    462,8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extLst>
                  <a:ext uri="{0D108BD9-81ED-4DB2-BD59-A6C34878D82A}">
                    <a16:rowId xmlns:a16="http://schemas.microsoft.com/office/drawing/2014/main" val="1482824792"/>
                  </a:ext>
                </a:extLst>
              </a:tr>
              <a:tr h="586890">
                <a:tc>
                  <a:txBody>
                    <a:bodyPr/>
                    <a:lstStyle/>
                    <a:p>
                      <a:pPr>
                        <a:lnSpc>
                          <a:spcPct val="107000"/>
                        </a:lnSpc>
                        <a:spcAft>
                          <a:spcPts val="800"/>
                        </a:spcAft>
                      </a:pPr>
                      <a:r>
                        <a:rPr lang="ru-RU" sz="1200" b="0" dirty="0">
                          <a:solidFill>
                            <a:schemeClr val="tx1"/>
                          </a:solidFill>
                          <a:effectLst/>
                          <a:latin typeface="Times New Roman" panose="02020603050405020304" pitchFamily="18" charset="0"/>
                          <a:cs typeface="Times New Roman" panose="02020603050405020304" pitchFamily="18" charset="0"/>
                        </a:rPr>
                        <a:t>       Субсидии бюджетам муниципальных образований на </a:t>
                      </a:r>
                      <a:r>
                        <a:rPr lang="ru-RU" sz="1200" b="0" dirty="0" err="1">
                          <a:solidFill>
                            <a:schemeClr val="tx1"/>
                          </a:solidFill>
                          <a:effectLst/>
                          <a:latin typeface="Times New Roman" panose="02020603050405020304" pitchFamily="18" charset="0"/>
                          <a:cs typeface="Times New Roman" panose="02020603050405020304" pitchFamily="18" charset="0"/>
                        </a:rPr>
                        <a:t>софинансирование</a:t>
                      </a:r>
                      <a:r>
                        <a:rPr lang="ru-RU" sz="1200" b="0" dirty="0">
                          <a:solidFill>
                            <a:schemeClr val="tx1"/>
                          </a:solidFill>
                          <a:effectLst/>
                          <a:latin typeface="Times New Roman" panose="02020603050405020304" pitchFamily="18" charset="0"/>
                          <a:cs typeface="Times New Roman" panose="02020603050405020304" pitchFamily="18" charset="0"/>
                        </a:rPr>
                        <a:t> расходов, направляемых на оплату труда и начисления на выплаты по оплате труда работникам муниципальных учреждений</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979,1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979,1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979,1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extLst>
                  <a:ext uri="{0D108BD9-81ED-4DB2-BD59-A6C34878D82A}">
                    <a16:rowId xmlns:a16="http://schemas.microsoft.com/office/drawing/2014/main" val="3625042541"/>
                  </a:ext>
                </a:extLst>
              </a:tr>
              <a:tr h="400878">
                <a:tc>
                  <a:txBody>
                    <a:bodyPr/>
                    <a:lstStyle/>
                    <a:p>
                      <a:pPr>
                        <a:lnSpc>
                          <a:spcPct val="107000"/>
                        </a:lnSpc>
                        <a:spcAft>
                          <a:spcPts val="800"/>
                        </a:spcAft>
                      </a:pPr>
                      <a:r>
                        <a:rPr lang="ru-RU" sz="1200" b="0" dirty="0">
                          <a:solidFill>
                            <a:schemeClr val="tx1"/>
                          </a:solidFill>
                          <a:effectLst/>
                          <a:latin typeface="Times New Roman" panose="02020603050405020304" pitchFamily="18" charset="0"/>
                          <a:cs typeface="Times New Roman" panose="02020603050405020304" pitchFamily="18" charset="0"/>
                        </a:rPr>
                        <a:t>       Субсидия на техническое сопровождение программного обеспечения "Система автоматизированного рабочего места муниципального образования"</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29,2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29,2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29,2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extLst>
                  <a:ext uri="{0D108BD9-81ED-4DB2-BD59-A6C34878D82A}">
                    <a16:rowId xmlns:a16="http://schemas.microsoft.com/office/drawing/2014/main" val="3092935063"/>
                  </a:ext>
                </a:extLst>
              </a:tr>
              <a:tr h="982640">
                <a:tc>
                  <a:txBody>
                    <a:bodyPr/>
                    <a:lstStyle/>
                    <a:p>
                      <a:pPr>
                        <a:lnSpc>
                          <a:spcPct val="107000"/>
                        </a:lnSpc>
                        <a:spcAft>
                          <a:spcPts val="800"/>
                        </a:spcAft>
                      </a:pPr>
                      <a:r>
                        <a:rPr lang="ru-RU" sz="1200" b="0" dirty="0">
                          <a:solidFill>
                            <a:schemeClr val="tx1"/>
                          </a:solidFill>
                          <a:effectLst/>
                          <a:latin typeface="Times New Roman" panose="02020603050405020304" pitchFamily="18" charset="0"/>
                          <a:cs typeface="Times New Roman" panose="02020603050405020304" pitchFamily="18" charset="0"/>
                        </a:rPr>
                        <a:t>       Субвенция на осуществление органами местного самоуправления отдельных государственных полномочий Мурманской области по определению перечня должностных лиц, уполномоченных составлять протоколы об административных правонарушениях, предусмотренных Законом Мурманской области "Об административных правонарушениях"</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4,0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4,0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4,0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extLst>
                  <a:ext uri="{0D108BD9-81ED-4DB2-BD59-A6C34878D82A}">
                    <a16:rowId xmlns:a16="http://schemas.microsoft.com/office/drawing/2014/main" val="437694066"/>
                  </a:ext>
                </a:extLst>
              </a:tr>
              <a:tr h="400878">
                <a:tc>
                  <a:txBody>
                    <a:bodyPr/>
                    <a:lstStyle/>
                    <a:p>
                      <a:pPr>
                        <a:lnSpc>
                          <a:spcPct val="107000"/>
                        </a:lnSpc>
                        <a:spcAft>
                          <a:spcPts val="800"/>
                        </a:spcAft>
                      </a:pPr>
                      <a:r>
                        <a:rPr lang="ru-RU" sz="1200" b="0" dirty="0">
                          <a:solidFill>
                            <a:schemeClr val="tx1"/>
                          </a:solidFill>
                          <a:effectLst/>
                          <a:latin typeface="Times New Roman" panose="02020603050405020304" pitchFamily="18" charset="0"/>
                          <a:cs typeface="Times New Roman" panose="02020603050405020304" pitchFamily="18" charset="0"/>
                        </a:rPr>
                        <a:t>       Субвенция бюджетам муниципальных образований Мурманской области на осуществление деятельности по отлову и содержанию животных без владельцев</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1754,4</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1 755,5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1 756,6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extLst>
                  <a:ext uri="{0D108BD9-81ED-4DB2-BD59-A6C34878D82A}">
                    <a16:rowId xmlns:a16="http://schemas.microsoft.com/office/drawing/2014/main" val="2605509604"/>
                  </a:ext>
                </a:extLst>
              </a:tr>
              <a:tr h="586890">
                <a:tc>
                  <a:txBody>
                    <a:bodyPr/>
                    <a:lstStyle/>
                    <a:p>
                      <a:pPr>
                        <a:lnSpc>
                          <a:spcPct val="107000"/>
                        </a:lnSpc>
                        <a:spcAft>
                          <a:spcPts val="800"/>
                        </a:spcAft>
                      </a:pPr>
                      <a:r>
                        <a:rPr lang="ru-RU" sz="1200" b="0" dirty="0">
                          <a:solidFill>
                            <a:schemeClr val="tx1"/>
                          </a:solidFill>
                          <a:effectLst/>
                          <a:latin typeface="Times New Roman" panose="02020603050405020304" pitchFamily="18" charset="0"/>
                          <a:cs typeface="Times New Roman" panose="02020603050405020304" pitchFamily="18" charset="0"/>
                        </a:rPr>
                        <a:t>       Межбюджетные трансферты, передаваемые бюджетам городских поселений на финансовое обеспечение дорожной деятельности в рамках реализации национального проекта "Безопасные и качественные автомобильные дороги"</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33 000,0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30 000,0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30 000,0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extLst>
                  <a:ext uri="{0D108BD9-81ED-4DB2-BD59-A6C34878D82A}">
                    <a16:rowId xmlns:a16="http://schemas.microsoft.com/office/drawing/2014/main" val="1232807878"/>
                  </a:ext>
                </a:extLst>
              </a:tr>
              <a:tr h="586890">
                <a:tc>
                  <a:txBody>
                    <a:bodyPr/>
                    <a:lstStyle/>
                    <a:p>
                      <a:pPr>
                        <a:lnSpc>
                          <a:spcPct val="107000"/>
                        </a:lnSpc>
                        <a:spcAft>
                          <a:spcPts val="800"/>
                        </a:spcAft>
                      </a:pPr>
                      <a:r>
                        <a:rPr lang="ru-RU" sz="1200" b="0" dirty="0">
                          <a:solidFill>
                            <a:schemeClr val="tx1"/>
                          </a:solidFill>
                          <a:effectLst/>
                          <a:latin typeface="Times New Roman" panose="02020603050405020304" pitchFamily="18" charset="0"/>
                          <a:cs typeface="Times New Roman" panose="02020603050405020304" pitchFamily="18" charset="0"/>
                        </a:rPr>
                        <a:t>        Иные межбюджетные трансферты на формирование благоприятных условий для выполнения полномочий органов местного самоуправления по решению вопросов местного значения</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19 800,0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nSpc>
                          <a:spcPct val="107000"/>
                        </a:lnSpc>
                        <a:spcAft>
                          <a:spcPts val="80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extLst>
                  <a:ext uri="{0D108BD9-81ED-4DB2-BD59-A6C34878D82A}">
                    <a16:rowId xmlns:a16="http://schemas.microsoft.com/office/drawing/2014/main" val="499904565"/>
                  </a:ext>
                </a:extLst>
              </a:tr>
              <a:tr h="586890">
                <a:tc>
                  <a:txBody>
                    <a:bodyPr/>
                    <a:lstStyle/>
                    <a:p>
                      <a:pPr>
                        <a:lnSpc>
                          <a:spcPct val="107000"/>
                        </a:lnSpc>
                        <a:spcAft>
                          <a:spcPts val="800"/>
                        </a:spcAft>
                      </a:pPr>
                      <a:r>
                        <a:rPr lang="ru-RU" sz="1200" b="0" dirty="0">
                          <a:solidFill>
                            <a:schemeClr val="tx1"/>
                          </a:solidFill>
                          <a:effectLst/>
                          <a:latin typeface="Times New Roman" panose="02020603050405020304" pitchFamily="18" charset="0"/>
                          <a:cs typeface="Times New Roman" panose="02020603050405020304" pitchFamily="18" charset="0"/>
                        </a:rPr>
                        <a:t>        Создание комфортной городской среды в малых городах и исторических поселениях - победителях Всероссийского конкурса лучших проектов создания комфортной городской среды</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a:effectLst/>
                          <a:latin typeface="Times New Roman" panose="02020603050405020304" pitchFamily="18" charset="0"/>
                          <a:cs typeface="Times New Roman" panose="02020603050405020304" pitchFamily="18" charset="0"/>
                        </a:rPr>
                        <a:t>69 000,0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nSpc>
                          <a:spcPct val="107000"/>
                        </a:lnSpc>
                        <a:spcAft>
                          <a:spcPts val="80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extLst>
                  <a:ext uri="{0D108BD9-81ED-4DB2-BD59-A6C34878D82A}">
                    <a16:rowId xmlns:a16="http://schemas.microsoft.com/office/drawing/2014/main" val="2244006007"/>
                  </a:ext>
                </a:extLst>
              </a:tr>
              <a:tr h="585191">
                <a:tc>
                  <a:txBody>
                    <a:bodyPr/>
                    <a:lstStyle/>
                    <a:p>
                      <a:pPr>
                        <a:lnSpc>
                          <a:spcPct val="107000"/>
                        </a:lnSpc>
                        <a:spcAft>
                          <a:spcPts val="800"/>
                        </a:spcAft>
                      </a:pPr>
                      <a:r>
                        <a:rPr lang="ru-RU" sz="1200" b="0" dirty="0">
                          <a:solidFill>
                            <a:schemeClr val="tx1"/>
                          </a:solidFill>
                          <a:effectLst/>
                          <a:latin typeface="Times New Roman" panose="02020603050405020304" pitchFamily="18" charset="0"/>
                          <a:cs typeface="Times New Roman" panose="02020603050405020304" pitchFamily="18" charset="0"/>
                        </a:rPr>
                        <a:t>        Субсидии на обеспечение коммунальной и дорожной инфраструктуры земельных участков, предоставленных на безвозмездной основе многодетным семьям</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gn="r">
                        <a:lnSpc>
                          <a:spcPct val="107000"/>
                        </a:lnSpc>
                        <a:spcAft>
                          <a:spcPts val="800"/>
                        </a:spcAft>
                      </a:pPr>
                      <a:r>
                        <a:rPr lang="ru-RU" sz="1400" dirty="0">
                          <a:effectLst/>
                          <a:latin typeface="Times New Roman" panose="02020603050405020304" pitchFamily="18" charset="0"/>
                          <a:cs typeface="Times New Roman" panose="02020603050405020304" pitchFamily="18" charset="0"/>
                        </a:rPr>
                        <a:t>6 254,9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nSpc>
                          <a:spcPct val="107000"/>
                        </a:lnSpc>
                        <a:spcAft>
                          <a:spcPts val="80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tc>
                  <a:txBody>
                    <a:bodyPr/>
                    <a:lstStyle/>
                    <a:p>
                      <a:pPr>
                        <a:lnSpc>
                          <a:spcPct val="107000"/>
                        </a:lnSpc>
                        <a:spcAft>
                          <a:spcPts val="80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1" marR="18981" marT="5372" marB="0" anchor="ctr">
                    <a:noFill/>
                  </a:tcPr>
                </a:tc>
                <a:extLst>
                  <a:ext uri="{0D108BD9-81ED-4DB2-BD59-A6C34878D82A}">
                    <a16:rowId xmlns:a16="http://schemas.microsoft.com/office/drawing/2014/main" val="214879855"/>
                  </a:ext>
                </a:extLst>
              </a:tr>
            </a:tbl>
          </a:graphicData>
        </a:graphic>
      </p:graphicFrame>
      <p:sp>
        <p:nvSpPr>
          <p:cNvPr id="3" name="Заголовок 1">
            <a:extLst>
              <a:ext uri="{FF2B5EF4-FFF2-40B4-BE49-F238E27FC236}">
                <a16:creationId xmlns:a16="http://schemas.microsoft.com/office/drawing/2014/main" id="{172F0A05-C23B-40C9-B353-63AD4AFD8BD3}"/>
              </a:ext>
            </a:extLst>
          </p:cNvPr>
          <p:cNvSpPr txBox="1">
            <a:spLocks/>
          </p:cNvSpPr>
          <p:nvPr/>
        </p:nvSpPr>
        <p:spPr>
          <a:xfrm>
            <a:off x="2934994" y="-57150"/>
            <a:ext cx="6512511" cy="1143000"/>
          </a:xfrm>
          <a:prstGeom prst="rect">
            <a:avLst/>
          </a:prstGeom>
          <a:effectLst>
            <a:reflection endPos="0" dir="5400000" sy="-100000" algn="bl" rotWithShape="0"/>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a:latin typeface="Times New Roman" panose="02020603050405020304" pitchFamily="18" charset="0"/>
                <a:cs typeface="Times New Roman" panose="02020603050405020304" pitchFamily="18" charset="0"/>
              </a:rPr>
              <a:t>Безвозмездные поступления</a:t>
            </a:r>
          </a:p>
        </p:txBody>
      </p:sp>
      <p:sp>
        <p:nvSpPr>
          <p:cNvPr id="4" name="TextBox 3">
            <a:extLst>
              <a:ext uri="{FF2B5EF4-FFF2-40B4-BE49-F238E27FC236}">
                <a16:creationId xmlns:a16="http://schemas.microsoft.com/office/drawing/2014/main" id="{7059EE49-5808-4EE6-9651-739046E18F06}"/>
              </a:ext>
            </a:extLst>
          </p:cNvPr>
          <p:cNvSpPr txBox="1"/>
          <p:nvPr/>
        </p:nvSpPr>
        <p:spPr>
          <a:xfrm>
            <a:off x="10442075" y="0"/>
            <a:ext cx="1142813" cy="307777"/>
          </a:xfrm>
          <a:prstGeom prst="rect">
            <a:avLst/>
          </a:prstGeom>
          <a:noFill/>
        </p:spPr>
        <p:txBody>
          <a:bodyPr wrap="none" rtlCol="0">
            <a:spAutoFit/>
          </a:bodyPr>
          <a:lstStyle/>
          <a:p>
            <a:r>
              <a:rPr lang="ru-RU" sz="1400" i="1" dirty="0"/>
              <a:t>тыс. рублей</a:t>
            </a:r>
          </a:p>
        </p:txBody>
      </p:sp>
    </p:spTree>
    <p:extLst>
      <p:ext uri="{BB962C8B-B14F-4D97-AF65-F5344CB8AC3E}">
        <p14:creationId xmlns:p14="http://schemas.microsoft.com/office/powerpoint/2010/main" val="235068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83D09-4898-4236-9531-0AC540F81782}"/>
              </a:ext>
            </a:extLst>
          </p:cNvPr>
          <p:cNvSpPr>
            <a:spLocks noGrp="1"/>
          </p:cNvSpPr>
          <p:nvPr>
            <p:ph type="title"/>
          </p:nvPr>
        </p:nvSpPr>
        <p:spPr>
          <a:xfrm>
            <a:off x="797877" y="79375"/>
            <a:ext cx="10515600" cy="682625"/>
          </a:xfrm>
        </p:spPr>
        <p:txBody>
          <a:bodyPr>
            <a:normAutofit/>
          </a:bodyPr>
          <a:lstStyle/>
          <a:p>
            <a:pPr algn="ctr"/>
            <a:r>
              <a:rPr lang="ru-RU" sz="3600" dirty="0">
                <a:latin typeface="Times New Roman" panose="02020603050405020304" pitchFamily="18" charset="0"/>
                <a:cs typeface="Times New Roman" panose="02020603050405020304" pitchFamily="18" charset="0"/>
              </a:rPr>
              <a:t>Расходы</a:t>
            </a:r>
          </a:p>
        </p:txBody>
      </p:sp>
      <p:sp>
        <p:nvSpPr>
          <p:cNvPr id="5" name="Rectangle 9">
            <a:extLst>
              <a:ext uri="{FF2B5EF4-FFF2-40B4-BE49-F238E27FC236}">
                <a16:creationId xmlns:a16="http://schemas.microsoft.com/office/drawing/2014/main" id="{B0E5D6A1-11A5-46B0-986B-5039DF6A453B}"/>
              </a:ext>
            </a:extLst>
          </p:cNvPr>
          <p:cNvSpPr>
            <a:spLocks noGrp="1" noChangeArrowheads="1"/>
          </p:cNvSpPr>
          <p:nvPr>
            <p:ph sz="quarter" idx="13"/>
          </p:nvPr>
        </p:nvSpPr>
        <p:spPr bwMode="auto">
          <a:xfrm>
            <a:off x="1576387" y="790575"/>
            <a:ext cx="9039225" cy="585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p>
            <a:pPr marL="0" indent="0" algn="ctr">
              <a:buNone/>
            </a:pPr>
            <a:r>
              <a:rPr lang="ru-RU" sz="2400" dirty="0">
                <a:latin typeface="Times New Roman" panose="02020603050405020304" pitchFamily="18" charset="0"/>
                <a:cs typeface="Times New Roman" panose="02020603050405020304" pitchFamily="18" charset="0"/>
              </a:rPr>
              <a:t>Бюджетные ассигнования 2022 года запланированы  с учетом:</a:t>
            </a:r>
          </a:p>
          <a:p>
            <a:pPr marL="0" indent="0">
              <a:buNone/>
            </a:pPr>
            <a:r>
              <a:rPr lang="ru-RU" sz="2000" dirty="0">
                <a:latin typeface="Times New Roman" panose="02020603050405020304" pitchFamily="18" charset="0"/>
                <a:cs typeface="Times New Roman" panose="02020603050405020304" pitchFamily="18" charset="0"/>
              </a:rPr>
              <a:t>- </a:t>
            </a:r>
            <a:r>
              <a:rPr lang="ru-RU" sz="2000" dirty="0"/>
              <a:t> </a:t>
            </a:r>
            <a:r>
              <a:rPr lang="ru-RU" sz="2000" dirty="0">
                <a:latin typeface="Times New Roman" panose="02020603050405020304" pitchFamily="18" charset="0"/>
                <a:cs typeface="Times New Roman" panose="02020603050405020304" pitchFamily="18" charset="0"/>
              </a:rPr>
              <a:t>увеличения бюджетных ассигнований на оплату труда категорий работников, повышение размера оплаты труда которых осуществляется  в соответствии  с Указом Президента Российской федерации от 07.05.2012 № 597, с учетом допустимого отклонения уровня средней заработной платы соответствующей категории работников бюджетной сферы от целевого ориентира по итогам года не более 5 %;</a:t>
            </a:r>
          </a:p>
          <a:p>
            <a:pPr marL="0" indent="0">
              <a:buNone/>
            </a:pPr>
            <a:r>
              <a:rPr lang="ru-RU" sz="2000" dirty="0">
                <a:latin typeface="Times New Roman" panose="02020603050405020304" pitchFamily="18" charset="0"/>
                <a:cs typeface="Times New Roman" panose="02020603050405020304" pitchFamily="18" charset="0"/>
              </a:rPr>
              <a:t>- индексации расходов на оплату коммунальных услуг с 01.01.2022-3,9 %, с 01.01.2023 – 3,9 %; с 01.01.2024 – 3,9%;</a:t>
            </a:r>
          </a:p>
          <a:p>
            <a:pPr marL="0" indent="0">
              <a:buNone/>
            </a:pPr>
            <a:r>
              <a:rPr lang="ru-RU" sz="2000" dirty="0">
                <a:latin typeface="Times New Roman" panose="02020603050405020304" pitchFamily="18" charset="0"/>
                <a:cs typeface="Times New Roman" panose="02020603050405020304" pitchFamily="18" charset="0"/>
              </a:rPr>
              <a:t>- индексации фондов оплаты труда работников муниципальных органов и муниципальных учреждений, которые не попадают под действие Указа Президента РФ с 01.10.2022 на 4 %, с 01.10.2023 на 4 %, с 01.10.2024 на 4%;</a:t>
            </a:r>
          </a:p>
          <a:p>
            <a:pPr marL="0" indent="0">
              <a:buNone/>
            </a:pPr>
            <a:r>
              <a:rPr lang="ru-RU" sz="2000" dirty="0">
                <a:latin typeface="Times New Roman" panose="02020603050405020304" pitchFamily="18" charset="0"/>
                <a:cs typeface="Times New Roman" panose="02020603050405020304" pitchFamily="18" charset="0"/>
              </a:rPr>
              <a:t>- изменения предельной базы для исчисления страховых взносов на обязательное социальное страхование на случай временной нетрудоспособности и в связи с материнством и предельной величины базы для исчисления страховых взносов на обязательное пенсионное страхование с учетом положений статьи 421 Налогового кодекса Российской Федерации в 2022 - 2024 годах: ФСС – 966 000 рублей, ПФР – 1 465 000 рублей.</a:t>
            </a:r>
          </a:p>
          <a:p>
            <a:pPr marL="0" indent="0">
              <a:lnSpc>
                <a:spcPct val="107000"/>
              </a:lnSpc>
              <a:spcAft>
                <a:spcPts val="800"/>
              </a:spcAft>
              <a:buNone/>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4614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3578336826"/>
              </p:ext>
            </p:extLst>
          </p:nvPr>
        </p:nvGraphicFramePr>
        <p:xfrm>
          <a:off x="1524000" y="0"/>
          <a:ext cx="9144000" cy="67413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55642" y="1988841"/>
            <a:ext cx="461665" cy="1212255"/>
          </a:xfrm>
          <a:prstGeom prst="rect">
            <a:avLst/>
          </a:prstGeom>
          <a:noFill/>
        </p:spPr>
        <p:txBody>
          <a:bodyPr vert="vert270" wrap="square" rtlCol="0">
            <a:spAutoFit/>
          </a:bodyPr>
          <a:lstStyle/>
          <a:p>
            <a:r>
              <a:rPr lang="ru-RU" dirty="0" err="1">
                <a:latin typeface="Times New Roman" pitchFamily="18" charset="0"/>
                <a:cs typeface="Times New Roman" pitchFamily="18" charset="0"/>
              </a:rPr>
              <a:t>млн.рублей</a:t>
            </a:r>
            <a:endParaRPr lang="ru-RU"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800AEE1C-0B18-461D-BA82-068F719DEA09}"/>
              </a:ext>
            </a:extLst>
          </p:cNvPr>
          <p:cNvSpPr txBox="1"/>
          <p:nvPr/>
        </p:nvSpPr>
        <p:spPr>
          <a:xfrm>
            <a:off x="10563225" y="209550"/>
            <a:ext cx="1142813" cy="307777"/>
          </a:xfrm>
          <a:prstGeom prst="rect">
            <a:avLst/>
          </a:prstGeom>
          <a:noFill/>
        </p:spPr>
        <p:txBody>
          <a:bodyPr wrap="none" rtlCol="0">
            <a:spAutoFit/>
          </a:bodyPr>
          <a:lstStyle/>
          <a:p>
            <a:r>
              <a:rPr lang="ru-RU" sz="1400" i="1" dirty="0"/>
              <a:t>тыс. рублей</a:t>
            </a:r>
          </a:p>
        </p:txBody>
      </p:sp>
    </p:spTree>
    <p:extLst>
      <p:ext uri="{BB962C8B-B14F-4D97-AF65-F5344CB8AC3E}">
        <p14:creationId xmlns:p14="http://schemas.microsoft.com/office/powerpoint/2010/main" val="90584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3512" y="188640"/>
            <a:ext cx="8964488" cy="563562"/>
          </a:xfrm>
        </p:spPr>
        <p:txBody>
          <a:bodyPr>
            <a:normAutofit fontScale="90000"/>
          </a:bodyPr>
          <a:lstStyle/>
          <a:p>
            <a:pPr algn="ctr"/>
            <a:r>
              <a:rPr lang="ru-RU" sz="2000" dirty="0">
                <a:latin typeface="Times New Roman" panose="02020603050405020304" pitchFamily="18" charset="0"/>
                <a:cs typeface="Times New Roman" panose="02020603050405020304" pitchFamily="18" charset="0"/>
              </a:rPr>
              <a:t>Распределение бюджетных ассигнований по муниципальным программам и непрограммным направлениям деятельности </a:t>
            </a:r>
          </a:p>
        </p:txBody>
      </p:sp>
      <p:graphicFrame>
        <p:nvGraphicFramePr>
          <p:cNvPr id="7" name="Объект 6">
            <a:extLst>
              <a:ext uri="{FF2B5EF4-FFF2-40B4-BE49-F238E27FC236}">
                <a16:creationId xmlns:a16="http://schemas.microsoft.com/office/drawing/2014/main" id="{9E84CFA2-733F-4C12-AD98-33924D4A586C}"/>
              </a:ext>
            </a:extLst>
          </p:cNvPr>
          <p:cNvGraphicFramePr>
            <a:graphicFrameLocks noGrp="1"/>
          </p:cNvGraphicFramePr>
          <p:nvPr>
            <p:ph sz="quarter" idx="13"/>
            <p:extLst/>
          </p:nvPr>
        </p:nvGraphicFramePr>
        <p:xfrm>
          <a:off x="1703512" y="963341"/>
          <a:ext cx="8856984" cy="4841921"/>
        </p:xfrm>
        <a:graphic>
          <a:graphicData uri="http://schemas.openxmlformats.org/drawingml/2006/table">
            <a:tbl>
              <a:tblPr firstRow="1" bandRow="1"/>
              <a:tblGrid>
                <a:gridCol w="5175209">
                  <a:extLst>
                    <a:ext uri="{9D8B030D-6E8A-4147-A177-3AD203B41FA5}">
                      <a16:colId xmlns:a16="http://schemas.microsoft.com/office/drawing/2014/main" val="657887211"/>
                    </a:ext>
                  </a:extLst>
                </a:gridCol>
                <a:gridCol w="1143027">
                  <a:extLst>
                    <a:ext uri="{9D8B030D-6E8A-4147-A177-3AD203B41FA5}">
                      <a16:colId xmlns:a16="http://schemas.microsoft.com/office/drawing/2014/main" val="3711696205"/>
                    </a:ext>
                  </a:extLst>
                </a:gridCol>
                <a:gridCol w="1269374">
                  <a:extLst>
                    <a:ext uri="{9D8B030D-6E8A-4147-A177-3AD203B41FA5}">
                      <a16:colId xmlns:a16="http://schemas.microsoft.com/office/drawing/2014/main" val="2175260355"/>
                    </a:ext>
                  </a:extLst>
                </a:gridCol>
                <a:gridCol w="1269374">
                  <a:extLst>
                    <a:ext uri="{9D8B030D-6E8A-4147-A177-3AD203B41FA5}">
                      <a16:colId xmlns:a16="http://schemas.microsoft.com/office/drawing/2014/main" val="674938205"/>
                    </a:ext>
                  </a:extLst>
                </a:gridCol>
              </a:tblGrid>
              <a:tr h="190499">
                <a:tc rowSpan="2">
                  <a:txBody>
                    <a:bodyPr/>
                    <a:lstStyle/>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Наименование программы, подпрограммы</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2022</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2023</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2024</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279899"/>
                  </a:ext>
                </a:extLst>
              </a:tr>
              <a:tr h="190499">
                <a:tc vMerge="1">
                  <a:txBody>
                    <a:bodyPr/>
                    <a:lstStyle/>
                    <a:p>
                      <a:endParaRPr lang="ru-RU"/>
                    </a:p>
                  </a:txBody>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сумма</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сумма</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Сумма</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860635"/>
                  </a:ext>
                </a:extLst>
              </a:tr>
              <a:tr h="190499">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3</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5</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7</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249311"/>
                  </a:ext>
                </a:extLst>
              </a:tr>
              <a:tr h="380999">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Муниципальная программа 1 "Развитие и повышение качества человеческого потенциала"</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13 181,4</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13 815,9</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14 497,2</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808426"/>
                  </a:ext>
                </a:extLst>
              </a:tr>
              <a:tr h="230218">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Муниципальная программа 2 "Экологическая безопасность города Колы"</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1 011,6</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1 011,6</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1 011,6</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750595"/>
                  </a:ext>
                </a:extLst>
              </a:tr>
              <a:tr h="380999">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Муниципальная программа 3 "Обеспечение комфортных условий проживания населения города Колы"</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169 069,4</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79 090,8</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77 885,0</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40561"/>
                  </a:ext>
                </a:extLst>
              </a:tr>
              <a:tr h="380999">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Муниципальная программа 4 "Обеспечение эффективного функционирования городского хозяйства"</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38 042,2</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31 701,6</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32 353,3</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48371"/>
                  </a:ext>
                </a:extLst>
              </a:tr>
              <a:tr h="380999">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Муниципальная программа 5 "Управление муниципальным имуществом города Кола"</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9 537,7</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9 132,4</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9 132,4</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6828"/>
                  </a:ext>
                </a:extLst>
              </a:tr>
              <a:tr h="380999">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Муниципальная программа 6 "Обеспечение жильем молодых семей города Кола"</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3 157,4</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3 119,0</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3 101 ,0</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222153"/>
                  </a:ext>
                </a:extLst>
              </a:tr>
              <a:tr h="380999">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Муниципальная программа 7 "Управление земельными ресурсами города Кола"</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145,0</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145,0</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145,0</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489139"/>
                  </a:ext>
                </a:extLst>
              </a:tr>
              <a:tr h="380999">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Муниципальная программа 8 "Управление муниципальными финансами города Кола"</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342,8</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258,6</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258,6</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31397"/>
                  </a:ext>
                </a:extLst>
              </a:tr>
              <a:tr h="230218">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Муниципальная программа 9 "Муниципальное управление города Кола"</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1 684,1</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1 684,1</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1 684,1</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270940"/>
                  </a:ext>
                </a:extLst>
              </a:tr>
              <a:tr h="380999">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Муниципальная программа 10 "Обеспечение первичных мер пожарной безопасности на территории городского поселения Кола Кольского района"</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267,9</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265,0</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265,0</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036120"/>
                  </a:ext>
                </a:extLst>
              </a:tr>
              <a:tr h="190499">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Итого по муниципальным программам</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236 439,5</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140 224,0</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140 333,2</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0064120"/>
                  </a:ext>
                </a:extLst>
              </a:tr>
              <a:tr h="190499">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Непрограммная деятельность</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5 026,3</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4 526,3</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4 526,3</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078092"/>
                  </a:ext>
                </a:extLst>
              </a:tr>
              <a:tr h="190499">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Условно утверждаемые расходы</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2 785,1</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5 723,4</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646648"/>
                  </a:ext>
                </a:extLst>
              </a:tr>
              <a:tr h="190499">
                <a:tc>
                  <a:txBody>
                    <a:bodyPr/>
                    <a:lstStyle/>
                    <a:p>
                      <a:pPr algn="l">
                        <a:spcAft>
                          <a:spcPts val="0"/>
                        </a:spcAft>
                      </a:pPr>
                      <a:r>
                        <a:rPr lang="ru-RU" sz="1200">
                          <a:solidFill>
                            <a:srgbClr val="000000"/>
                          </a:solidFill>
                          <a:effectLst/>
                          <a:latin typeface="Times New Roman" panose="02020603050405020304" pitchFamily="18" charset="0"/>
                          <a:ea typeface="Times New Roman" panose="02020603050405020304" pitchFamily="18" charset="0"/>
                        </a:rPr>
                        <a:t>ВСЕГО РАСХОДОВ</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241 465,8</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solidFill>
                            <a:srgbClr val="000000"/>
                          </a:solidFill>
                          <a:effectLst/>
                          <a:latin typeface="Times New Roman" panose="02020603050405020304" pitchFamily="18" charset="0"/>
                          <a:ea typeface="Times New Roman" panose="02020603050405020304" pitchFamily="18" charset="0"/>
                        </a:rPr>
                        <a:t>147 535,4</a:t>
                      </a:r>
                      <a:endParaRPr lang="ru-RU" sz="120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150 582,9</a:t>
                      </a:r>
                      <a:endParaRPr lang="ru-RU" sz="1200" dirty="0">
                        <a:effectLst/>
                        <a:latin typeface="Times New Roman" panose="02020603050405020304" pitchFamily="18" charset="0"/>
                        <a:ea typeface="Times New Roman" panose="02020603050405020304" pitchFamily="18" charset="0"/>
                      </a:endParaRPr>
                    </a:p>
                  </a:txBody>
                  <a:tcPr marL="42422" marR="42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23547"/>
                  </a:ext>
                </a:extLst>
              </a:tr>
            </a:tbl>
          </a:graphicData>
        </a:graphic>
      </p:graphicFrame>
      <p:sp>
        <p:nvSpPr>
          <p:cNvPr id="6" name="TextBox 5"/>
          <p:cNvSpPr txBox="1"/>
          <p:nvPr/>
        </p:nvSpPr>
        <p:spPr>
          <a:xfrm>
            <a:off x="9509606" y="700009"/>
            <a:ext cx="1158394" cy="338554"/>
          </a:xfrm>
          <a:prstGeom prst="rect">
            <a:avLst/>
          </a:prstGeom>
          <a:noFill/>
        </p:spPr>
        <p:txBody>
          <a:bodyPr wrap="none" rtlCol="0">
            <a:spAutoFit/>
          </a:bodyPr>
          <a:lstStyle/>
          <a:p>
            <a:r>
              <a:rPr lang="ru-RU" sz="1600" dirty="0" err="1">
                <a:latin typeface="Times New Roman" pitchFamily="18" charset="0"/>
                <a:cs typeface="Times New Roman" pitchFamily="18" charset="0"/>
              </a:rPr>
              <a:t>тыс.рублей</a:t>
            </a:r>
            <a:endParaRPr lang="ru-RU" sz="16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AE8FC3B6-4BB1-4A8B-9746-7D52D26E2C8B}"/>
              </a:ext>
            </a:extLst>
          </p:cNvPr>
          <p:cNvSpPr txBox="1"/>
          <p:nvPr/>
        </p:nvSpPr>
        <p:spPr>
          <a:xfrm>
            <a:off x="10563225" y="209550"/>
            <a:ext cx="1142813" cy="307777"/>
          </a:xfrm>
          <a:prstGeom prst="rect">
            <a:avLst/>
          </a:prstGeom>
          <a:noFill/>
        </p:spPr>
        <p:txBody>
          <a:bodyPr wrap="none" rtlCol="0">
            <a:spAutoFit/>
          </a:bodyPr>
          <a:lstStyle/>
          <a:p>
            <a:r>
              <a:rPr lang="ru-RU" sz="1400" i="1" dirty="0"/>
              <a:t>тыс. рублей</a:t>
            </a:r>
          </a:p>
        </p:txBody>
      </p:sp>
    </p:spTree>
    <p:extLst>
      <p:ext uri="{BB962C8B-B14F-4D97-AF65-F5344CB8AC3E}">
        <p14:creationId xmlns:p14="http://schemas.microsoft.com/office/powerpoint/2010/main" val="998399150"/>
      </p:ext>
    </p:extLst>
  </p:cSld>
  <p:clrMapOvr>
    <a:masterClrMapping/>
  </p:clrMapOvr>
  <p:transition spd="slow">
    <p:randomBar dir="vert"/>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6642</TotalTime>
  <Words>2068</Words>
  <Application>Microsoft Office PowerPoint</Application>
  <PresentationFormat>Широкоэкранный</PresentationFormat>
  <Paragraphs>779</Paragraphs>
  <Slides>23</Slides>
  <Notes>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Calibri</vt:lpstr>
      <vt:lpstr>Calibri Light</vt:lpstr>
      <vt:lpstr>Times New Roman</vt:lpstr>
      <vt:lpstr>Trebuchet MS</vt:lpstr>
      <vt:lpstr>Тема Office</vt:lpstr>
      <vt:lpstr>  Бюджет города Колы на 2022 год и на плановый период 2023 и 2024 годов </vt:lpstr>
      <vt:lpstr>Презентация PowerPoint</vt:lpstr>
      <vt:lpstr>Презентация PowerPoint</vt:lpstr>
      <vt:lpstr>Налоговые доходы</vt:lpstr>
      <vt:lpstr>Неналоговые доходы</vt:lpstr>
      <vt:lpstr>Презентация PowerPoint</vt:lpstr>
      <vt:lpstr>Расходы</vt:lpstr>
      <vt:lpstr>Презентация PowerPoint</vt:lpstr>
      <vt:lpstr>Распределение бюджетных ассигнований по муниципальным программам и непрограммным направлениям деятельности </vt:lpstr>
      <vt:lpstr>Программная структура расходов бюджета города Колы на 2022 год</vt:lpstr>
      <vt:lpstr>Муниципальная программа 1 «Развитие и повышение качества человеческого потенциала»  тыс.рублей</vt:lpstr>
      <vt:lpstr> Муниципальная программа 2 «Экологическая                                                        безопасность города Колы»                          тыс.рублей</vt:lpstr>
      <vt:lpstr>Муниципальная программа 3 «Обеспечение комфортных условий проживания населения города Колы»                                                      тыс.рублей</vt:lpstr>
      <vt:lpstr>Муниципальная программа 4 «Обеспечение эффективного функционирования городского                                                        хозяйства»                                                                                                                                                                                                                                                                                     тыс.рублей </vt:lpstr>
      <vt:lpstr>Муниципальная программа 5 «Управление муниципальным имуществом города Колы»                                                                                                    тыс.рублей</vt:lpstr>
      <vt:lpstr> Муниципальная программа 6 «Обеспечение жильем молодых семей города Колы»                                                                                                                                                                                                                                                      тыс.рублей</vt:lpstr>
      <vt:lpstr> Муниципальная программа 7 «Управление земельными ресурсами города Кола»                                                                                                                                                тыс. рублей</vt:lpstr>
      <vt:lpstr>Муниципальная программа 8 «Управление муниципальными финансами города Колы»                                                                                                                  тыс. рублей</vt:lpstr>
      <vt:lpstr>Муниципальная программа 9 «Муниципальное управление города Колы»                                                                                                               тыс. рублей</vt:lpstr>
      <vt:lpstr>Муниципальная программа 10 "Обеспечение первичных мер пожарной безопасности на территории городского поселения Кола Кольского района"                                                                                                                                                                                       тыс. рублей</vt:lpstr>
      <vt:lpstr>          Непрограммная деятельность                                                                                                                  тыс. рублей</vt:lpstr>
      <vt:lpstr>Сведения о планируемых объемах муниципального долга  на очередной финансовый год и на плановый период</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города Колы на 2020 год и на плановый период 2021 и 2022 годов</dc:title>
  <dc:creator>ufin395</dc:creator>
  <cp:lastModifiedBy>ufin451</cp:lastModifiedBy>
  <cp:revision>136</cp:revision>
  <cp:lastPrinted>2021-11-30T13:14:12Z</cp:lastPrinted>
  <dcterms:created xsi:type="dcterms:W3CDTF">2021-11-29T07:51:46Z</dcterms:created>
  <dcterms:modified xsi:type="dcterms:W3CDTF">2021-12-14T15:34:34Z</dcterms:modified>
</cp:coreProperties>
</file>