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3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2"/>
  </p:notesMasterIdLst>
  <p:sldIdLst>
    <p:sldId id="390" r:id="rId2"/>
    <p:sldId id="392" r:id="rId3"/>
    <p:sldId id="328" r:id="rId4"/>
    <p:sldId id="386" r:id="rId5"/>
    <p:sldId id="329" r:id="rId6"/>
    <p:sldId id="387" r:id="rId7"/>
    <p:sldId id="272" r:id="rId8"/>
    <p:sldId id="277" r:id="rId9"/>
    <p:sldId id="330" r:id="rId10"/>
    <p:sldId id="288" r:id="rId11"/>
    <p:sldId id="393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340" r:id="rId20"/>
    <p:sldId id="381" r:id="rId2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FF9900"/>
    <a:srgbClr val="F69200"/>
    <a:srgbClr val="CC3300"/>
    <a:srgbClr val="BC0000"/>
    <a:srgbClr val="FFC50D"/>
    <a:srgbClr val="E024C5"/>
    <a:srgbClr val="FFC000"/>
    <a:srgbClr val="9FFF81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87" autoAdjust="0"/>
    <p:restoredTop sz="89640" autoAdjust="0"/>
  </p:normalViewPr>
  <p:slideViewPr>
    <p:cSldViewPr snapToGrid="0">
      <p:cViewPr>
        <p:scale>
          <a:sx n="80" d="100"/>
          <a:sy n="80" d="100"/>
        </p:scale>
        <p:origin x="-2052" y="-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4.5702917771883289E-2"/>
                  <c:y val="-6.019406827336536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Акцизы по подакцизным товарам (продукции), производимым на территории Российской Федерации</a:t>
                    </a:r>
                    <a:r>
                      <a:rPr lang="ru-RU" smtClean="0"/>
                      <a:t>;                    </a:t>
                    </a:r>
                    <a:r>
                      <a:rPr lang="ru-RU"/>
                      <a:t>1 724,7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9766425085458484E-2"/>
                  <c:y val="1.6916751566670935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151541733675864E-4"/>
                  <c:y val="-2.110225574758780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6589107148128709E-2"/>
                  <c:y val="6.943493361081534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8408305212401965"/>
                  <c:y val="-2.571336142630838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/>
                      <a:t>Доходы от продажи материальных и нематериальных активов</a:t>
                    </a:r>
                    <a:r>
                      <a:rPr lang="ru-RU" smtClean="0"/>
                      <a:t>;        </a:t>
                    </a:r>
                    <a:r>
                      <a:rPr lang="ru-RU"/>
                      <a:t>5 475,9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TDSheet!$A$2:$A$10</c:f>
              <c:strCache>
                <c:ptCount val="9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  <c:pt idx="6">
                  <c:v>Доходы от оказания платных услуг и компенсации затрат государства</c:v>
                </c:pt>
                <c:pt idx="7">
                  <c:v>Доходы от продажи материальных и нематериальных активов</c:v>
                </c:pt>
                <c:pt idx="8">
                  <c:v>Штрафы, санкции, возмещения ущерба</c:v>
                </c:pt>
              </c:strCache>
            </c:strRef>
          </c:cat>
          <c:val>
            <c:numRef>
              <c:f>TDSheet!$B$2:$B$10</c:f>
              <c:numCache>
                <c:formatCode>#,##0.0</c:formatCode>
                <c:ptCount val="9"/>
                <c:pt idx="0">
                  <c:v>54019.7</c:v>
                </c:pt>
                <c:pt idx="1">
                  <c:v>1724.7</c:v>
                </c:pt>
                <c:pt idx="2">
                  <c:v>21551.599999999999</c:v>
                </c:pt>
                <c:pt idx="3">
                  <c:v>3858.8</c:v>
                </c:pt>
                <c:pt idx="4">
                  <c:v>17142.599999999999</c:v>
                </c:pt>
                <c:pt idx="5">
                  <c:v>12286.5</c:v>
                </c:pt>
                <c:pt idx="6">
                  <c:v>486.4</c:v>
                </c:pt>
                <c:pt idx="7">
                  <c:v>5475.9</c:v>
                </c:pt>
                <c:pt idx="8">
                  <c:v>7550.9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TDSheet!$A$5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8643649815043158E-3"/>
                  <c:y val="-5.9992479682861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016851623510071E-2"/>
                  <c:y val="-4.1994735778003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TDSheet!$B$5:$C$5</c:f>
              <c:numCache>
                <c:formatCode>#,##0.0</c:formatCode>
                <c:ptCount val="2"/>
                <c:pt idx="0">
                  <c:v>85941.5</c:v>
                </c:pt>
                <c:pt idx="1">
                  <c:v>98297.4</c:v>
                </c:pt>
              </c:numCache>
            </c:numRef>
          </c:val>
        </c:ser>
        <c:ser>
          <c:idx val="1"/>
          <c:order val="1"/>
          <c:tx>
            <c:strRef>
              <c:f>TDSheet!$A$6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660912453760789E-2"/>
                  <c:y val="-4.499435976214635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  <a:r>
                      <a:rPr lang="en-US" dirty="0" smtClean="0"/>
                      <a:t>6 213,</a:t>
                    </a:r>
                    <a:r>
                      <a:rPr lang="ru-RU" dirty="0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728729963008632E-2"/>
                  <c:y val="-6.8991351635291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TDSheet!$B$6:$C$6</c:f>
              <c:numCache>
                <c:formatCode>#,##0.0</c:formatCode>
                <c:ptCount val="2"/>
                <c:pt idx="0">
                  <c:v>46213.599999999999</c:v>
                </c:pt>
                <c:pt idx="1">
                  <c:v>25799.699999999997</c:v>
                </c:pt>
              </c:numCache>
            </c:numRef>
          </c:val>
        </c:ser>
        <c:ser>
          <c:idx val="2"/>
          <c:order val="2"/>
          <c:tx>
            <c:strRef>
              <c:f>TDSheet!$A$7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904325012072036E-2"/>
                  <c:y val="-9.5523451709699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881216605014385E-3"/>
                  <c:y val="-5.3993231714575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TDSheet!$B$7:$C$7</c:f>
              <c:numCache>
                <c:formatCode>#,##0.0</c:formatCode>
                <c:ptCount val="2"/>
                <c:pt idx="0">
                  <c:v>2614.6</c:v>
                </c:pt>
                <c:pt idx="1">
                  <c:v>21326.400000000001</c:v>
                </c:pt>
              </c:numCache>
            </c:numRef>
          </c:val>
        </c:ser>
        <c:ser>
          <c:idx val="3"/>
          <c:order val="3"/>
          <c:tx>
            <c:strRef>
              <c:f>TDSheet!$A$8</c:f>
              <c:strCache>
                <c:ptCount val="1"/>
                <c:pt idx="0">
                  <c:v>Всего доходов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096804781271395E-2"/>
                  <c:y val="-6.8515605518216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796547472256474E-2"/>
                  <c:y val="-4.799398374628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TDSheet!$B$8:$C$8</c:f>
              <c:numCache>
                <c:formatCode>#,##0.0</c:formatCode>
                <c:ptCount val="2"/>
                <c:pt idx="0">
                  <c:v>134769.70000000001</c:v>
                </c:pt>
                <c:pt idx="1">
                  <c:v>145423.5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09168128"/>
        <c:axId val="109169664"/>
        <c:axId val="0"/>
      </c:bar3DChart>
      <c:catAx>
        <c:axId val="109168128"/>
        <c:scaling>
          <c:orientation val="minMax"/>
        </c:scaling>
        <c:delete val="1"/>
        <c:axPos val="b"/>
        <c:majorTickMark val="none"/>
        <c:minorTickMark val="none"/>
        <c:tickLblPos val="nextTo"/>
        <c:crossAx val="109169664"/>
        <c:crosses val="autoZero"/>
        <c:auto val="1"/>
        <c:lblAlgn val="ctr"/>
        <c:lblOffset val="100"/>
        <c:noMultiLvlLbl val="0"/>
      </c:catAx>
      <c:valAx>
        <c:axId val="109169664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crossAx val="1091681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6"/>
          <c:dPt>
            <c:idx val="4"/>
            <c:bubble3D val="0"/>
            <c:spPr>
              <a:solidFill>
                <a:schemeClr val="accent4">
                  <a:lumMod val="50000"/>
                </a:schemeClr>
              </a:solidFill>
            </c:spPr>
          </c:dPt>
          <c:dPt>
            <c:idx val="5"/>
            <c:bubble3D val="0"/>
            <c:spPr>
              <a:solidFill>
                <a:srgbClr val="FFFF00"/>
              </a:solidFill>
            </c:spPr>
          </c:dPt>
          <c:dLbls>
            <c:dLbl>
              <c:idx val="1"/>
              <c:layout>
                <c:manualLayout>
                  <c:x val="-4.012310881521975E-2"/>
                  <c:y val="2.2809053046020534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 "</a:t>
                    </a:r>
                    <a:r>
                      <a:rPr lang="ru-RU" sz="1400" dirty="0"/>
                      <a:t>Обеспечение благоприятной окружающей среды"; </a:t>
                    </a:r>
                    <a:r>
                      <a:rPr lang="ru-RU" sz="1400" dirty="0" smtClean="0"/>
                      <a:t>         21 </a:t>
                    </a:r>
                    <a:r>
                      <a:rPr lang="ru-RU" sz="1400" dirty="0"/>
                      <a:t>784,2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166992660949232E-3"/>
                  <c:y val="-0.1141683964263923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400" dirty="0"/>
                      <a:t>"Создание комфортных жилищных условий"; </a:t>
                    </a:r>
                    <a:r>
                      <a:rPr lang="ru-RU" sz="1400" dirty="0" smtClean="0"/>
                      <a:t>              5 </a:t>
                    </a:r>
                    <a:r>
                      <a:rPr lang="ru-RU" sz="1400" dirty="0"/>
                      <a:t>134,8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6342210408412323E-2"/>
                  <c:y val="-1.1124352998119497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"Обеспечение эффективного функционирования городского хозяйства"; </a:t>
                    </a:r>
                    <a:r>
                      <a:rPr lang="ru-RU" sz="1400" dirty="0" smtClean="0"/>
                      <a:t>            30 </a:t>
                    </a:r>
                    <a:r>
                      <a:rPr lang="ru-RU" sz="1400" dirty="0"/>
                      <a:t>235,9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0573582760753631E-3"/>
                  <c:y val="-4.304010923639137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TDSheet!$D$106:$D$113</c:f>
              <c:strCache>
                <c:ptCount val="8"/>
                <c:pt idx="0">
                  <c:v>"Развитие и повышение качества человеческого капитала"</c:v>
                </c:pt>
                <c:pt idx="1">
                  <c:v>"Обеспечение благоприятной окружающей среды"</c:v>
                </c:pt>
                <c:pt idx="2">
                  <c:v>"Повышение безопасности населения"</c:v>
                </c:pt>
                <c:pt idx="3">
                  <c:v>"Создание комфортных жилищных условий"</c:v>
                </c:pt>
                <c:pt idx="4">
                  <c:v>"Обеспечение эффективного функционирования городского хозяйства"</c:v>
                </c:pt>
                <c:pt idx="5">
                  <c:v>"Обеспечение экономического роста, развития и модернизации"</c:v>
                </c:pt>
                <c:pt idx="6">
                  <c:v>"Повышение эффективности муниципального управления"</c:v>
                </c:pt>
                <c:pt idx="7">
                  <c:v>"Формирование современной городской среды"</c:v>
                </c:pt>
              </c:strCache>
            </c:strRef>
          </c:cat>
          <c:val>
            <c:numRef>
              <c:f>TDSheet!$E$106:$E$113</c:f>
              <c:numCache>
                <c:formatCode>#,##0.0</c:formatCode>
                <c:ptCount val="8"/>
                <c:pt idx="0">
                  <c:v>10788.8</c:v>
                </c:pt>
                <c:pt idx="1">
                  <c:v>21784.2</c:v>
                </c:pt>
                <c:pt idx="2">
                  <c:v>2354</c:v>
                </c:pt>
                <c:pt idx="3">
                  <c:v>5134.8</c:v>
                </c:pt>
                <c:pt idx="4">
                  <c:v>30235.9</c:v>
                </c:pt>
                <c:pt idx="5" formatCode="0.0">
                  <c:v>130</c:v>
                </c:pt>
                <c:pt idx="6">
                  <c:v>38447</c:v>
                </c:pt>
                <c:pt idx="7">
                  <c:v>9286.1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DFE0D5-7807-44C8-8BAB-F8B38DDF662E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F6DB0D-E0DA-415B-8984-F65B761734CC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ДОХОДЫ</a:t>
          </a:r>
          <a:endParaRPr lang="ru-RU" b="1" dirty="0">
            <a:solidFill>
              <a:schemeClr val="bg1"/>
            </a:solidFill>
          </a:endParaRPr>
        </a:p>
      </dgm:t>
    </dgm:pt>
    <dgm:pt modelId="{92F65BC9-9E3A-47B1-88C0-6A2BFFDA95CF}" type="parTrans" cxnId="{AAB69EF2-891F-4368-9910-511D8D080B98}">
      <dgm:prSet/>
      <dgm:spPr/>
      <dgm:t>
        <a:bodyPr/>
        <a:lstStyle/>
        <a:p>
          <a:endParaRPr lang="ru-RU"/>
        </a:p>
      </dgm:t>
    </dgm:pt>
    <dgm:pt modelId="{CA9E7CEC-233D-4DA5-A67C-C4C5DCAA86A4}" type="sibTrans" cxnId="{AAB69EF2-891F-4368-9910-511D8D080B98}">
      <dgm:prSet/>
      <dgm:spPr/>
      <dgm:t>
        <a:bodyPr/>
        <a:lstStyle/>
        <a:p>
          <a:endParaRPr lang="ru-RU"/>
        </a:p>
      </dgm:t>
    </dgm:pt>
    <dgm:pt modelId="{68773843-2E30-4ED6-8B7E-43D7C0930E22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РАСХОДЫ</a:t>
          </a:r>
          <a:endParaRPr lang="ru-RU" b="1" dirty="0">
            <a:solidFill>
              <a:schemeClr val="bg1"/>
            </a:solidFill>
          </a:endParaRPr>
        </a:p>
      </dgm:t>
    </dgm:pt>
    <dgm:pt modelId="{ED2A6C93-6E52-40F2-83F9-074A07E953DE}" type="parTrans" cxnId="{C70E83BB-380D-403C-BC71-7CB33BA6C524}">
      <dgm:prSet/>
      <dgm:spPr/>
      <dgm:t>
        <a:bodyPr/>
        <a:lstStyle/>
        <a:p>
          <a:endParaRPr lang="ru-RU"/>
        </a:p>
      </dgm:t>
    </dgm:pt>
    <dgm:pt modelId="{C7F79242-1299-4F2D-97FA-E2EA6C70082D}" type="sibTrans" cxnId="{C70E83BB-380D-403C-BC71-7CB33BA6C524}">
      <dgm:prSet/>
      <dgm:spPr/>
      <dgm:t>
        <a:bodyPr/>
        <a:lstStyle/>
        <a:p>
          <a:endParaRPr lang="ru-RU"/>
        </a:p>
      </dgm:t>
    </dgm:pt>
    <dgm:pt modelId="{24847B03-500E-440F-AF2F-95FBC52CF2CA}" type="pres">
      <dgm:prSet presAssocID="{DADFE0D5-7807-44C8-8BAB-F8B38DDF662E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E670FBA-D13B-4B38-854B-1E9BA58A947E}" type="pres">
      <dgm:prSet presAssocID="{9FF6DB0D-E0DA-415B-8984-F65B761734CC}" presName="chaos" presStyleCnt="0"/>
      <dgm:spPr/>
    </dgm:pt>
    <dgm:pt modelId="{89FEC7AF-1368-48AC-A532-913BDAB149E1}" type="pres">
      <dgm:prSet presAssocID="{9FF6DB0D-E0DA-415B-8984-F65B761734CC}" presName="parTx1" presStyleLbl="revTx" presStyleIdx="0" presStyleCnt="1"/>
      <dgm:spPr/>
      <dgm:t>
        <a:bodyPr/>
        <a:lstStyle/>
        <a:p>
          <a:endParaRPr lang="ru-RU"/>
        </a:p>
      </dgm:t>
    </dgm:pt>
    <dgm:pt modelId="{00B2A39C-444F-4915-8169-91C01B1DD8CA}" type="pres">
      <dgm:prSet presAssocID="{9FF6DB0D-E0DA-415B-8984-F65B761734CC}" presName="c1" presStyleLbl="node1" presStyleIdx="0" presStyleCnt="19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D726600D-0332-4B45-88C5-586E54CB78A0}" type="pres">
      <dgm:prSet presAssocID="{9FF6DB0D-E0DA-415B-8984-F65B761734CC}" presName="c2" presStyleLbl="node1" presStyleIdx="1" presStyleCnt="19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15A495C0-B87E-48ED-8AAD-1D26560B347D}" type="pres">
      <dgm:prSet presAssocID="{9FF6DB0D-E0DA-415B-8984-F65B761734CC}" presName="c3" presStyleLbl="node1" presStyleIdx="2" presStyleCnt="19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2EE4AD12-9EF4-4A9F-83B6-DD3B57FFCB0F}" type="pres">
      <dgm:prSet presAssocID="{9FF6DB0D-E0DA-415B-8984-F65B761734CC}" presName="c4" presStyleLbl="node1" presStyleIdx="3" presStyleCnt="19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A3E492E3-F366-47DD-B53C-E0526429EED7}" type="pres">
      <dgm:prSet presAssocID="{9FF6DB0D-E0DA-415B-8984-F65B761734CC}" presName="c5" presStyleLbl="node1" presStyleIdx="4" presStyleCnt="19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CB829E97-50F1-42FB-9080-A92FAC707D45}" type="pres">
      <dgm:prSet presAssocID="{9FF6DB0D-E0DA-415B-8984-F65B761734CC}" presName="c6" presStyleLbl="node1" presStyleIdx="5" presStyleCnt="19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3EC4AEEC-9FCB-4757-9FFB-475ADA1E9C4E}" type="pres">
      <dgm:prSet presAssocID="{9FF6DB0D-E0DA-415B-8984-F65B761734CC}" presName="c7" presStyleLbl="node1" presStyleIdx="6" presStyleCnt="19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9E4D66B6-270A-48F8-85A8-38AA6A86E481}" type="pres">
      <dgm:prSet presAssocID="{9FF6DB0D-E0DA-415B-8984-F65B761734CC}" presName="c8" presStyleLbl="node1" presStyleIdx="7" presStyleCnt="19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3D2043EE-E504-4AE5-AF1E-64E580EAAFEE}" type="pres">
      <dgm:prSet presAssocID="{9FF6DB0D-E0DA-415B-8984-F65B761734CC}" presName="c9" presStyleLbl="node1" presStyleIdx="8" presStyleCnt="19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30D45EE2-AFF8-4A96-9885-D31ACDEBF733}" type="pres">
      <dgm:prSet presAssocID="{9FF6DB0D-E0DA-415B-8984-F65B761734CC}" presName="c10" presStyleLbl="node1" presStyleIdx="9" presStyleCnt="19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ADD86729-49FC-4021-8002-835B47ADB460}" type="pres">
      <dgm:prSet presAssocID="{9FF6DB0D-E0DA-415B-8984-F65B761734CC}" presName="c11" presStyleLbl="node1" presStyleIdx="10" presStyleCnt="19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E3AD30DC-3972-4ED1-86E1-6573BD6827CF}" type="pres">
      <dgm:prSet presAssocID="{9FF6DB0D-E0DA-415B-8984-F65B761734CC}" presName="c12" presStyleLbl="node1" presStyleIdx="11" presStyleCnt="19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7FF169D2-7F96-4A0F-A8B3-13E5EC54ACFA}" type="pres">
      <dgm:prSet presAssocID="{9FF6DB0D-E0DA-415B-8984-F65B761734CC}" presName="c13" presStyleLbl="node1" presStyleIdx="12" presStyleCnt="19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E861C614-5CE3-46F9-A7FC-88E3E680167A}" type="pres">
      <dgm:prSet presAssocID="{9FF6DB0D-E0DA-415B-8984-F65B761734CC}" presName="c14" presStyleLbl="node1" presStyleIdx="13" presStyleCnt="19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03544BD5-CDF7-47EC-A596-CAE640F28355}" type="pres">
      <dgm:prSet presAssocID="{9FF6DB0D-E0DA-415B-8984-F65B761734CC}" presName="c15" presStyleLbl="node1" presStyleIdx="14" presStyleCnt="19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CABA080A-B954-43EC-B479-375700BD8425}" type="pres">
      <dgm:prSet presAssocID="{9FF6DB0D-E0DA-415B-8984-F65B761734CC}" presName="c16" presStyleLbl="node1" presStyleIdx="15" presStyleCnt="19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99E97BCB-78B0-4A65-9DA2-4731EBAAD79D}" type="pres">
      <dgm:prSet presAssocID="{9FF6DB0D-E0DA-415B-8984-F65B761734CC}" presName="c17" presStyleLbl="node1" presStyleIdx="16" presStyleCnt="19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D656FD18-7F61-4AC6-A511-10CE60D0FC4A}" type="pres">
      <dgm:prSet presAssocID="{9FF6DB0D-E0DA-415B-8984-F65B761734CC}" presName="c18" presStyleLbl="node1" presStyleIdx="17" presStyleCnt="19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1FC47157-AB97-4C1E-99C6-69E627C6C68D}" type="pres">
      <dgm:prSet presAssocID="{CA9E7CEC-233D-4DA5-A67C-C4C5DCAA86A4}" presName="chevronComposite1" presStyleCnt="0"/>
      <dgm:spPr/>
    </dgm:pt>
    <dgm:pt modelId="{970C41F6-D7A9-460A-B038-73DB9CD07ADB}" type="pres">
      <dgm:prSet presAssocID="{CA9E7CEC-233D-4DA5-A67C-C4C5DCAA86A4}" presName="chevron1" presStyleLbl="sibTrans2D1" presStyleIdx="0" presStyleCnt="2" custAng="5400000" custLinFactY="8156" custLinFactNeighborX="73997" custLinFactNeighborY="100000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A47F07F4-DFEE-48AD-A29D-4B7B1E98112B}" type="pres">
      <dgm:prSet presAssocID="{CA9E7CEC-233D-4DA5-A67C-C4C5DCAA86A4}" presName="spChevron1" presStyleCnt="0"/>
      <dgm:spPr/>
    </dgm:pt>
    <dgm:pt modelId="{1D94F773-2C8E-47DB-B0B9-76AD3589D1D2}" type="pres">
      <dgm:prSet presAssocID="{CA9E7CEC-233D-4DA5-A67C-C4C5DCAA86A4}" presName="overlap" presStyleCnt="0"/>
      <dgm:spPr/>
    </dgm:pt>
    <dgm:pt modelId="{DE2FA3F3-956C-4382-9B32-69F910BED2DE}" type="pres">
      <dgm:prSet presAssocID="{CA9E7CEC-233D-4DA5-A67C-C4C5DCAA86A4}" presName="chevronComposite2" presStyleCnt="0"/>
      <dgm:spPr/>
    </dgm:pt>
    <dgm:pt modelId="{34416E3C-A69D-4F22-BCBF-96441A2DB651}" type="pres">
      <dgm:prSet presAssocID="{CA9E7CEC-233D-4DA5-A67C-C4C5DCAA86A4}" presName="chevron2" presStyleLbl="sibTrans2D1" presStyleIdx="1" presStyleCnt="2" custAng="5400000" custLinFactNeighborX="-13383" custLinFactNeighborY="71052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E0D096FB-21EA-402E-B69D-7EC29641A274}" type="pres">
      <dgm:prSet presAssocID="{CA9E7CEC-233D-4DA5-A67C-C4C5DCAA86A4}" presName="spChevron2" presStyleCnt="0"/>
      <dgm:spPr/>
    </dgm:pt>
    <dgm:pt modelId="{5FE51C85-4DCE-4B5B-B16C-892F206F367D}" type="pres">
      <dgm:prSet presAssocID="{68773843-2E30-4ED6-8B7E-43D7C0930E22}" presName="last" presStyleCnt="0"/>
      <dgm:spPr/>
    </dgm:pt>
    <dgm:pt modelId="{597B9629-118F-48EF-8542-7CE702F951E9}" type="pres">
      <dgm:prSet presAssocID="{68773843-2E30-4ED6-8B7E-43D7C0930E22}" presName="circleTx" presStyleLbl="node1" presStyleIdx="18" presStyleCnt="19" custLinFactNeighborX="2677" custLinFactNeighborY="-3179"/>
      <dgm:spPr/>
      <dgm:t>
        <a:bodyPr/>
        <a:lstStyle/>
        <a:p>
          <a:endParaRPr lang="ru-RU"/>
        </a:p>
      </dgm:t>
    </dgm:pt>
    <dgm:pt modelId="{D060EA88-4FC1-4B64-B12A-D59D1F19C3EC}" type="pres">
      <dgm:prSet presAssocID="{68773843-2E30-4ED6-8B7E-43D7C0930E22}" presName="spN" presStyleCnt="0"/>
      <dgm:spPr/>
    </dgm:pt>
  </dgm:ptLst>
  <dgm:cxnLst>
    <dgm:cxn modelId="{C4977E4B-D5ED-49BA-A3DF-4E9E3B4E7FFC}" type="presOf" srcId="{68773843-2E30-4ED6-8B7E-43D7C0930E22}" destId="{597B9629-118F-48EF-8542-7CE702F951E9}" srcOrd="0" destOrd="0" presId="urn:microsoft.com/office/officeart/2009/3/layout/RandomtoResultProcess"/>
    <dgm:cxn modelId="{C70E83BB-380D-403C-BC71-7CB33BA6C524}" srcId="{DADFE0D5-7807-44C8-8BAB-F8B38DDF662E}" destId="{68773843-2E30-4ED6-8B7E-43D7C0930E22}" srcOrd="1" destOrd="0" parTransId="{ED2A6C93-6E52-40F2-83F9-074A07E953DE}" sibTransId="{C7F79242-1299-4F2D-97FA-E2EA6C70082D}"/>
    <dgm:cxn modelId="{AAB69EF2-891F-4368-9910-511D8D080B98}" srcId="{DADFE0D5-7807-44C8-8BAB-F8B38DDF662E}" destId="{9FF6DB0D-E0DA-415B-8984-F65B761734CC}" srcOrd="0" destOrd="0" parTransId="{92F65BC9-9E3A-47B1-88C0-6A2BFFDA95CF}" sibTransId="{CA9E7CEC-233D-4DA5-A67C-C4C5DCAA86A4}"/>
    <dgm:cxn modelId="{90AD6F9A-BA78-4FF3-8068-936893C0F0D7}" type="presOf" srcId="{DADFE0D5-7807-44C8-8BAB-F8B38DDF662E}" destId="{24847B03-500E-440F-AF2F-95FBC52CF2CA}" srcOrd="0" destOrd="0" presId="urn:microsoft.com/office/officeart/2009/3/layout/RandomtoResultProcess"/>
    <dgm:cxn modelId="{52D5367B-3DB9-4ED4-90A6-6C8B7D1107C7}" type="presOf" srcId="{9FF6DB0D-E0DA-415B-8984-F65B761734CC}" destId="{89FEC7AF-1368-48AC-A532-913BDAB149E1}" srcOrd="0" destOrd="0" presId="urn:microsoft.com/office/officeart/2009/3/layout/RandomtoResultProcess"/>
    <dgm:cxn modelId="{693C979F-CE78-4443-811C-03CEE16779FC}" type="presParOf" srcId="{24847B03-500E-440F-AF2F-95FBC52CF2CA}" destId="{7E670FBA-D13B-4B38-854B-1E9BA58A947E}" srcOrd="0" destOrd="0" presId="urn:microsoft.com/office/officeart/2009/3/layout/RandomtoResultProcess"/>
    <dgm:cxn modelId="{8034C1F8-0576-451F-97EE-60C68A90F162}" type="presParOf" srcId="{7E670FBA-D13B-4B38-854B-1E9BA58A947E}" destId="{89FEC7AF-1368-48AC-A532-913BDAB149E1}" srcOrd="0" destOrd="0" presId="urn:microsoft.com/office/officeart/2009/3/layout/RandomtoResultProcess"/>
    <dgm:cxn modelId="{65C96C93-8187-4975-8F28-A5CDDF6A807F}" type="presParOf" srcId="{7E670FBA-D13B-4B38-854B-1E9BA58A947E}" destId="{00B2A39C-444F-4915-8169-91C01B1DD8CA}" srcOrd="1" destOrd="0" presId="urn:microsoft.com/office/officeart/2009/3/layout/RandomtoResultProcess"/>
    <dgm:cxn modelId="{548AAC27-A94A-48F5-8EE8-ADE8580A5CB2}" type="presParOf" srcId="{7E670FBA-D13B-4B38-854B-1E9BA58A947E}" destId="{D726600D-0332-4B45-88C5-586E54CB78A0}" srcOrd="2" destOrd="0" presId="urn:microsoft.com/office/officeart/2009/3/layout/RandomtoResultProcess"/>
    <dgm:cxn modelId="{13EEE296-DDA7-4AB4-9FE8-F6FD4B5F6F32}" type="presParOf" srcId="{7E670FBA-D13B-4B38-854B-1E9BA58A947E}" destId="{15A495C0-B87E-48ED-8AAD-1D26560B347D}" srcOrd="3" destOrd="0" presId="urn:microsoft.com/office/officeart/2009/3/layout/RandomtoResultProcess"/>
    <dgm:cxn modelId="{E2562D02-4FB9-4A0D-B13E-3AB84733BA9C}" type="presParOf" srcId="{7E670FBA-D13B-4B38-854B-1E9BA58A947E}" destId="{2EE4AD12-9EF4-4A9F-83B6-DD3B57FFCB0F}" srcOrd="4" destOrd="0" presId="urn:microsoft.com/office/officeart/2009/3/layout/RandomtoResultProcess"/>
    <dgm:cxn modelId="{1A7EFC83-A029-4805-9403-F2D80AAE22FE}" type="presParOf" srcId="{7E670FBA-D13B-4B38-854B-1E9BA58A947E}" destId="{A3E492E3-F366-47DD-B53C-E0526429EED7}" srcOrd="5" destOrd="0" presId="urn:microsoft.com/office/officeart/2009/3/layout/RandomtoResultProcess"/>
    <dgm:cxn modelId="{B4EBE91C-31A1-4FDB-9F06-BC99FE856786}" type="presParOf" srcId="{7E670FBA-D13B-4B38-854B-1E9BA58A947E}" destId="{CB829E97-50F1-42FB-9080-A92FAC707D45}" srcOrd="6" destOrd="0" presId="urn:microsoft.com/office/officeart/2009/3/layout/RandomtoResultProcess"/>
    <dgm:cxn modelId="{5CE3C945-D650-4292-9735-C1856711F484}" type="presParOf" srcId="{7E670FBA-D13B-4B38-854B-1E9BA58A947E}" destId="{3EC4AEEC-9FCB-4757-9FFB-475ADA1E9C4E}" srcOrd="7" destOrd="0" presId="urn:microsoft.com/office/officeart/2009/3/layout/RandomtoResultProcess"/>
    <dgm:cxn modelId="{998D88F0-0A50-41A7-AF42-3EDEEEACB5A5}" type="presParOf" srcId="{7E670FBA-D13B-4B38-854B-1E9BA58A947E}" destId="{9E4D66B6-270A-48F8-85A8-38AA6A86E481}" srcOrd="8" destOrd="0" presId="urn:microsoft.com/office/officeart/2009/3/layout/RandomtoResultProcess"/>
    <dgm:cxn modelId="{183B1FAE-C25F-48B8-BB7D-C8AB098F0672}" type="presParOf" srcId="{7E670FBA-D13B-4B38-854B-1E9BA58A947E}" destId="{3D2043EE-E504-4AE5-AF1E-64E580EAAFEE}" srcOrd="9" destOrd="0" presId="urn:microsoft.com/office/officeart/2009/3/layout/RandomtoResultProcess"/>
    <dgm:cxn modelId="{204544A6-5166-48AD-83CE-0442996B8F30}" type="presParOf" srcId="{7E670FBA-D13B-4B38-854B-1E9BA58A947E}" destId="{30D45EE2-AFF8-4A96-9885-D31ACDEBF733}" srcOrd="10" destOrd="0" presId="urn:microsoft.com/office/officeart/2009/3/layout/RandomtoResultProcess"/>
    <dgm:cxn modelId="{E07D8537-E792-44D9-87DC-61F9B69284C4}" type="presParOf" srcId="{7E670FBA-D13B-4B38-854B-1E9BA58A947E}" destId="{ADD86729-49FC-4021-8002-835B47ADB460}" srcOrd="11" destOrd="0" presId="urn:microsoft.com/office/officeart/2009/3/layout/RandomtoResultProcess"/>
    <dgm:cxn modelId="{182E5E66-C132-4727-B71F-AD80D4A51E25}" type="presParOf" srcId="{7E670FBA-D13B-4B38-854B-1E9BA58A947E}" destId="{E3AD30DC-3972-4ED1-86E1-6573BD6827CF}" srcOrd="12" destOrd="0" presId="urn:microsoft.com/office/officeart/2009/3/layout/RandomtoResultProcess"/>
    <dgm:cxn modelId="{9C1A89F0-BAA9-43BB-8332-1D4212B88133}" type="presParOf" srcId="{7E670FBA-D13B-4B38-854B-1E9BA58A947E}" destId="{7FF169D2-7F96-4A0F-A8B3-13E5EC54ACFA}" srcOrd="13" destOrd="0" presId="urn:microsoft.com/office/officeart/2009/3/layout/RandomtoResultProcess"/>
    <dgm:cxn modelId="{3552538B-23C3-4F05-969C-4A734395A3F5}" type="presParOf" srcId="{7E670FBA-D13B-4B38-854B-1E9BA58A947E}" destId="{E861C614-5CE3-46F9-A7FC-88E3E680167A}" srcOrd="14" destOrd="0" presId="urn:microsoft.com/office/officeart/2009/3/layout/RandomtoResultProcess"/>
    <dgm:cxn modelId="{B7F68404-75C9-41EB-825C-B4C9B64608C1}" type="presParOf" srcId="{7E670FBA-D13B-4B38-854B-1E9BA58A947E}" destId="{03544BD5-CDF7-47EC-A596-CAE640F28355}" srcOrd="15" destOrd="0" presId="urn:microsoft.com/office/officeart/2009/3/layout/RandomtoResultProcess"/>
    <dgm:cxn modelId="{73FFB87A-81B0-44D2-856C-D693165A92CF}" type="presParOf" srcId="{7E670FBA-D13B-4B38-854B-1E9BA58A947E}" destId="{CABA080A-B954-43EC-B479-375700BD8425}" srcOrd="16" destOrd="0" presId="urn:microsoft.com/office/officeart/2009/3/layout/RandomtoResultProcess"/>
    <dgm:cxn modelId="{C3B7C180-53B3-40DC-BA5A-CD759C8F641D}" type="presParOf" srcId="{7E670FBA-D13B-4B38-854B-1E9BA58A947E}" destId="{99E97BCB-78B0-4A65-9DA2-4731EBAAD79D}" srcOrd="17" destOrd="0" presId="urn:microsoft.com/office/officeart/2009/3/layout/RandomtoResultProcess"/>
    <dgm:cxn modelId="{2A1AB3FD-DCB5-4A26-9FD8-4B1F77D16D68}" type="presParOf" srcId="{7E670FBA-D13B-4B38-854B-1E9BA58A947E}" destId="{D656FD18-7F61-4AC6-A511-10CE60D0FC4A}" srcOrd="18" destOrd="0" presId="urn:microsoft.com/office/officeart/2009/3/layout/RandomtoResultProcess"/>
    <dgm:cxn modelId="{C15B555F-81BE-4DA3-A148-0202BE021034}" type="presParOf" srcId="{24847B03-500E-440F-AF2F-95FBC52CF2CA}" destId="{1FC47157-AB97-4C1E-99C6-69E627C6C68D}" srcOrd="1" destOrd="0" presId="urn:microsoft.com/office/officeart/2009/3/layout/RandomtoResultProcess"/>
    <dgm:cxn modelId="{FB9E76E1-AEF9-4EBA-BC01-F45BBE6A53BE}" type="presParOf" srcId="{1FC47157-AB97-4C1E-99C6-69E627C6C68D}" destId="{970C41F6-D7A9-460A-B038-73DB9CD07ADB}" srcOrd="0" destOrd="0" presId="urn:microsoft.com/office/officeart/2009/3/layout/RandomtoResultProcess"/>
    <dgm:cxn modelId="{04776929-17A6-4802-A280-0B4E33782855}" type="presParOf" srcId="{1FC47157-AB97-4C1E-99C6-69E627C6C68D}" destId="{A47F07F4-DFEE-48AD-A29D-4B7B1E98112B}" srcOrd="1" destOrd="0" presId="urn:microsoft.com/office/officeart/2009/3/layout/RandomtoResultProcess"/>
    <dgm:cxn modelId="{DCE20CB7-ED7C-405F-B4D3-9137408F52C6}" type="presParOf" srcId="{24847B03-500E-440F-AF2F-95FBC52CF2CA}" destId="{1D94F773-2C8E-47DB-B0B9-76AD3589D1D2}" srcOrd="2" destOrd="0" presId="urn:microsoft.com/office/officeart/2009/3/layout/RandomtoResultProcess"/>
    <dgm:cxn modelId="{84D7968A-0D0F-4C28-B821-EA7A36BBDAE2}" type="presParOf" srcId="{24847B03-500E-440F-AF2F-95FBC52CF2CA}" destId="{DE2FA3F3-956C-4382-9B32-69F910BED2DE}" srcOrd="3" destOrd="0" presId="urn:microsoft.com/office/officeart/2009/3/layout/RandomtoResultProcess"/>
    <dgm:cxn modelId="{4ACB0215-5AD1-4289-AFDC-FA972BA5AED6}" type="presParOf" srcId="{DE2FA3F3-956C-4382-9B32-69F910BED2DE}" destId="{34416E3C-A69D-4F22-BCBF-96441A2DB651}" srcOrd="0" destOrd="0" presId="urn:microsoft.com/office/officeart/2009/3/layout/RandomtoResultProcess"/>
    <dgm:cxn modelId="{8C1613C7-0536-44DF-985A-58050B2D30DB}" type="presParOf" srcId="{DE2FA3F3-956C-4382-9B32-69F910BED2DE}" destId="{E0D096FB-21EA-402E-B69D-7EC29641A274}" srcOrd="1" destOrd="0" presId="urn:microsoft.com/office/officeart/2009/3/layout/RandomtoResultProcess"/>
    <dgm:cxn modelId="{14944474-1BA3-4EFD-A600-270A6F060E08}" type="presParOf" srcId="{24847B03-500E-440F-AF2F-95FBC52CF2CA}" destId="{5FE51C85-4DCE-4B5B-B16C-892F206F367D}" srcOrd="4" destOrd="0" presId="urn:microsoft.com/office/officeart/2009/3/layout/RandomtoResultProcess"/>
    <dgm:cxn modelId="{8359A0B2-D8C0-4B64-A22B-AF67A6D931C2}" type="presParOf" srcId="{5FE51C85-4DCE-4B5B-B16C-892F206F367D}" destId="{597B9629-118F-48EF-8542-7CE702F951E9}" srcOrd="0" destOrd="0" presId="urn:microsoft.com/office/officeart/2009/3/layout/RandomtoResultProcess"/>
    <dgm:cxn modelId="{9161B9BE-29A6-4C71-8BED-120641AA312D}" type="presParOf" srcId="{5FE51C85-4DCE-4B5B-B16C-892F206F367D}" destId="{D060EA88-4FC1-4B64-B12A-D59D1F19C3EC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8A3D657-9B10-4707-AB2E-6B93683A15F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3D976F-F646-423D-B414-166B93246AB8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Культура, кинематография (39,1%)</a:t>
          </a:r>
          <a:endParaRPr lang="ru-RU" b="1" dirty="0"/>
        </a:p>
      </dgm:t>
    </dgm:pt>
    <dgm:pt modelId="{551C2445-356F-45DB-B2B9-1F6CDE056D6C}" type="parTrans" cxnId="{7E3F964C-3E06-4E50-9A18-8BD1873C9EA9}">
      <dgm:prSet/>
      <dgm:spPr/>
      <dgm:t>
        <a:bodyPr/>
        <a:lstStyle/>
        <a:p>
          <a:endParaRPr lang="ru-RU"/>
        </a:p>
      </dgm:t>
    </dgm:pt>
    <dgm:pt modelId="{51E222C4-905D-4305-8FD2-5E7372FA3D63}" type="sibTrans" cxnId="{7E3F964C-3E06-4E50-9A18-8BD1873C9EA9}">
      <dgm:prSet/>
      <dgm:spPr/>
      <dgm:t>
        <a:bodyPr/>
        <a:lstStyle/>
        <a:p>
          <a:endParaRPr lang="ru-RU"/>
        </a:p>
      </dgm:t>
    </dgm:pt>
    <dgm:pt modelId="{2ACD6EA7-73C1-4936-A577-E17C1041A35C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Утверждено</a:t>
          </a:r>
          <a:endParaRPr lang="ru-RU" b="1" dirty="0"/>
        </a:p>
      </dgm:t>
    </dgm:pt>
    <dgm:pt modelId="{D1460625-1E67-42F0-A219-38743E986925}" type="parTrans" cxnId="{6F14CB47-4F04-497A-B4C3-FF3C353A73F8}">
      <dgm:prSet/>
      <dgm:spPr/>
      <dgm:t>
        <a:bodyPr/>
        <a:lstStyle/>
        <a:p>
          <a:endParaRPr lang="ru-RU"/>
        </a:p>
      </dgm:t>
    </dgm:pt>
    <dgm:pt modelId="{F9C2F6CB-C14D-42BE-AED0-FB5C88D9F35F}" type="sibTrans" cxnId="{6F14CB47-4F04-497A-B4C3-FF3C353A73F8}">
      <dgm:prSet/>
      <dgm:spPr/>
      <dgm:t>
        <a:bodyPr/>
        <a:lstStyle/>
        <a:p>
          <a:endParaRPr lang="ru-RU"/>
        </a:p>
      </dgm:t>
    </dgm:pt>
    <dgm:pt modelId="{4F62A7F1-77D3-480D-A4A4-6AF821D2FBAC}">
      <dgm:prSet phldrT="[Текст]" custT="1"/>
      <dgm:spPr>
        <a:solidFill>
          <a:srgbClr val="9FFF81"/>
        </a:solidFill>
      </dgm:spPr>
      <dgm:t>
        <a:bodyPr/>
        <a:lstStyle/>
        <a:p>
          <a:r>
            <a:rPr lang="ru-RU" sz="1800" b="1" dirty="0" smtClean="0">
              <a:solidFill>
                <a:schemeClr val="accent2">
                  <a:lumMod val="50000"/>
                </a:schemeClr>
              </a:solidFill>
            </a:rPr>
            <a:t>Исполнено</a:t>
          </a:r>
          <a:endParaRPr lang="ru-RU" sz="1800" b="1" dirty="0">
            <a:solidFill>
              <a:schemeClr val="accent2">
                <a:lumMod val="50000"/>
              </a:schemeClr>
            </a:solidFill>
          </a:endParaRPr>
        </a:p>
      </dgm:t>
    </dgm:pt>
    <dgm:pt modelId="{488F9A42-8798-4348-A04E-C957D89878E5}" type="parTrans" cxnId="{1E73167D-D26E-4418-9C56-97FFB07EA6FE}">
      <dgm:prSet/>
      <dgm:spPr/>
      <dgm:t>
        <a:bodyPr/>
        <a:lstStyle/>
        <a:p>
          <a:endParaRPr lang="ru-RU"/>
        </a:p>
      </dgm:t>
    </dgm:pt>
    <dgm:pt modelId="{1F2B800B-2C22-47B8-9D04-4189A4BC70CF}" type="sibTrans" cxnId="{1E73167D-D26E-4418-9C56-97FFB07EA6FE}">
      <dgm:prSet/>
      <dgm:spPr/>
      <dgm:t>
        <a:bodyPr/>
        <a:lstStyle/>
        <a:p>
          <a:endParaRPr lang="ru-RU"/>
        </a:p>
      </dgm:t>
    </dgm:pt>
    <dgm:pt modelId="{F99A2287-B727-48DC-9DE5-ED7DF9585FD1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23 200,8</a:t>
          </a:r>
          <a:endParaRPr lang="ru-RU" sz="1800" b="1" dirty="0">
            <a:solidFill>
              <a:schemeClr val="tx1"/>
            </a:solidFill>
          </a:endParaRPr>
        </a:p>
      </dgm:t>
    </dgm:pt>
    <dgm:pt modelId="{AF06DFC4-9902-454C-89CF-ACEC483C9BF0}" type="parTrans" cxnId="{274F5C33-5B31-4E2D-81D7-CFCC5C31AACC}">
      <dgm:prSet/>
      <dgm:spPr/>
      <dgm:t>
        <a:bodyPr/>
        <a:lstStyle/>
        <a:p>
          <a:endParaRPr lang="ru-RU"/>
        </a:p>
      </dgm:t>
    </dgm:pt>
    <dgm:pt modelId="{C96463BB-EE01-4083-8643-4BF25C770176}" type="sibTrans" cxnId="{274F5C33-5B31-4E2D-81D7-CFCC5C31AACC}">
      <dgm:prSet/>
      <dgm:spPr/>
      <dgm:t>
        <a:bodyPr/>
        <a:lstStyle/>
        <a:p>
          <a:endParaRPr lang="ru-RU"/>
        </a:p>
      </dgm:t>
    </dgm:pt>
    <dgm:pt modelId="{D4CFC1D1-8888-44F9-87DD-3C3A3FA48B97}">
      <dgm:prSet phldrT="[Текст]"/>
      <dgm:spPr>
        <a:solidFill>
          <a:srgbClr val="9FFF81"/>
        </a:solidFill>
      </dgm:spPr>
      <dgm:t>
        <a:bodyPr/>
        <a:lstStyle/>
        <a:p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9 061,4</a:t>
          </a:r>
          <a:endParaRPr lang="ru-RU" b="1" dirty="0">
            <a:solidFill>
              <a:schemeClr val="accent2">
                <a:lumMod val="50000"/>
              </a:schemeClr>
            </a:solidFill>
          </a:endParaRPr>
        </a:p>
      </dgm:t>
    </dgm:pt>
    <dgm:pt modelId="{AD8CF411-91B5-46F2-B757-68156C1CD2F1}" type="parTrans" cxnId="{841BB1D9-1689-4153-8480-139208491CB7}">
      <dgm:prSet/>
      <dgm:spPr/>
      <dgm:t>
        <a:bodyPr/>
        <a:lstStyle/>
        <a:p>
          <a:endParaRPr lang="ru-RU"/>
        </a:p>
      </dgm:t>
    </dgm:pt>
    <dgm:pt modelId="{D1CC585E-E71B-4302-9DE7-7B4B717D28AF}" type="sibTrans" cxnId="{841BB1D9-1689-4153-8480-139208491CB7}">
      <dgm:prSet/>
      <dgm:spPr/>
      <dgm:t>
        <a:bodyPr/>
        <a:lstStyle/>
        <a:p>
          <a:endParaRPr lang="ru-RU"/>
        </a:p>
      </dgm:t>
    </dgm:pt>
    <dgm:pt modelId="{CD9E5B3A-9B25-4640-A674-3B3B62FB8162}" type="pres">
      <dgm:prSet presAssocID="{A8A3D657-9B10-4707-AB2E-6B93683A15F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582F25-CD9E-4C65-A7B9-86BBCB368D10}" type="pres">
      <dgm:prSet presAssocID="{A8A3D657-9B10-4707-AB2E-6B93683A15FF}" presName="matrix" presStyleCnt="0"/>
      <dgm:spPr/>
    </dgm:pt>
    <dgm:pt modelId="{EAF6B131-35BE-4BC3-9C12-CFACE5EA6077}" type="pres">
      <dgm:prSet presAssocID="{A8A3D657-9B10-4707-AB2E-6B93683A15FF}" presName="tile1" presStyleLbl="node1" presStyleIdx="0" presStyleCnt="4"/>
      <dgm:spPr/>
      <dgm:t>
        <a:bodyPr/>
        <a:lstStyle/>
        <a:p>
          <a:endParaRPr lang="ru-RU"/>
        </a:p>
      </dgm:t>
    </dgm:pt>
    <dgm:pt modelId="{3F11D9CE-BDDD-4EFB-83D1-A9B6F970866B}" type="pres">
      <dgm:prSet presAssocID="{A8A3D657-9B10-4707-AB2E-6B93683A15F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EE2A4-B67D-4F15-BA5C-9B0DD5C10763}" type="pres">
      <dgm:prSet presAssocID="{A8A3D657-9B10-4707-AB2E-6B93683A15FF}" presName="tile2" presStyleLbl="node1" presStyleIdx="1" presStyleCnt="4" custLinFactNeighborX="7644" custLinFactNeighborY="-7640"/>
      <dgm:spPr/>
      <dgm:t>
        <a:bodyPr/>
        <a:lstStyle/>
        <a:p>
          <a:endParaRPr lang="ru-RU"/>
        </a:p>
      </dgm:t>
    </dgm:pt>
    <dgm:pt modelId="{00685865-1611-4FF2-8056-DDBD6096633C}" type="pres">
      <dgm:prSet presAssocID="{A8A3D657-9B10-4707-AB2E-6B93683A15F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4F6DE1-5F63-4B7A-BE14-3649FA327D1F}" type="pres">
      <dgm:prSet presAssocID="{A8A3D657-9B10-4707-AB2E-6B93683A15FF}" presName="tile3" presStyleLbl="node1" presStyleIdx="2" presStyleCnt="4"/>
      <dgm:spPr/>
      <dgm:t>
        <a:bodyPr/>
        <a:lstStyle/>
        <a:p>
          <a:endParaRPr lang="ru-RU"/>
        </a:p>
      </dgm:t>
    </dgm:pt>
    <dgm:pt modelId="{34F22DB4-C49E-4890-9EC9-D1B290CDDE74}" type="pres">
      <dgm:prSet presAssocID="{A8A3D657-9B10-4707-AB2E-6B93683A15F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31174-138C-45D3-965C-467047916CB0}" type="pres">
      <dgm:prSet presAssocID="{A8A3D657-9B10-4707-AB2E-6B93683A15FF}" presName="tile4" presStyleLbl="node1" presStyleIdx="3" presStyleCnt="4" custLinFactNeighborY="3543"/>
      <dgm:spPr/>
      <dgm:t>
        <a:bodyPr/>
        <a:lstStyle/>
        <a:p>
          <a:endParaRPr lang="ru-RU"/>
        </a:p>
      </dgm:t>
    </dgm:pt>
    <dgm:pt modelId="{4DDCDBC5-E290-40B6-9972-D9F8971EF28B}" type="pres">
      <dgm:prSet presAssocID="{A8A3D657-9B10-4707-AB2E-6B93683A15F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822AB8-FE6F-4CAD-96D2-28277B105333}" type="pres">
      <dgm:prSet presAssocID="{A8A3D657-9B10-4707-AB2E-6B93683A15FF}" presName="centerTile" presStyleLbl="fgShp" presStyleIdx="0" presStyleCnt="1" custScaleX="260262" custScaleY="19258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E73167D-D26E-4418-9C56-97FFB07EA6FE}" srcId="{223D976F-F646-423D-B414-166B93246AB8}" destId="{4F62A7F1-77D3-480D-A4A4-6AF821D2FBAC}" srcOrd="1" destOrd="0" parTransId="{488F9A42-8798-4348-A04E-C957D89878E5}" sibTransId="{1F2B800B-2C22-47B8-9D04-4189A4BC70CF}"/>
    <dgm:cxn modelId="{274F5C33-5B31-4E2D-81D7-CFCC5C31AACC}" srcId="{223D976F-F646-423D-B414-166B93246AB8}" destId="{F99A2287-B727-48DC-9DE5-ED7DF9585FD1}" srcOrd="2" destOrd="0" parTransId="{AF06DFC4-9902-454C-89CF-ACEC483C9BF0}" sibTransId="{C96463BB-EE01-4083-8643-4BF25C770176}"/>
    <dgm:cxn modelId="{F8BE26B6-CB38-487C-8A6E-9E73FD561EC0}" type="presOf" srcId="{A8A3D657-9B10-4707-AB2E-6B93683A15FF}" destId="{CD9E5B3A-9B25-4640-A674-3B3B62FB8162}" srcOrd="0" destOrd="0" presId="urn:microsoft.com/office/officeart/2005/8/layout/matrix1"/>
    <dgm:cxn modelId="{AB97F736-E139-4FEC-A55A-A772866EFDDF}" type="presOf" srcId="{4F62A7F1-77D3-480D-A4A4-6AF821D2FBAC}" destId="{00685865-1611-4FF2-8056-DDBD6096633C}" srcOrd="1" destOrd="0" presId="urn:microsoft.com/office/officeart/2005/8/layout/matrix1"/>
    <dgm:cxn modelId="{A06F37AF-98FA-4227-AF4E-805BB4FD9A2E}" type="presOf" srcId="{4F62A7F1-77D3-480D-A4A4-6AF821D2FBAC}" destId="{97CEE2A4-B67D-4F15-BA5C-9B0DD5C10763}" srcOrd="0" destOrd="0" presId="urn:microsoft.com/office/officeart/2005/8/layout/matrix1"/>
    <dgm:cxn modelId="{F713150C-64FA-4F5F-95BA-E18028202D71}" type="presOf" srcId="{2ACD6EA7-73C1-4936-A577-E17C1041A35C}" destId="{EAF6B131-35BE-4BC3-9C12-CFACE5EA6077}" srcOrd="0" destOrd="0" presId="urn:microsoft.com/office/officeart/2005/8/layout/matrix1"/>
    <dgm:cxn modelId="{7E3F964C-3E06-4E50-9A18-8BD1873C9EA9}" srcId="{A8A3D657-9B10-4707-AB2E-6B93683A15FF}" destId="{223D976F-F646-423D-B414-166B93246AB8}" srcOrd="0" destOrd="0" parTransId="{551C2445-356F-45DB-B2B9-1F6CDE056D6C}" sibTransId="{51E222C4-905D-4305-8FD2-5E7372FA3D63}"/>
    <dgm:cxn modelId="{C9031030-731C-4AA7-B0AF-0463317624DE}" type="presOf" srcId="{F99A2287-B727-48DC-9DE5-ED7DF9585FD1}" destId="{334F6DE1-5F63-4B7A-BE14-3649FA327D1F}" srcOrd="0" destOrd="0" presId="urn:microsoft.com/office/officeart/2005/8/layout/matrix1"/>
    <dgm:cxn modelId="{6F14CB47-4F04-497A-B4C3-FF3C353A73F8}" srcId="{223D976F-F646-423D-B414-166B93246AB8}" destId="{2ACD6EA7-73C1-4936-A577-E17C1041A35C}" srcOrd="0" destOrd="0" parTransId="{D1460625-1E67-42F0-A219-38743E986925}" sibTransId="{F9C2F6CB-C14D-42BE-AED0-FB5C88D9F35F}"/>
    <dgm:cxn modelId="{4308C9F8-7CCF-42CC-949C-EF1BDE148115}" type="presOf" srcId="{223D976F-F646-423D-B414-166B93246AB8}" destId="{AF822AB8-FE6F-4CAD-96D2-28277B105333}" srcOrd="0" destOrd="0" presId="urn:microsoft.com/office/officeart/2005/8/layout/matrix1"/>
    <dgm:cxn modelId="{ABA2D918-43D8-4E6F-9D7C-9ECE120344AD}" type="presOf" srcId="{2ACD6EA7-73C1-4936-A577-E17C1041A35C}" destId="{3F11D9CE-BDDD-4EFB-83D1-A9B6F970866B}" srcOrd="1" destOrd="0" presId="urn:microsoft.com/office/officeart/2005/8/layout/matrix1"/>
    <dgm:cxn modelId="{841BB1D9-1689-4153-8480-139208491CB7}" srcId="{223D976F-F646-423D-B414-166B93246AB8}" destId="{D4CFC1D1-8888-44F9-87DD-3C3A3FA48B97}" srcOrd="3" destOrd="0" parTransId="{AD8CF411-91B5-46F2-B757-68156C1CD2F1}" sibTransId="{D1CC585E-E71B-4302-9DE7-7B4B717D28AF}"/>
    <dgm:cxn modelId="{CA5B396D-2C8E-4DEC-9C82-AD1811950AA5}" type="presOf" srcId="{D4CFC1D1-8888-44F9-87DD-3C3A3FA48B97}" destId="{4DDCDBC5-E290-40B6-9972-D9F8971EF28B}" srcOrd="1" destOrd="0" presId="urn:microsoft.com/office/officeart/2005/8/layout/matrix1"/>
    <dgm:cxn modelId="{76CA7695-8D25-414C-B549-037A6AC2F3D5}" type="presOf" srcId="{D4CFC1D1-8888-44F9-87DD-3C3A3FA48B97}" destId="{1F431174-138C-45D3-965C-467047916CB0}" srcOrd="0" destOrd="0" presId="urn:microsoft.com/office/officeart/2005/8/layout/matrix1"/>
    <dgm:cxn modelId="{EF28A668-259C-4C60-ADC0-E36242300BFE}" type="presOf" srcId="{F99A2287-B727-48DC-9DE5-ED7DF9585FD1}" destId="{34F22DB4-C49E-4890-9EC9-D1B290CDDE74}" srcOrd="1" destOrd="0" presId="urn:microsoft.com/office/officeart/2005/8/layout/matrix1"/>
    <dgm:cxn modelId="{D68326B0-709C-4541-8292-2690B1D93B07}" type="presParOf" srcId="{CD9E5B3A-9B25-4640-A674-3B3B62FB8162}" destId="{BD582F25-CD9E-4C65-A7B9-86BBCB368D10}" srcOrd="0" destOrd="0" presId="urn:microsoft.com/office/officeart/2005/8/layout/matrix1"/>
    <dgm:cxn modelId="{400FC6E5-79DB-4290-A650-E9A9AD0162EA}" type="presParOf" srcId="{BD582F25-CD9E-4C65-A7B9-86BBCB368D10}" destId="{EAF6B131-35BE-4BC3-9C12-CFACE5EA6077}" srcOrd="0" destOrd="0" presId="urn:microsoft.com/office/officeart/2005/8/layout/matrix1"/>
    <dgm:cxn modelId="{5D9E8EC3-F9CA-4ABC-A39E-6E96741BFD5F}" type="presParOf" srcId="{BD582F25-CD9E-4C65-A7B9-86BBCB368D10}" destId="{3F11D9CE-BDDD-4EFB-83D1-A9B6F970866B}" srcOrd="1" destOrd="0" presId="urn:microsoft.com/office/officeart/2005/8/layout/matrix1"/>
    <dgm:cxn modelId="{1AB2B1FA-23F7-481A-A407-C4AAC2146BBB}" type="presParOf" srcId="{BD582F25-CD9E-4C65-A7B9-86BBCB368D10}" destId="{97CEE2A4-B67D-4F15-BA5C-9B0DD5C10763}" srcOrd="2" destOrd="0" presId="urn:microsoft.com/office/officeart/2005/8/layout/matrix1"/>
    <dgm:cxn modelId="{82199EC4-1EA0-4198-8FE8-338B54E6749E}" type="presParOf" srcId="{BD582F25-CD9E-4C65-A7B9-86BBCB368D10}" destId="{00685865-1611-4FF2-8056-DDBD6096633C}" srcOrd="3" destOrd="0" presId="urn:microsoft.com/office/officeart/2005/8/layout/matrix1"/>
    <dgm:cxn modelId="{B1332BFF-6BC5-48B1-92F9-B42843E8F546}" type="presParOf" srcId="{BD582F25-CD9E-4C65-A7B9-86BBCB368D10}" destId="{334F6DE1-5F63-4B7A-BE14-3649FA327D1F}" srcOrd="4" destOrd="0" presId="urn:microsoft.com/office/officeart/2005/8/layout/matrix1"/>
    <dgm:cxn modelId="{7D4799F0-7B94-4572-B3B0-8AA793913330}" type="presParOf" srcId="{BD582F25-CD9E-4C65-A7B9-86BBCB368D10}" destId="{34F22DB4-C49E-4890-9EC9-D1B290CDDE74}" srcOrd="5" destOrd="0" presId="urn:microsoft.com/office/officeart/2005/8/layout/matrix1"/>
    <dgm:cxn modelId="{C17D31AE-AE81-4CED-AD56-489562EF6184}" type="presParOf" srcId="{BD582F25-CD9E-4C65-A7B9-86BBCB368D10}" destId="{1F431174-138C-45D3-965C-467047916CB0}" srcOrd="6" destOrd="0" presId="urn:microsoft.com/office/officeart/2005/8/layout/matrix1"/>
    <dgm:cxn modelId="{3E860FC6-3FCE-4457-8D16-797F336E2D3E}" type="presParOf" srcId="{BD582F25-CD9E-4C65-A7B9-86BBCB368D10}" destId="{4DDCDBC5-E290-40B6-9972-D9F8971EF28B}" srcOrd="7" destOrd="0" presId="urn:microsoft.com/office/officeart/2005/8/layout/matrix1"/>
    <dgm:cxn modelId="{9BA85D7F-40A3-4848-B9E8-8D5D98CF74D8}" type="presParOf" srcId="{CD9E5B3A-9B25-4640-A674-3B3B62FB8162}" destId="{AF822AB8-FE6F-4CAD-96D2-28277B10533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8A3D657-9B10-4707-AB2E-6B93683A15F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3D976F-F646-423D-B414-166B93246AB8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Общегосударственные вопросы (95,6%)</a:t>
          </a:r>
          <a:endParaRPr lang="ru-RU" b="1" dirty="0"/>
        </a:p>
      </dgm:t>
    </dgm:pt>
    <dgm:pt modelId="{551C2445-356F-45DB-B2B9-1F6CDE056D6C}" type="parTrans" cxnId="{7E3F964C-3E06-4E50-9A18-8BD1873C9EA9}">
      <dgm:prSet/>
      <dgm:spPr/>
      <dgm:t>
        <a:bodyPr/>
        <a:lstStyle/>
        <a:p>
          <a:endParaRPr lang="ru-RU"/>
        </a:p>
      </dgm:t>
    </dgm:pt>
    <dgm:pt modelId="{51E222C4-905D-4305-8FD2-5E7372FA3D63}" type="sibTrans" cxnId="{7E3F964C-3E06-4E50-9A18-8BD1873C9EA9}">
      <dgm:prSet/>
      <dgm:spPr/>
      <dgm:t>
        <a:bodyPr/>
        <a:lstStyle/>
        <a:p>
          <a:endParaRPr lang="ru-RU"/>
        </a:p>
      </dgm:t>
    </dgm:pt>
    <dgm:pt modelId="{2ACD6EA7-73C1-4936-A577-E17C1041A35C}">
      <dgm:prSet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glow" dir="t"/>
        </a:scene3d>
        <a:sp3d/>
      </dgm:spPr>
      <dgm:t>
        <a:bodyPr/>
        <a:lstStyle/>
        <a:p>
          <a:r>
            <a:rPr lang="ru-RU" b="1" dirty="0" smtClean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Утверждено</a:t>
          </a:r>
          <a:endParaRPr lang="ru-RU" b="1" dirty="0"/>
        </a:p>
      </dgm:t>
    </dgm:pt>
    <dgm:pt modelId="{D1460625-1E67-42F0-A219-38743E986925}" type="parTrans" cxnId="{6F14CB47-4F04-497A-B4C3-FF3C353A73F8}">
      <dgm:prSet/>
      <dgm:spPr/>
      <dgm:t>
        <a:bodyPr/>
        <a:lstStyle/>
        <a:p>
          <a:endParaRPr lang="ru-RU"/>
        </a:p>
      </dgm:t>
    </dgm:pt>
    <dgm:pt modelId="{F9C2F6CB-C14D-42BE-AED0-FB5C88D9F35F}" type="sibTrans" cxnId="{6F14CB47-4F04-497A-B4C3-FF3C353A73F8}">
      <dgm:prSet/>
      <dgm:spPr/>
      <dgm:t>
        <a:bodyPr/>
        <a:lstStyle/>
        <a:p>
          <a:endParaRPr lang="ru-RU"/>
        </a:p>
      </dgm:t>
    </dgm:pt>
    <dgm:pt modelId="{4F62A7F1-77D3-480D-A4A4-6AF821D2FBAC}">
      <dgm:prSet phldrT="[Текст]" custT="1"/>
      <dgm:spPr>
        <a:solidFill>
          <a:srgbClr val="9FFF81"/>
        </a:solidFill>
      </dgm:spPr>
      <dgm:t>
        <a:bodyPr/>
        <a:lstStyle/>
        <a:p>
          <a:r>
            <a:rPr lang="ru-RU" sz="1800" b="1" dirty="0" smtClean="0">
              <a:solidFill>
                <a:schemeClr val="accent2">
                  <a:lumMod val="50000"/>
                </a:schemeClr>
              </a:solidFill>
            </a:rPr>
            <a:t>Исполнено</a:t>
          </a:r>
          <a:endParaRPr lang="ru-RU" sz="1800" b="1" dirty="0">
            <a:solidFill>
              <a:schemeClr val="accent2">
                <a:lumMod val="50000"/>
              </a:schemeClr>
            </a:solidFill>
          </a:endParaRPr>
        </a:p>
      </dgm:t>
    </dgm:pt>
    <dgm:pt modelId="{488F9A42-8798-4348-A04E-C957D89878E5}" type="parTrans" cxnId="{1E73167D-D26E-4418-9C56-97FFB07EA6FE}">
      <dgm:prSet/>
      <dgm:spPr/>
      <dgm:t>
        <a:bodyPr/>
        <a:lstStyle/>
        <a:p>
          <a:endParaRPr lang="ru-RU"/>
        </a:p>
      </dgm:t>
    </dgm:pt>
    <dgm:pt modelId="{1F2B800B-2C22-47B8-9D04-4189A4BC70CF}" type="sibTrans" cxnId="{1E73167D-D26E-4418-9C56-97FFB07EA6FE}">
      <dgm:prSet/>
      <dgm:spPr/>
      <dgm:t>
        <a:bodyPr/>
        <a:lstStyle/>
        <a:p>
          <a:endParaRPr lang="ru-RU"/>
        </a:p>
      </dgm:t>
    </dgm:pt>
    <dgm:pt modelId="{F99A2287-B727-48DC-9DE5-ED7DF9585FD1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44 210,8</a:t>
          </a:r>
        </a:p>
      </dgm:t>
    </dgm:pt>
    <dgm:pt modelId="{AF06DFC4-9902-454C-89CF-ACEC483C9BF0}" type="parTrans" cxnId="{274F5C33-5B31-4E2D-81D7-CFCC5C31AACC}">
      <dgm:prSet/>
      <dgm:spPr/>
      <dgm:t>
        <a:bodyPr/>
        <a:lstStyle/>
        <a:p>
          <a:endParaRPr lang="ru-RU"/>
        </a:p>
      </dgm:t>
    </dgm:pt>
    <dgm:pt modelId="{C96463BB-EE01-4083-8643-4BF25C770176}" type="sibTrans" cxnId="{274F5C33-5B31-4E2D-81D7-CFCC5C31AACC}">
      <dgm:prSet/>
      <dgm:spPr/>
      <dgm:t>
        <a:bodyPr/>
        <a:lstStyle/>
        <a:p>
          <a:endParaRPr lang="ru-RU"/>
        </a:p>
      </dgm:t>
    </dgm:pt>
    <dgm:pt modelId="{D4CFC1D1-8888-44F9-87DD-3C3A3FA48B97}">
      <dgm:prSet phldrT="[Текст]"/>
      <dgm:spPr>
        <a:solidFill>
          <a:srgbClr val="9FFF81"/>
        </a:solidFill>
      </dgm:spPr>
      <dgm:t>
        <a:bodyPr/>
        <a:lstStyle/>
        <a:p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42 245,8</a:t>
          </a:r>
          <a:endParaRPr lang="ru-RU" b="1" dirty="0">
            <a:solidFill>
              <a:schemeClr val="accent2">
                <a:lumMod val="50000"/>
              </a:schemeClr>
            </a:solidFill>
          </a:endParaRPr>
        </a:p>
      </dgm:t>
    </dgm:pt>
    <dgm:pt modelId="{AD8CF411-91B5-46F2-B757-68156C1CD2F1}" type="parTrans" cxnId="{841BB1D9-1689-4153-8480-139208491CB7}">
      <dgm:prSet/>
      <dgm:spPr/>
      <dgm:t>
        <a:bodyPr/>
        <a:lstStyle/>
        <a:p>
          <a:endParaRPr lang="ru-RU"/>
        </a:p>
      </dgm:t>
    </dgm:pt>
    <dgm:pt modelId="{D1CC585E-E71B-4302-9DE7-7B4B717D28AF}" type="sibTrans" cxnId="{841BB1D9-1689-4153-8480-139208491CB7}">
      <dgm:prSet/>
      <dgm:spPr/>
      <dgm:t>
        <a:bodyPr/>
        <a:lstStyle/>
        <a:p>
          <a:endParaRPr lang="ru-RU"/>
        </a:p>
      </dgm:t>
    </dgm:pt>
    <dgm:pt modelId="{CD9E5B3A-9B25-4640-A674-3B3B62FB8162}" type="pres">
      <dgm:prSet presAssocID="{A8A3D657-9B10-4707-AB2E-6B93683A15F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582F25-CD9E-4C65-A7B9-86BBCB368D10}" type="pres">
      <dgm:prSet presAssocID="{A8A3D657-9B10-4707-AB2E-6B93683A15FF}" presName="matrix" presStyleCnt="0"/>
      <dgm:spPr/>
    </dgm:pt>
    <dgm:pt modelId="{EAF6B131-35BE-4BC3-9C12-CFACE5EA6077}" type="pres">
      <dgm:prSet presAssocID="{A8A3D657-9B10-4707-AB2E-6B93683A15FF}" presName="tile1" presStyleLbl="node1" presStyleIdx="0" presStyleCnt="4"/>
      <dgm:spPr/>
      <dgm:t>
        <a:bodyPr/>
        <a:lstStyle/>
        <a:p>
          <a:endParaRPr lang="ru-RU"/>
        </a:p>
      </dgm:t>
    </dgm:pt>
    <dgm:pt modelId="{3F11D9CE-BDDD-4EFB-83D1-A9B6F970866B}" type="pres">
      <dgm:prSet presAssocID="{A8A3D657-9B10-4707-AB2E-6B93683A15F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EE2A4-B67D-4F15-BA5C-9B0DD5C10763}" type="pres">
      <dgm:prSet presAssocID="{A8A3D657-9B10-4707-AB2E-6B93683A15FF}" presName="tile2" presStyleLbl="node1" presStyleIdx="1" presStyleCnt="4" custLinFactNeighborX="7644" custLinFactNeighborY="-7640"/>
      <dgm:spPr/>
      <dgm:t>
        <a:bodyPr/>
        <a:lstStyle/>
        <a:p>
          <a:endParaRPr lang="ru-RU"/>
        </a:p>
      </dgm:t>
    </dgm:pt>
    <dgm:pt modelId="{00685865-1611-4FF2-8056-DDBD6096633C}" type="pres">
      <dgm:prSet presAssocID="{A8A3D657-9B10-4707-AB2E-6B93683A15F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4F6DE1-5F63-4B7A-BE14-3649FA327D1F}" type="pres">
      <dgm:prSet presAssocID="{A8A3D657-9B10-4707-AB2E-6B93683A15FF}" presName="tile3" presStyleLbl="node1" presStyleIdx="2" presStyleCnt="4"/>
      <dgm:spPr/>
      <dgm:t>
        <a:bodyPr/>
        <a:lstStyle/>
        <a:p>
          <a:endParaRPr lang="ru-RU"/>
        </a:p>
      </dgm:t>
    </dgm:pt>
    <dgm:pt modelId="{34F22DB4-C49E-4890-9EC9-D1B290CDDE74}" type="pres">
      <dgm:prSet presAssocID="{A8A3D657-9B10-4707-AB2E-6B93683A15F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31174-138C-45D3-965C-467047916CB0}" type="pres">
      <dgm:prSet presAssocID="{A8A3D657-9B10-4707-AB2E-6B93683A15FF}" presName="tile4" presStyleLbl="node1" presStyleIdx="3" presStyleCnt="4"/>
      <dgm:spPr/>
      <dgm:t>
        <a:bodyPr/>
        <a:lstStyle/>
        <a:p>
          <a:endParaRPr lang="ru-RU"/>
        </a:p>
      </dgm:t>
    </dgm:pt>
    <dgm:pt modelId="{4DDCDBC5-E290-40B6-9972-D9F8971EF28B}" type="pres">
      <dgm:prSet presAssocID="{A8A3D657-9B10-4707-AB2E-6B93683A15F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822AB8-FE6F-4CAD-96D2-28277B105333}" type="pres">
      <dgm:prSet presAssocID="{A8A3D657-9B10-4707-AB2E-6B93683A15FF}" presName="centerTile" presStyleLbl="fgShp" presStyleIdx="0" presStyleCnt="1" custScaleX="260262" custScaleY="19258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E73167D-D26E-4418-9C56-97FFB07EA6FE}" srcId="{223D976F-F646-423D-B414-166B93246AB8}" destId="{4F62A7F1-77D3-480D-A4A4-6AF821D2FBAC}" srcOrd="1" destOrd="0" parTransId="{488F9A42-8798-4348-A04E-C957D89878E5}" sibTransId="{1F2B800B-2C22-47B8-9D04-4189A4BC70CF}"/>
    <dgm:cxn modelId="{274F5C33-5B31-4E2D-81D7-CFCC5C31AACC}" srcId="{223D976F-F646-423D-B414-166B93246AB8}" destId="{F99A2287-B727-48DC-9DE5-ED7DF9585FD1}" srcOrd="2" destOrd="0" parTransId="{AF06DFC4-9902-454C-89CF-ACEC483C9BF0}" sibTransId="{C96463BB-EE01-4083-8643-4BF25C770176}"/>
    <dgm:cxn modelId="{A54151C2-F212-4C34-987A-B8C1E2A4310A}" type="presOf" srcId="{F99A2287-B727-48DC-9DE5-ED7DF9585FD1}" destId="{334F6DE1-5F63-4B7A-BE14-3649FA327D1F}" srcOrd="0" destOrd="0" presId="urn:microsoft.com/office/officeart/2005/8/layout/matrix1"/>
    <dgm:cxn modelId="{13BA3C30-5DD1-425C-83DD-62F450379E84}" type="presOf" srcId="{2ACD6EA7-73C1-4936-A577-E17C1041A35C}" destId="{3F11D9CE-BDDD-4EFB-83D1-A9B6F970866B}" srcOrd="1" destOrd="0" presId="urn:microsoft.com/office/officeart/2005/8/layout/matrix1"/>
    <dgm:cxn modelId="{B0F049D6-FD32-4B23-80B1-327119F52F38}" type="presOf" srcId="{223D976F-F646-423D-B414-166B93246AB8}" destId="{AF822AB8-FE6F-4CAD-96D2-28277B105333}" srcOrd="0" destOrd="0" presId="urn:microsoft.com/office/officeart/2005/8/layout/matrix1"/>
    <dgm:cxn modelId="{7E3F964C-3E06-4E50-9A18-8BD1873C9EA9}" srcId="{A8A3D657-9B10-4707-AB2E-6B93683A15FF}" destId="{223D976F-F646-423D-B414-166B93246AB8}" srcOrd="0" destOrd="0" parTransId="{551C2445-356F-45DB-B2B9-1F6CDE056D6C}" sibTransId="{51E222C4-905D-4305-8FD2-5E7372FA3D63}"/>
    <dgm:cxn modelId="{3743C7F1-F1FA-49C2-B747-B254DAFB998C}" type="presOf" srcId="{D4CFC1D1-8888-44F9-87DD-3C3A3FA48B97}" destId="{4DDCDBC5-E290-40B6-9972-D9F8971EF28B}" srcOrd="1" destOrd="0" presId="urn:microsoft.com/office/officeart/2005/8/layout/matrix1"/>
    <dgm:cxn modelId="{6F14CB47-4F04-497A-B4C3-FF3C353A73F8}" srcId="{223D976F-F646-423D-B414-166B93246AB8}" destId="{2ACD6EA7-73C1-4936-A577-E17C1041A35C}" srcOrd="0" destOrd="0" parTransId="{D1460625-1E67-42F0-A219-38743E986925}" sibTransId="{F9C2F6CB-C14D-42BE-AED0-FB5C88D9F35F}"/>
    <dgm:cxn modelId="{A87995BC-054E-4F71-AE38-0C8B3239B7C6}" type="presOf" srcId="{4F62A7F1-77D3-480D-A4A4-6AF821D2FBAC}" destId="{00685865-1611-4FF2-8056-DDBD6096633C}" srcOrd="1" destOrd="0" presId="urn:microsoft.com/office/officeart/2005/8/layout/matrix1"/>
    <dgm:cxn modelId="{1FE27216-226A-405B-80C2-938ABADDF873}" type="presOf" srcId="{4F62A7F1-77D3-480D-A4A4-6AF821D2FBAC}" destId="{97CEE2A4-B67D-4F15-BA5C-9B0DD5C10763}" srcOrd="0" destOrd="0" presId="urn:microsoft.com/office/officeart/2005/8/layout/matrix1"/>
    <dgm:cxn modelId="{46FAAA88-3DA0-4C18-A1E5-F6815AD71B2C}" type="presOf" srcId="{F99A2287-B727-48DC-9DE5-ED7DF9585FD1}" destId="{34F22DB4-C49E-4890-9EC9-D1B290CDDE74}" srcOrd="1" destOrd="0" presId="urn:microsoft.com/office/officeart/2005/8/layout/matrix1"/>
    <dgm:cxn modelId="{E0DF4D88-7608-4D78-8E65-9075CB5261F5}" type="presOf" srcId="{D4CFC1D1-8888-44F9-87DD-3C3A3FA48B97}" destId="{1F431174-138C-45D3-965C-467047916CB0}" srcOrd="0" destOrd="0" presId="urn:microsoft.com/office/officeart/2005/8/layout/matrix1"/>
    <dgm:cxn modelId="{8623DECC-D25E-472F-A94F-E14B2BD08D7B}" type="presOf" srcId="{2ACD6EA7-73C1-4936-A577-E17C1041A35C}" destId="{EAF6B131-35BE-4BC3-9C12-CFACE5EA6077}" srcOrd="0" destOrd="0" presId="urn:microsoft.com/office/officeart/2005/8/layout/matrix1"/>
    <dgm:cxn modelId="{841BB1D9-1689-4153-8480-139208491CB7}" srcId="{223D976F-F646-423D-B414-166B93246AB8}" destId="{D4CFC1D1-8888-44F9-87DD-3C3A3FA48B97}" srcOrd="3" destOrd="0" parTransId="{AD8CF411-91B5-46F2-B757-68156C1CD2F1}" sibTransId="{D1CC585E-E71B-4302-9DE7-7B4B717D28AF}"/>
    <dgm:cxn modelId="{776A9F45-5FCB-428A-99BE-8B55B65D0B37}" type="presOf" srcId="{A8A3D657-9B10-4707-AB2E-6B93683A15FF}" destId="{CD9E5B3A-9B25-4640-A674-3B3B62FB8162}" srcOrd="0" destOrd="0" presId="urn:microsoft.com/office/officeart/2005/8/layout/matrix1"/>
    <dgm:cxn modelId="{669BFAFF-9F27-400F-AF17-929B4FEE3FD1}" type="presParOf" srcId="{CD9E5B3A-9B25-4640-A674-3B3B62FB8162}" destId="{BD582F25-CD9E-4C65-A7B9-86BBCB368D10}" srcOrd="0" destOrd="0" presId="urn:microsoft.com/office/officeart/2005/8/layout/matrix1"/>
    <dgm:cxn modelId="{958779EF-EFA7-4DC2-944E-31784DAB10F5}" type="presParOf" srcId="{BD582F25-CD9E-4C65-A7B9-86BBCB368D10}" destId="{EAF6B131-35BE-4BC3-9C12-CFACE5EA6077}" srcOrd="0" destOrd="0" presId="urn:microsoft.com/office/officeart/2005/8/layout/matrix1"/>
    <dgm:cxn modelId="{2075F10F-2CEA-4DA9-94FF-BFB8C4601F7A}" type="presParOf" srcId="{BD582F25-CD9E-4C65-A7B9-86BBCB368D10}" destId="{3F11D9CE-BDDD-4EFB-83D1-A9B6F970866B}" srcOrd="1" destOrd="0" presId="urn:microsoft.com/office/officeart/2005/8/layout/matrix1"/>
    <dgm:cxn modelId="{484686CB-493E-441E-B144-63DC71D86F2F}" type="presParOf" srcId="{BD582F25-CD9E-4C65-A7B9-86BBCB368D10}" destId="{97CEE2A4-B67D-4F15-BA5C-9B0DD5C10763}" srcOrd="2" destOrd="0" presId="urn:microsoft.com/office/officeart/2005/8/layout/matrix1"/>
    <dgm:cxn modelId="{BE8373D7-65E6-48E0-8E1D-6007E1B13DB7}" type="presParOf" srcId="{BD582F25-CD9E-4C65-A7B9-86BBCB368D10}" destId="{00685865-1611-4FF2-8056-DDBD6096633C}" srcOrd="3" destOrd="0" presId="urn:microsoft.com/office/officeart/2005/8/layout/matrix1"/>
    <dgm:cxn modelId="{703A4193-95D9-4C76-8CBC-DFF73B4D0644}" type="presParOf" srcId="{BD582F25-CD9E-4C65-A7B9-86BBCB368D10}" destId="{334F6DE1-5F63-4B7A-BE14-3649FA327D1F}" srcOrd="4" destOrd="0" presId="urn:microsoft.com/office/officeart/2005/8/layout/matrix1"/>
    <dgm:cxn modelId="{FE2E5830-C87B-4E7E-99AA-490EF09578E9}" type="presParOf" srcId="{BD582F25-CD9E-4C65-A7B9-86BBCB368D10}" destId="{34F22DB4-C49E-4890-9EC9-D1B290CDDE74}" srcOrd="5" destOrd="0" presId="urn:microsoft.com/office/officeart/2005/8/layout/matrix1"/>
    <dgm:cxn modelId="{195F9DA7-1E14-428E-91C1-C94C2B3258AA}" type="presParOf" srcId="{BD582F25-CD9E-4C65-A7B9-86BBCB368D10}" destId="{1F431174-138C-45D3-965C-467047916CB0}" srcOrd="6" destOrd="0" presId="urn:microsoft.com/office/officeart/2005/8/layout/matrix1"/>
    <dgm:cxn modelId="{6B328F09-9D93-4709-B2FC-DB006B7F10F1}" type="presParOf" srcId="{BD582F25-CD9E-4C65-A7B9-86BBCB368D10}" destId="{4DDCDBC5-E290-40B6-9972-D9F8971EF28B}" srcOrd="7" destOrd="0" presId="urn:microsoft.com/office/officeart/2005/8/layout/matrix1"/>
    <dgm:cxn modelId="{A61D1A7B-AC10-4375-AD0A-485AF906FFC1}" type="presParOf" srcId="{CD9E5B3A-9B25-4640-A674-3B3B62FB8162}" destId="{AF822AB8-FE6F-4CAD-96D2-28277B10533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8739840-DF6C-4B41-9436-58C9BE5DD97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11A64A-ED8C-4237-AA10-5B1ADC92F549}">
      <dgm:prSet phldrT="[Текст]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</dgm:spPr>
      <dgm:t>
        <a:bodyPr/>
        <a:lstStyle/>
        <a:p>
          <a:r>
            <a:rPr lang="ru-RU" b="1" dirty="0" smtClean="0"/>
            <a:t>Поступления</a:t>
          </a:r>
          <a:endParaRPr lang="ru-RU" b="1" dirty="0"/>
        </a:p>
      </dgm:t>
    </dgm:pt>
    <dgm:pt modelId="{16D3332B-6150-4D58-82D0-1A04E7ABDECA}" type="parTrans" cxnId="{ED64B79B-B761-4D81-AB97-8C42FD4A4814}">
      <dgm:prSet/>
      <dgm:spPr/>
      <dgm:t>
        <a:bodyPr/>
        <a:lstStyle/>
        <a:p>
          <a:endParaRPr lang="ru-RU"/>
        </a:p>
      </dgm:t>
    </dgm:pt>
    <dgm:pt modelId="{051429D0-398F-44BA-8861-04FC2C43BBCA}" type="sibTrans" cxnId="{ED64B79B-B761-4D81-AB97-8C42FD4A4814}">
      <dgm:prSet/>
      <dgm:spPr/>
      <dgm:t>
        <a:bodyPr/>
        <a:lstStyle/>
        <a:p>
          <a:endParaRPr lang="ru-RU"/>
        </a:p>
      </dgm:t>
    </dgm:pt>
    <dgm:pt modelId="{36798921-B0C0-4DD3-AF36-E75AB081AED9}">
      <dgm:prSet phldrT="[Текст]"/>
      <dgm:spPr>
        <a:solidFill>
          <a:schemeClr val="accent5">
            <a:lumMod val="75000"/>
          </a:schemeClr>
        </a:solidFill>
        <a:scene3d>
          <a:camera prst="orthographicFront"/>
          <a:lightRig rig="threePt" dir="t"/>
        </a:scene3d>
        <a:sp3d prstMaterial="flat">
          <a:bevelT/>
        </a:sp3d>
      </dgm:spPr>
      <dgm:t>
        <a:bodyPr/>
        <a:lstStyle/>
        <a:p>
          <a:r>
            <a:rPr lang="ru-RU" b="1" dirty="0" smtClean="0"/>
            <a:t>Утверждено</a:t>
          </a:r>
          <a:endParaRPr lang="ru-RU" b="1" dirty="0"/>
        </a:p>
      </dgm:t>
    </dgm:pt>
    <dgm:pt modelId="{D72A87C3-C686-4056-8C0F-8097574F65D2}" type="parTrans" cxnId="{4B4B2ABF-12F5-4B1F-A553-89FD50F91202}">
      <dgm:prSet/>
      <dgm:spPr/>
      <dgm:t>
        <a:bodyPr/>
        <a:lstStyle/>
        <a:p>
          <a:endParaRPr lang="ru-RU"/>
        </a:p>
      </dgm:t>
    </dgm:pt>
    <dgm:pt modelId="{32146673-D010-4055-BD77-DBBA9998CD99}" type="sibTrans" cxnId="{4B4B2ABF-12F5-4B1F-A553-89FD50F91202}">
      <dgm:prSet/>
      <dgm:spPr/>
      <dgm:t>
        <a:bodyPr/>
        <a:lstStyle/>
        <a:p>
          <a:endParaRPr lang="ru-RU"/>
        </a:p>
      </dgm:t>
    </dgm:pt>
    <dgm:pt modelId="{AD416173-8EB5-4972-B1F0-4623C1F8C653}">
      <dgm:prSet phldrT="[Текст]"/>
      <dgm:spPr>
        <a:solidFill>
          <a:schemeClr val="accent5">
            <a:lumMod val="75000"/>
          </a:schemeClr>
        </a:solidFill>
        <a:scene3d>
          <a:camera prst="orthographicFront"/>
          <a:lightRig rig="threePt" dir="t"/>
        </a:scene3d>
        <a:sp3d prstMaterial="flat">
          <a:bevelT/>
        </a:sp3d>
      </dgm:spPr>
      <dgm:t>
        <a:bodyPr/>
        <a:lstStyle/>
        <a:p>
          <a:r>
            <a:rPr lang="ru-RU" b="1" dirty="0" smtClean="0"/>
            <a:t>Исполнено</a:t>
          </a:r>
          <a:endParaRPr lang="ru-RU" b="1" dirty="0"/>
        </a:p>
      </dgm:t>
    </dgm:pt>
    <dgm:pt modelId="{60687F45-EE98-4354-91C7-A6E6F71C5913}" type="parTrans" cxnId="{9A9AF63F-1208-4D60-8F0A-BAD35D3FD375}">
      <dgm:prSet/>
      <dgm:spPr/>
      <dgm:t>
        <a:bodyPr/>
        <a:lstStyle/>
        <a:p>
          <a:endParaRPr lang="ru-RU"/>
        </a:p>
      </dgm:t>
    </dgm:pt>
    <dgm:pt modelId="{B4AF9056-EB18-4AC0-AE16-0D3A3A73AE8D}" type="sibTrans" cxnId="{9A9AF63F-1208-4D60-8F0A-BAD35D3FD375}">
      <dgm:prSet/>
      <dgm:spPr/>
      <dgm:t>
        <a:bodyPr/>
        <a:lstStyle/>
        <a:p>
          <a:endParaRPr lang="ru-RU"/>
        </a:p>
      </dgm:t>
    </dgm:pt>
    <dgm:pt modelId="{ED81EB62-8DCC-4DC3-B5A5-BA78A59D3214}">
      <dgm:prSet phldrT="[Текст]"/>
      <dgm:spPr>
        <a:solidFill>
          <a:srgbClr val="339933"/>
        </a:solidFill>
        <a:scene3d>
          <a:camera prst="orthographicFront"/>
          <a:lightRig rig="threePt" dir="t"/>
        </a:scene3d>
        <a:sp3d prstMaterial="flat">
          <a:bevelT/>
        </a:sp3d>
      </dgm:spPr>
      <dgm:t>
        <a:bodyPr/>
        <a:lstStyle/>
        <a:p>
          <a:r>
            <a:rPr lang="ru-RU" b="1" dirty="0" smtClean="0"/>
            <a:t>12 533,6</a:t>
          </a:r>
          <a:endParaRPr lang="ru-RU" b="1" dirty="0"/>
        </a:p>
      </dgm:t>
    </dgm:pt>
    <dgm:pt modelId="{550EAA0B-75C2-4B48-BA71-F907685906EB}" type="parTrans" cxnId="{E1E83152-F8C0-408B-BB42-4E224BE571A3}">
      <dgm:prSet/>
      <dgm:spPr/>
      <dgm:t>
        <a:bodyPr/>
        <a:lstStyle/>
        <a:p>
          <a:endParaRPr lang="ru-RU"/>
        </a:p>
      </dgm:t>
    </dgm:pt>
    <dgm:pt modelId="{3F63C353-DF79-43AE-AA7B-26605033164E}" type="sibTrans" cxnId="{E1E83152-F8C0-408B-BB42-4E224BE571A3}">
      <dgm:prSet/>
      <dgm:spPr/>
      <dgm:t>
        <a:bodyPr/>
        <a:lstStyle/>
        <a:p>
          <a:endParaRPr lang="ru-RU"/>
        </a:p>
      </dgm:t>
    </dgm:pt>
    <dgm:pt modelId="{657EDD0F-667F-435B-9470-8747D9DAF398}">
      <dgm:prSet phldrT="[Текст]"/>
      <dgm:spPr>
        <a:solidFill>
          <a:srgbClr val="339933"/>
        </a:solidFill>
        <a:scene3d>
          <a:camera prst="orthographicFront"/>
          <a:lightRig rig="threePt" dir="t"/>
        </a:scene3d>
        <a:sp3d prstMaterial="flat">
          <a:bevelT/>
        </a:sp3d>
      </dgm:spPr>
      <dgm:t>
        <a:bodyPr/>
        <a:lstStyle/>
        <a:p>
          <a:r>
            <a:rPr lang="ru-RU" b="1" dirty="0" smtClean="0"/>
            <a:t>12 711,6</a:t>
          </a:r>
          <a:endParaRPr lang="ru-RU" b="1" dirty="0"/>
        </a:p>
      </dgm:t>
    </dgm:pt>
    <dgm:pt modelId="{E612D7AE-7766-48DA-B1AD-455C662C2F51}" type="parTrans" cxnId="{CBCABE9F-1815-412A-8BC7-574007076E42}">
      <dgm:prSet/>
      <dgm:spPr/>
      <dgm:t>
        <a:bodyPr/>
        <a:lstStyle/>
        <a:p>
          <a:endParaRPr lang="ru-RU"/>
        </a:p>
      </dgm:t>
    </dgm:pt>
    <dgm:pt modelId="{3D9DA03A-C14E-4EF1-A400-9B293D148A4D}" type="sibTrans" cxnId="{CBCABE9F-1815-412A-8BC7-574007076E42}">
      <dgm:prSet/>
      <dgm:spPr/>
      <dgm:t>
        <a:bodyPr/>
        <a:lstStyle/>
        <a:p>
          <a:endParaRPr lang="ru-RU"/>
        </a:p>
      </dgm:t>
    </dgm:pt>
    <dgm:pt modelId="{71BBE609-A322-477C-91EF-85D2A870C58A}" type="pres">
      <dgm:prSet presAssocID="{78739840-DF6C-4B41-9436-58C9BE5DD97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D45279-BEF9-4C66-AB23-83792DA35FB0}" type="pres">
      <dgm:prSet presAssocID="{78739840-DF6C-4B41-9436-58C9BE5DD971}" presName="matrix" presStyleCnt="0"/>
      <dgm:spPr/>
    </dgm:pt>
    <dgm:pt modelId="{2090A04A-408E-4A3A-AF24-D84579AB82F3}" type="pres">
      <dgm:prSet presAssocID="{78739840-DF6C-4B41-9436-58C9BE5DD971}" presName="tile1" presStyleLbl="node1" presStyleIdx="0" presStyleCnt="4"/>
      <dgm:spPr/>
      <dgm:t>
        <a:bodyPr/>
        <a:lstStyle/>
        <a:p>
          <a:endParaRPr lang="ru-RU"/>
        </a:p>
      </dgm:t>
    </dgm:pt>
    <dgm:pt modelId="{735D6287-C148-463C-83BC-27708EA53AE8}" type="pres">
      <dgm:prSet presAssocID="{78739840-DF6C-4B41-9436-58C9BE5DD97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AC80C-516E-4E37-9FA1-35E24FD017D9}" type="pres">
      <dgm:prSet presAssocID="{78739840-DF6C-4B41-9436-58C9BE5DD971}" presName="tile2" presStyleLbl="node1" presStyleIdx="1" presStyleCnt="4" custLinFactNeighborX="3244" custLinFactNeighborY="-6479"/>
      <dgm:spPr/>
      <dgm:t>
        <a:bodyPr/>
        <a:lstStyle/>
        <a:p>
          <a:endParaRPr lang="ru-RU"/>
        </a:p>
      </dgm:t>
    </dgm:pt>
    <dgm:pt modelId="{9DF9458C-C00C-495F-A93F-7893DAB1ABDA}" type="pres">
      <dgm:prSet presAssocID="{78739840-DF6C-4B41-9436-58C9BE5DD97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0E1F4-FB8E-417B-AB6B-DE85D82839E7}" type="pres">
      <dgm:prSet presAssocID="{78739840-DF6C-4B41-9436-58C9BE5DD971}" presName="tile3" presStyleLbl="node1" presStyleIdx="2" presStyleCnt="4"/>
      <dgm:spPr/>
      <dgm:t>
        <a:bodyPr/>
        <a:lstStyle/>
        <a:p>
          <a:endParaRPr lang="ru-RU"/>
        </a:p>
      </dgm:t>
    </dgm:pt>
    <dgm:pt modelId="{4D798209-9C3D-402C-B9DB-49644D891C0E}" type="pres">
      <dgm:prSet presAssocID="{78739840-DF6C-4B41-9436-58C9BE5DD97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0BFBAD-EBAA-48D0-809D-22FCBA3F4ECE}" type="pres">
      <dgm:prSet presAssocID="{78739840-DF6C-4B41-9436-58C9BE5DD971}" presName="tile4" presStyleLbl="node1" presStyleIdx="3" presStyleCnt="4"/>
      <dgm:spPr/>
      <dgm:t>
        <a:bodyPr/>
        <a:lstStyle/>
        <a:p>
          <a:endParaRPr lang="ru-RU"/>
        </a:p>
      </dgm:t>
    </dgm:pt>
    <dgm:pt modelId="{7A964ADD-8E6E-4095-9C9B-E58F2BDF8806}" type="pres">
      <dgm:prSet presAssocID="{78739840-DF6C-4B41-9436-58C9BE5DD97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57E4A-B3CC-41AE-B250-F9CF45E63CA6}" type="pres">
      <dgm:prSet presAssocID="{78739840-DF6C-4B41-9436-58C9BE5DD971}" presName="centerTile" presStyleLbl="fgShp" presStyleIdx="0" presStyleCnt="1" custScaleX="226297" custScaleY="16358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41A9813D-637D-43B8-B12A-6CAB20DCE8DB}" type="presOf" srcId="{ED81EB62-8DCC-4DC3-B5A5-BA78A59D3214}" destId="{0230E1F4-FB8E-417B-AB6B-DE85D82839E7}" srcOrd="0" destOrd="0" presId="urn:microsoft.com/office/officeart/2005/8/layout/matrix1"/>
    <dgm:cxn modelId="{4272D4F2-9DE5-4D85-95C9-A216517FC1BA}" type="presOf" srcId="{36798921-B0C0-4DD3-AF36-E75AB081AED9}" destId="{2090A04A-408E-4A3A-AF24-D84579AB82F3}" srcOrd="0" destOrd="0" presId="urn:microsoft.com/office/officeart/2005/8/layout/matrix1"/>
    <dgm:cxn modelId="{524D1911-C2B1-4252-BC15-5156E46D5FA4}" type="presOf" srcId="{657EDD0F-667F-435B-9470-8747D9DAF398}" destId="{7A964ADD-8E6E-4095-9C9B-E58F2BDF8806}" srcOrd="1" destOrd="0" presId="urn:microsoft.com/office/officeart/2005/8/layout/matrix1"/>
    <dgm:cxn modelId="{ED64B79B-B761-4D81-AB97-8C42FD4A4814}" srcId="{78739840-DF6C-4B41-9436-58C9BE5DD971}" destId="{BB11A64A-ED8C-4237-AA10-5B1ADC92F549}" srcOrd="0" destOrd="0" parTransId="{16D3332B-6150-4D58-82D0-1A04E7ABDECA}" sibTransId="{051429D0-398F-44BA-8861-04FC2C43BBCA}"/>
    <dgm:cxn modelId="{E1E83152-F8C0-408B-BB42-4E224BE571A3}" srcId="{BB11A64A-ED8C-4237-AA10-5B1ADC92F549}" destId="{ED81EB62-8DCC-4DC3-B5A5-BA78A59D3214}" srcOrd="2" destOrd="0" parTransId="{550EAA0B-75C2-4B48-BA71-F907685906EB}" sibTransId="{3F63C353-DF79-43AE-AA7B-26605033164E}"/>
    <dgm:cxn modelId="{10B8A0CB-F31F-4159-B45C-907CF733C375}" type="presOf" srcId="{78739840-DF6C-4B41-9436-58C9BE5DD971}" destId="{71BBE609-A322-477C-91EF-85D2A870C58A}" srcOrd="0" destOrd="0" presId="urn:microsoft.com/office/officeart/2005/8/layout/matrix1"/>
    <dgm:cxn modelId="{2F961CC3-528D-4925-9C3B-88968073025A}" type="presOf" srcId="{36798921-B0C0-4DD3-AF36-E75AB081AED9}" destId="{735D6287-C148-463C-83BC-27708EA53AE8}" srcOrd="1" destOrd="0" presId="urn:microsoft.com/office/officeart/2005/8/layout/matrix1"/>
    <dgm:cxn modelId="{1BB7F6D5-BE08-495D-8EAF-D4FCCFB33D74}" type="presOf" srcId="{ED81EB62-8DCC-4DC3-B5A5-BA78A59D3214}" destId="{4D798209-9C3D-402C-B9DB-49644D891C0E}" srcOrd="1" destOrd="0" presId="urn:microsoft.com/office/officeart/2005/8/layout/matrix1"/>
    <dgm:cxn modelId="{4B4B2ABF-12F5-4B1F-A553-89FD50F91202}" srcId="{BB11A64A-ED8C-4237-AA10-5B1ADC92F549}" destId="{36798921-B0C0-4DD3-AF36-E75AB081AED9}" srcOrd="0" destOrd="0" parTransId="{D72A87C3-C686-4056-8C0F-8097574F65D2}" sibTransId="{32146673-D010-4055-BD77-DBBA9998CD99}"/>
    <dgm:cxn modelId="{6301CF95-6279-4EE5-8014-0BB38A0DC7A9}" type="presOf" srcId="{BB11A64A-ED8C-4237-AA10-5B1ADC92F549}" destId="{87B57E4A-B3CC-41AE-B250-F9CF45E63CA6}" srcOrd="0" destOrd="0" presId="urn:microsoft.com/office/officeart/2005/8/layout/matrix1"/>
    <dgm:cxn modelId="{C00223F6-2D3F-41B9-A66E-09B412273F83}" type="presOf" srcId="{AD416173-8EB5-4972-B1F0-4623C1F8C653}" destId="{426AC80C-516E-4E37-9FA1-35E24FD017D9}" srcOrd="0" destOrd="0" presId="urn:microsoft.com/office/officeart/2005/8/layout/matrix1"/>
    <dgm:cxn modelId="{9A9AF63F-1208-4D60-8F0A-BAD35D3FD375}" srcId="{BB11A64A-ED8C-4237-AA10-5B1ADC92F549}" destId="{AD416173-8EB5-4972-B1F0-4623C1F8C653}" srcOrd="1" destOrd="0" parTransId="{60687F45-EE98-4354-91C7-A6E6F71C5913}" sibTransId="{B4AF9056-EB18-4AC0-AE16-0D3A3A73AE8D}"/>
    <dgm:cxn modelId="{AD2FDB76-43DB-475E-92F5-0F27D634AF43}" type="presOf" srcId="{AD416173-8EB5-4972-B1F0-4623C1F8C653}" destId="{9DF9458C-C00C-495F-A93F-7893DAB1ABDA}" srcOrd="1" destOrd="0" presId="urn:microsoft.com/office/officeart/2005/8/layout/matrix1"/>
    <dgm:cxn modelId="{B9AF6499-0979-45F3-94F1-2FFE21CFC34C}" type="presOf" srcId="{657EDD0F-667F-435B-9470-8747D9DAF398}" destId="{AC0BFBAD-EBAA-48D0-809D-22FCBA3F4ECE}" srcOrd="0" destOrd="0" presId="urn:microsoft.com/office/officeart/2005/8/layout/matrix1"/>
    <dgm:cxn modelId="{CBCABE9F-1815-412A-8BC7-574007076E42}" srcId="{BB11A64A-ED8C-4237-AA10-5B1ADC92F549}" destId="{657EDD0F-667F-435B-9470-8747D9DAF398}" srcOrd="3" destOrd="0" parTransId="{E612D7AE-7766-48DA-B1AD-455C662C2F51}" sibTransId="{3D9DA03A-C14E-4EF1-A400-9B293D148A4D}"/>
    <dgm:cxn modelId="{521F63A7-9E60-4C0C-B23B-29BEC838E09C}" type="presParOf" srcId="{71BBE609-A322-477C-91EF-85D2A870C58A}" destId="{07D45279-BEF9-4C66-AB23-83792DA35FB0}" srcOrd="0" destOrd="0" presId="urn:microsoft.com/office/officeart/2005/8/layout/matrix1"/>
    <dgm:cxn modelId="{7166BE66-3EF4-42D4-B57F-C0F539A4C4F8}" type="presParOf" srcId="{07D45279-BEF9-4C66-AB23-83792DA35FB0}" destId="{2090A04A-408E-4A3A-AF24-D84579AB82F3}" srcOrd="0" destOrd="0" presId="urn:microsoft.com/office/officeart/2005/8/layout/matrix1"/>
    <dgm:cxn modelId="{4C051CE0-0F50-443E-B5E6-4E907BAD2938}" type="presParOf" srcId="{07D45279-BEF9-4C66-AB23-83792DA35FB0}" destId="{735D6287-C148-463C-83BC-27708EA53AE8}" srcOrd="1" destOrd="0" presId="urn:microsoft.com/office/officeart/2005/8/layout/matrix1"/>
    <dgm:cxn modelId="{F63ECEEF-7C64-4929-8177-38DA785AD3BF}" type="presParOf" srcId="{07D45279-BEF9-4C66-AB23-83792DA35FB0}" destId="{426AC80C-516E-4E37-9FA1-35E24FD017D9}" srcOrd="2" destOrd="0" presId="urn:microsoft.com/office/officeart/2005/8/layout/matrix1"/>
    <dgm:cxn modelId="{4D226234-2DC3-46C4-98E2-83EE56D4D0A4}" type="presParOf" srcId="{07D45279-BEF9-4C66-AB23-83792DA35FB0}" destId="{9DF9458C-C00C-495F-A93F-7893DAB1ABDA}" srcOrd="3" destOrd="0" presId="urn:microsoft.com/office/officeart/2005/8/layout/matrix1"/>
    <dgm:cxn modelId="{4CA05C92-3B20-4C40-B952-36F8105BF57F}" type="presParOf" srcId="{07D45279-BEF9-4C66-AB23-83792DA35FB0}" destId="{0230E1F4-FB8E-417B-AB6B-DE85D82839E7}" srcOrd="4" destOrd="0" presId="urn:microsoft.com/office/officeart/2005/8/layout/matrix1"/>
    <dgm:cxn modelId="{54C4424E-6418-4DD5-A8AC-6181B6C5CD4A}" type="presParOf" srcId="{07D45279-BEF9-4C66-AB23-83792DA35FB0}" destId="{4D798209-9C3D-402C-B9DB-49644D891C0E}" srcOrd="5" destOrd="0" presId="urn:microsoft.com/office/officeart/2005/8/layout/matrix1"/>
    <dgm:cxn modelId="{72FD6D12-1BD3-4BAD-809E-FA2AB400E063}" type="presParOf" srcId="{07D45279-BEF9-4C66-AB23-83792DA35FB0}" destId="{AC0BFBAD-EBAA-48D0-809D-22FCBA3F4ECE}" srcOrd="6" destOrd="0" presId="urn:microsoft.com/office/officeart/2005/8/layout/matrix1"/>
    <dgm:cxn modelId="{CF928BE2-2B68-4BBF-A5D7-6FD526372835}" type="presParOf" srcId="{07D45279-BEF9-4C66-AB23-83792DA35FB0}" destId="{7A964ADD-8E6E-4095-9C9B-E58F2BDF8806}" srcOrd="7" destOrd="0" presId="urn:microsoft.com/office/officeart/2005/8/layout/matrix1"/>
    <dgm:cxn modelId="{23513D04-D50A-4DB0-99BF-198431CC96AD}" type="presParOf" srcId="{71BBE609-A322-477C-91EF-85D2A870C58A}" destId="{87B57E4A-B3CC-41AE-B250-F9CF45E63CA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8739840-DF6C-4B41-9436-58C9BE5DD97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11A64A-ED8C-4237-AA10-5B1ADC92F549}">
      <dgm:prSet phldrT="[Текст]"/>
      <dgm:sp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6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ru-RU" b="1" dirty="0" smtClean="0"/>
            <a:t>Расходование</a:t>
          </a:r>
          <a:endParaRPr lang="ru-RU" b="1" dirty="0"/>
        </a:p>
      </dgm:t>
    </dgm:pt>
    <dgm:pt modelId="{16D3332B-6150-4D58-82D0-1A04E7ABDECA}" type="parTrans" cxnId="{ED64B79B-B761-4D81-AB97-8C42FD4A4814}">
      <dgm:prSet/>
      <dgm:spPr/>
      <dgm:t>
        <a:bodyPr/>
        <a:lstStyle/>
        <a:p>
          <a:endParaRPr lang="ru-RU"/>
        </a:p>
      </dgm:t>
    </dgm:pt>
    <dgm:pt modelId="{051429D0-398F-44BA-8861-04FC2C43BBCA}" type="sibTrans" cxnId="{ED64B79B-B761-4D81-AB97-8C42FD4A4814}">
      <dgm:prSet/>
      <dgm:spPr/>
      <dgm:t>
        <a:bodyPr/>
        <a:lstStyle/>
        <a:p>
          <a:endParaRPr lang="ru-RU"/>
        </a:p>
      </dgm:t>
    </dgm:pt>
    <dgm:pt modelId="{36798921-B0C0-4DD3-AF36-E75AB081AED9}">
      <dgm:prSet phldrT="[Текст]"/>
      <dgm:spPr>
        <a:solidFill>
          <a:schemeClr val="accent5">
            <a:lumMod val="75000"/>
          </a:schemeClr>
        </a:solidFill>
        <a:scene3d>
          <a:camera prst="orthographicFront"/>
          <a:lightRig rig="flat" dir="t">
            <a:rot lat="0" lon="0" rev="6000000"/>
          </a:lightRig>
        </a:scene3d>
        <a:sp3d prstMaterial="flat">
          <a:bevelT prst="angle"/>
          <a:bevelB w="6350" h="6350"/>
        </a:sp3d>
      </dgm:spPr>
      <dgm:t>
        <a:bodyPr/>
        <a:lstStyle/>
        <a:p>
          <a:r>
            <a:rPr lang="ru-RU" b="1" dirty="0" smtClean="0"/>
            <a:t>Утверждено</a:t>
          </a:r>
          <a:endParaRPr lang="ru-RU" b="1" dirty="0"/>
        </a:p>
      </dgm:t>
    </dgm:pt>
    <dgm:pt modelId="{D72A87C3-C686-4056-8C0F-8097574F65D2}" type="parTrans" cxnId="{4B4B2ABF-12F5-4B1F-A553-89FD50F91202}">
      <dgm:prSet/>
      <dgm:spPr/>
      <dgm:t>
        <a:bodyPr/>
        <a:lstStyle/>
        <a:p>
          <a:endParaRPr lang="ru-RU"/>
        </a:p>
      </dgm:t>
    </dgm:pt>
    <dgm:pt modelId="{32146673-D010-4055-BD77-DBBA9998CD99}" type="sibTrans" cxnId="{4B4B2ABF-12F5-4B1F-A553-89FD50F91202}">
      <dgm:prSet/>
      <dgm:spPr/>
      <dgm:t>
        <a:bodyPr/>
        <a:lstStyle/>
        <a:p>
          <a:endParaRPr lang="ru-RU"/>
        </a:p>
      </dgm:t>
    </dgm:pt>
    <dgm:pt modelId="{AD416173-8EB5-4972-B1F0-4623C1F8C653}">
      <dgm:prSet phldrT="[Текст]"/>
      <dgm:spPr>
        <a:solidFill>
          <a:schemeClr val="accent5">
            <a:lumMod val="75000"/>
          </a:schemeClr>
        </a:solidFill>
        <a:scene3d>
          <a:camera prst="orthographicFront"/>
          <a:lightRig rig="flat" dir="t">
            <a:rot lat="0" lon="0" rev="6000000"/>
          </a:lightRig>
        </a:scene3d>
        <a:sp3d>
          <a:bevelB h="6350"/>
        </a:sp3d>
      </dgm:spPr>
      <dgm:t>
        <a:bodyPr/>
        <a:lstStyle/>
        <a:p>
          <a:r>
            <a:rPr lang="ru-RU" b="1" dirty="0" smtClean="0"/>
            <a:t>Исполнено</a:t>
          </a:r>
          <a:endParaRPr lang="ru-RU" b="1" dirty="0"/>
        </a:p>
      </dgm:t>
    </dgm:pt>
    <dgm:pt modelId="{60687F45-EE98-4354-91C7-A6E6F71C5913}" type="parTrans" cxnId="{9A9AF63F-1208-4D60-8F0A-BAD35D3FD375}">
      <dgm:prSet/>
      <dgm:spPr/>
      <dgm:t>
        <a:bodyPr/>
        <a:lstStyle/>
        <a:p>
          <a:endParaRPr lang="ru-RU"/>
        </a:p>
      </dgm:t>
    </dgm:pt>
    <dgm:pt modelId="{B4AF9056-EB18-4AC0-AE16-0D3A3A73AE8D}" type="sibTrans" cxnId="{9A9AF63F-1208-4D60-8F0A-BAD35D3FD375}">
      <dgm:prSet/>
      <dgm:spPr/>
      <dgm:t>
        <a:bodyPr/>
        <a:lstStyle/>
        <a:p>
          <a:endParaRPr lang="ru-RU"/>
        </a:p>
      </dgm:t>
    </dgm:pt>
    <dgm:pt modelId="{ED81EB62-8DCC-4DC3-B5A5-BA78A59D3214}">
      <dgm:prSet phldrT="[Текст]"/>
      <dgm:spPr>
        <a:solidFill>
          <a:schemeClr val="accent4">
            <a:lumMod val="75000"/>
          </a:schemeClr>
        </a:solidFill>
        <a:scene3d>
          <a:camera prst="orthographicFront"/>
          <a:lightRig rig="flat" dir="t">
            <a:rot lat="0" lon="0" rev="6000000"/>
          </a:lightRig>
        </a:scene3d>
        <a:sp3d prstMaterial="flat">
          <a:bevelT prst="angle"/>
          <a:bevelB w="6350" h="6350"/>
        </a:sp3d>
      </dgm:spPr>
      <dgm:t>
        <a:bodyPr/>
        <a:lstStyle/>
        <a:p>
          <a:r>
            <a:rPr lang="ru-RU" b="1" dirty="0" smtClean="0"/>
            <a:t>14 205,4</a:t>
          </a:r>
          <a:endParaRPr lang="ru-RU" b="1" dirty="0"/>
        </a:p>
      </dgm:t>
    </dgm:pt>
    <dgm:pt modelId="{550EAA0B-75C2-4B48-BA71-F907685906EB}" type="parTrans" cxnId="{E1E83152-F8C0-408B-BB42-4E224BE571A3}">
      <dgm:prSet/>
      <dgm:spPr/>
      <dgm:t>
        <a:bodyPr/>
        <a:lstStyle/>
        <a:p>
          <a:endParaRPr lang="ru-RU"/>
        </a:p>
      </dgm:t>
    </dgm:pt>
    <dgm:pt modelId="{3F63C353-DF79-43AE-AA7B-26605033164E}" type="sibTrans" cxnId="{E1E83152-F8C0-408B-BB42-4E224BE571A3}">
      <dgm:prSet/>
      <dgm:spPr/>
      <dgm:t>
        <a:bodyPr/>
        <a:lstStyle/>
        <a:p>
          <a:endParaRPr lang="ru-RU"/>
        </a:p>
      </dgm:t>
    </dgm:pt>
    <dgm:pt modelId="{657EDD0F-667F-435B-9470-8747D9DAF398}">
      <dgm:prSet phldrT="[Текст]"/>
      <dgm:spPr>
        <a:solidFill>
          <a:schemeClr val="accent4">
            <a:lumMod val="75000"/>
          </a:schemeClr>
        </a:solidFill>
        <a:scene3d>
          <a:camera prst="orthographicFront"/>
          <a:lightRig rig="flat" dir="t">
            <a:rot lat="0" lon="0" rev="6000000"/>
          </a:lightRig>
        </a:scene3d>
        <a:sp3d prstMaterial="flat">
          <a:bevelT prst="angle"/>
          <a:bevelB w="6350" h="6350"/>
        </a:sp3d>
      </dgm:spPr>
      <dgm:t>
        <a:bodyPr/>
        <a:lstStyle/>
        <a:p>
          <a:r>
            <a:rPr lang="ru-RU" b="1" dirty="0" smtClean="0"/>
            <a:t>11 770,9</a:t>
          </a:r>
          <a:endParaRPr lang="ru-RU" b="1" dirty="0"/>
        </a:p>
      </dgm:t>
    </dgm:pt>
    <dgm:pt modelId="{E612D7AE-7766-48DA-B1AD-455C662C2F51}" type="parTrans" cxnId="{CBCABE9F-1815-412A-8BC7-574007076E42}">
      <dgm:prSet/>
      <dgm:spPr/>
      <dgm:t>
        <a:bodyPr/>
        <a:lstStyle/>
        <a:p>
          <a:endParaRPr lang="ru-RU"/>
        </a:p>
      </dgm:t>
    </dgm:pt>
    <dgm:pt modelId="{3D9DA03A-C14E-4EF1-A400-9B293D148A4D}" type="sibTrans" cxnId="{CBCABE9F-1815-412A-8BC7-574007076E42}">
      <dgm:prSet/>
      <dgm:spPr/>
      <dgm:t>
        <a:bodyPr/>
        <a:lstStyle/>
        <a:p>
          <a:endParaRPr lang="ru-RU"/>
        </a:p>
      </dgm:t>
    </dgm:pt>
    <dgm:pt modelId="{71BBE609-A322-477C-91EF-85D2A870C58A}" type="pres">
      <dgm:prSet presAssocID="{78739840-DF6C-4B41-9436-58C9BE5DD97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D45279-BEF9-4C66-AB23-83792DA35FB0}" type="pres">
      <dgm:prSet presAssocID="{78739840-DF6C-4B41-9436-58C9BE5DD971}" presName="matrix" presStyleCnt="0"/>
      <dgm:spPr/>
    </dgm:pt>
    <dgm:pt modelId="{2090A04A-408E-4A3A-AF24-D84579AB82F3}" type="pres">
      <dgm:prSet presAssocID="{78739840-DF6C-4B41-9436-58C9BE5DD971}" presName="tile1" presStyleLbl="node1" presStyleIdx="0" presStyleCnt="4"/>
      <dgm:spPr/>
      <dgm:t>
        <a:bodyPr/>
        <a:lstStyle/>
        <a:p>
          <a:endParaRPr lang="ru-RU"/>
        </a:p>
      </dgm:t>
    </dgm:pt>
    <dgm:pt modelId="{735D6287-C148-463C-83BC-27708EA53AE8}" type="pres">
      <dgm:prSet presAssocID="{78739840-DF6C-4B41-9436-58C9BE5DD97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AC80C-516E-4E37-9FA1-35E24FD017D9}" type="pres">
      <dgm:prSet presAssocID="{78739840-DF6C-4B41-9436-58C9BE5DD971}" presName="tile2" presStyleLbl="node1" presStyleIdx="1" presStyleCnt="4"/>
      <dgm:spPr/>
      <dgm:t>
        <a:bodyPr/>
        <a:lstStyle/>
        <a:p>
          <a:endParaRPr lang="ru-RU"/>
        </a:p>
      </dgm:t>
    </dgm:pt>
    <dgm:pt modelId="{9DF9458C-C00C-495F-A93F-7893DAB1ABDA}" type="pres">
      <dgm:prSet presAssocID="{78739840-DF6C-4B41-9436-58C9BE5DD97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0E1F4-FB8E-417B-AB6B-DE85D82839E7}" type="pres">
      <dgm:prSet presAssocID="{78739840-DF6C-4B41-9436-58C9BE5DD971}" presName="tile3" presStyleLbl="node1" presStyleIdx="2" presStyleCnt="4"/>
      <dgm:spPr/>
      <dgm:t>
        <a:bodyPr/>
        <a:lstStyle/>
        <a:p>
          <a:endParaRPr lang="ru-RU"/>
        </a:p>
      </dgm:t>
    </dgm:pt>
    <dgm:pt modelId="{4D798209-9C3D-402C-B9DB-49644D891C0E}" type="pres">
      <dgm:prSet presAssocID="{78739840-DF6C-4B41-9436-58C9BE5DD97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0BFBAD-EBAA-48D0-809D-22FCBA3F4ECE}" type="pres">
      <dgm:prSet presAssocID="{78739840-DF6C-4B41-9436-58C9BE5DD971}" presName="tile4" presStyleLbl="node1" presStyleIdx="3" presStyleCnt="4"/>
      <dgm:spPr/>
      <dgm:t>
        <a:bodyPr/>
        <a:lstStyle/>
        <a:p>
          <a:endParaRPr lang="ru-RU"/>
        </a:p>
      </dgm:t>
    </dgm:pt>
    <dgm:pt modelId="{7A964ADD-8E6E-4095-9C9B-E58F2BDF8806}" type="pres">
      <dgm:prSet presAssocID="{78739840-DF6C-4B41-9436-58C9BE5DD97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57E4A-B3CC-41AE-B250-F9CF45E63CA6}" type="pres">
      <dgm:prSet presAssocID="{78739840-DF6C-4B41-9436-58C9BE5DD971}" presName="centerTile" presStyleLbl="fgShp" presStyleIdx="0" presStyleCnt="1" custScaleX="226297" custScaleY="16358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DB14727A-3DCD-423A-AEA5-BA3C738249EB}" type="presOf" srcId="{ED81EB62-8DCC-4DC3-B5A5-BA78A59D3214}" destId="{0230E1F4-FB8E-417B-AB6B-DE85D82839E7}" srcOrd="0" destOrd="0" presId="urn:microsoft.com/office/officeart/2005/8/layout/matrix1"/>
    <dgm:cxn modelId="{CBCABE9F-1815-412A-8BC7-574007076E42}" srcId="{BB11A64A-ED8C-4237-AA10-5B1ADC92F549}" destId="{657EDD0F-667F-435B-9470-8747D9DAF398}" srcOrd="3" destOrd="0" parTransId="{E612D7AE-7766-48DA-B1AD-455C662C2F51}" sibTransId="{3D9DA03A-C14E-4EF1-A400-9B293D148A4D}"/>
    <dgm:cxn modelId="{0AA92A25-A531-42CF-A79C-6C668FAAC447}" type="presOf" srcId="{657EDD0F-667F-435B-9470-8747D9DAF398}" destId="{AC0BFBAD-EBAA-48D0-809D-22FCBA3F4ECE}" srcOrd="0" destOrd="0" presId="urn:microsoft.com/office/officeart/2005/8/layout/matrix1"/>
    <dgm:cxn modelId="{307E4275-94CF-4563-B165-AD4F72704A27}" type="presOf" srcId="{BB11A64A-ED8C-4237-AA10-5B1ADC92F549}" destId="{87B57E4A-B3CC-41AE-B250-F9CF45E63CA6}" srcOrd="0" destOrd="0" presId="urn:microsoft.com/office/officeart/2005/8/layout/matrix1"/>
    <dgm:cxn modelId="{A0976AE8-51CF-43EA-8AC3-D6D8B92DA4F4}" type="presOf" srcId="{78739840-DF6C-4B41-9436-58C9BE5DD971}" destId="{71BBE609-A322-477C-91EF-85D2A870C58A}" srcOrd="0" destOrd="0" presId="urn:microsoft.com/office/officeart/2005/8/layout/matrix1"/>
    <dgm:cxn modelId="{1BFF9726-AAC7-4961-9FE9-83F111632D14}" type="presOf" srcId="{36798921-B0C0-4DD3-AF36-E75AB081AED9}" destId="{735D6287-C148-463C-83BC-27708EA53AE8}" srcOrd="1" destOrd="0" presId="urn:microsoft.com/office/officeart/2005/8/layout/matrix1"/>
    <dgm:cxn modelId="{463969D6-AC7E-4C2F-82A1-463902426B4F}" type="presOf" srcId="{AD416173-8EB5-4972-B1F0-4623C1F8C653}" destId="{9DF9458C-C00C-495F-A93F-7893DAB1ABDA}" srcOrd="1" destOrd="0" presId="urn:microsoft.com/office/officeart/2005/8/layout/matrix1"/>
    <dgm:cxn modelId="{4B4B2ABF-12F5-4B1F-A553-89FD50F91202}" srcId="{BB11A64A-ED8C-4237-AA10-5B1ADC92F549}" destId="{36798921-B0C0-4DD3-AF36-E75AB081AED9}" srcOrd="0" destOrd="0" parTransId="{D72A87C3-C686-4056-8C0F-8097574F65D2}" sibTransId="{32146673-D010-4055-BD77-DBBA9998CD99}"/>
    <dgm:cxn modelId="{E2604C0F-DF93-4B06-BAD7-2038650B2D96}" type="presOf" srcId="{657EDD0F-667F-435B-9470-8747D9DAF398}" destId="{7A964ADD-8E6E-4095-9C9B-E58F2BDF8806}" srcOrd="1" destOrd="0" presId="urn:microsoft.com/office/officeart/2005/8/layout/matrix1"/>
    <dgm:cxn modelId="{53194348-12EB-45ED-8CDC-97C2E3E215D8}" type="presOf" srcId="{AD416173-8EB5-4972-B1F0-4623C1F8C653}" destId="{426AC80C-516E-4E37-9FA1-35E24FD017D9}" srcOrd="0" destOrd="0" presId="urn:microsoft.com/office/officeart/2005/8/layout/matrix1"/>
    <dgm:cxn modelId="{9A9AF63F-1208-4D60-8F0A-BAD35D3FD375}" srcId="{BB11A64A-ED8C-4237-AA10-5B1ADC92F549}" destId="{AD416173-8EB5-4972-B1F0-4623C1F8C653}" srcOrd="1" destOrd="0" parTransId="{60687F45-EE98-4354-91C7-A6E6F71C5913}" sibTransId="{B4AF9056-EB18-4AC0-AE16-0D3A3A73AE8D}"/>
    <dgm:cxn modelId="{5166FBBB-6DFF-45D6-A2DB-ECB1DD8D1706}" type="presOf" srcId="{36798921-B0C0-4DD3-AF36-E75AB081AED9}" destId="{2090A04A-408E-4A3A-AF24-D84579AB82F3}" srcOrd="0" destOrd="0" presId="urn:microsoft.com/office/officeart/2005/8/layout/matrix1"/>
    <dgm:cxn modelId="{ED64B79B-B761-4D81-AB97-8C42FD4A4814}" srcId="{78739840-DF6C-4B41-9436-58C9BE5DD971}" destId="{BB11A64A-ED8C-4237-AA10-5B1ADC92F549}" srcOrd="0" destOrd="0" parTransId="{16D3332B-6150-4D58-82D0-1A04E7ABDECA}" sibTransId="{051429D0-398F-44BA-8861-04FC2C43BBCA}"/>
    <dgm:cxn modelId="{105816DD-3386-4A40-90C6-159FA8D28FE5}" type="presOf" srcId="{ED81EB62-8DCC-4DC3-B5A5-BA78A59D3214}" destId="{4D798209-9C3D-402C-B9DB-49644D891C0E}" srcOrd="1" destOrd="0" presId="urn:microsoft.com/office/officeart/2005/8/layout/matrix1"/>
    <dgm:cxn modelId="{E1E83152-F8C0-408B-BB42-4E224BE571A3}" srcId="{BB11A64A-ED8C-4237-AA10-5B1ADC92F549}" destId="{ED81EB62-8DCC-4DC3-B5A5-BA78A59D3214}" srcOrd="2" destOrd="0" parTransId="{550EAA0B-75C2-4B48-BA71-F907685906EB}" sibTransId="{3F63C353-DF79-43AE-AA7B-26605033164E}"/>
    <dgm:cxn modelId="{4EB1E0FF-E64B-44C6-B67C-C1E1BD82E916}" type="presParOf" srcId="{71BBE609-A322-477C-91EF-85D2A870C58A}" destId="{07D45279-BEF9-4C66-AB23-83792DA35FB0}" srcOrd="0" destOrd="0" presId="urn:microsoft.com/office/officeart/2005/8/layout/matrix1"/>
    <dgm:cxn modelId="{D1734901-2FAF-41F8-8989-E8C5AACE5F6D}" type="presParOf" srcId="{07D45279-BEF9-4C66-AB23-83792DA35FB0}" destId="{2090A04A-408E-4A3A-AF24-D84579AB82F3}" srcOrd="0" destOrd="0" presId="urn:microsoft.com/office/officeart/2005/8/layout/matrix1"/>
    <dgm:cxn modelId="{CE7F6DBB-293D-4CFB-BBF3-13B7D75AA8BD}" type="presParOf" srcId="{07D45279-BEF9-4C66-AB23-83792DA35FB0}" destId="{735D6287-C148-463C-83BC-27708EA53AE8}" srcOrd="1" destOrd="0" presId="urn:microsoft.com/office/officeart/2005/8/layout/matrix1"/>
    <dgm:cxn modelId="{3BDE95CB-C192-4DD9-B2E8-CF7A60DB7FA5}" type="presParOf" srcId="{07D45279-BEF9-4C66-AB23-83792DA35FB0}" destId="{426AC80C-516E-4E37-9FA1-35E24FD017D9}" srcOrd="2" destOrd="0" presId="urn:microsoft.com/office/officeart/2005/8/layout/matrix1"/>
    <dgm:cxn modelId="{560B3FAD-F3BF-4647-8389-F9904757EE41}" type="presParOf" srcId="{07D45279-BEF9-4C66-AB23-83792DA35FB0}" destId="{9DF9458C-C00C-495F-A93F-7893DAB1ABDA}" srcOrd="3" destOrd="0" presId="urn:microsoft.com/office/officeart/2005/8/layout/matrix1"/>
    <dgm:cxn modelId="{CC9985BA-91FF-4AEB-A1AD-B0B1902144B0}" type="presParOf" srcId="{07D45279-BEF9-4C66-AB23-83792DA35FB0}" destId="{0230E1F4-FB8E-417B-AB6B-DE85D82839E7}" srcOrd="4" destOrd="0" presId="urn:microsoft.com/office/officeart/2005/8/layout/matrix1"/>
    <dgm:cxn modelId="{05EB8923-B893-40C8-9F39-759AC8412119}" type="presParOf" srcId="{07D45279-BEF9-4C66-AB23-83792DA35FB0}" destId="{4D798209-9C3D-402C-B9DB-49644D891C0E}" srcOrd="5" destOrd="0" presId="urn:microsoft.com/office/officeart/2005/8/layout/matrix1"/>
    <dgm:cxn modelId="{36A5C738-B6F2-4F96-82A6-3917C8A46E6C}" type="presParOf" srcId="{07D45279-BEF9-4C66-AB23-83792DA35FB0}" destId="{AC0BFBAD-EBAA-48D0-809D-22FCBA3F4ECE}" srcOrd="6" destOrd="0" presId="urn:microsoft.com/office/officeart/2005/8/layout/matrix1"/>
    <dgm:cxn modelId="{42DDD8B4-005F-4AC4-8011-6D2F61F42AE8}" type="presParOf" srcId="{07D45279-BEF9-4C66-AB23-83792DA35FB0}" destId="{7A964ADD-8E6E-4095-9C9B-E58F2BDF8806}" srcOrd="7" destOrd="0" presId="urn:microsoft.com/office/officeart/2005/8/layout/matrix1"/>
    <dgm:cxn modelId="{F87A9D48-5A4D-4A39-9330-55DCAD1E2B03}" type="presParOf" srcId="{71BBE609-A322-477C-91EF-85D2A870C58A}" destId="{87B57E4A-B3CC-41AE-B250-F9CF45E63CA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1F66C6-CCF9-47BC-9ECE-36626D07AFEE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E759092-2828-400D-8F40-FD2FA075F511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2018</a:t>
          </a:r>
          <a:endParaRPr lang="ru-RU" dirty="0"/>
        </a:p>
      </dgm:t>
    </dgm:pt>
    <dgm:pt modelId="{15E4166A-3D5E-4722-809A-09461A3B89CF}" type="parTrans" cxnId="{AD81A1CC-B138-45BC-A62F-52B17AB64AE8}">
      <dgm:prSet/>
      <dgm:spPr/>
      <dgm:t>
        <a:bodyPr/>
        <a:lstStyle/>
        <a:p>
          <a:endParaRPr lang="ru-RU"/>
        </a:p>
      </dgm:t>
    </dgm:pt>
    <dgm:pt modelId="{F8D8ADAB-50F5-4FE3-950E-E502B5992F12}" type="sibTrans" cxnId="{AD81A1CC-B138-45BC-A62F-52B17AB64AE8}">
      <dgm:prSet/>
      <dgm:spPr/>
      <dgm:t>
        <a:bodyPr/>
        <a:lstStyle/>
        <a:p>
          <a:endParaRPr lang="ru-RU"/>
        </a:p>
      </dgm:t>
    </dgm:pt>
    <dgm:pt modelId="{28748349-5443-4F47-8ECD-B17980DA4939}">
      <dgm:prSet phldrT="[Текст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134 769,6</a:t>
          </a:r>
          <a:endParaRPr lang="ru-RU" dirty="0"/>
        </a:p>
      </dgm:t>
    </dgm:pt>
    <dgm:pt modelId="{6ABDDE76-BF1C-4209-B7F9-BD9A12F4870D}" type="parTrans" cxnId="{10664574-A475-487F-829D-A5FAB4A1C1DD}">
      <dgm:prSet/>
      <dgm:spPr/>
      <dgm:t>
        <a:bodyPr/>
        <a:lstStyle/>
        <a:p>
          <a:endParaRPr lang="ru-RU"/>
        </a:p>
      </dgm:t>
    </dgm:pt>
    <dgm:pt modelId="{8B7932AE-FC87-4779-A7B5-258C6E13A469}" type="sibTrans" cxnId="{10664574-A475-487F-829D-A5FAB4A1C1DD}">
      <dgm:prSet/>
      <dgm:spPr/>
      <dgm:t>
        <a:bodyPr/>
        <a:lstStyle/>
        <a:p>
          <a:endParaRPr lang="ru-RU"/>
        </a:p>
      </dgm:t>
    </dgm:pt>
    <dgm:pt modelId="{0A2A06CF-12B7-4E4D-89FE-BA3A7E5CB2F2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2019</a:t>
          </a:r>
          <a:endParaRPr lang="ru-RU" dirty="0"/>
        </a:p>
      </dgm:t>
    </dgm:pt>
    <dgm:pt modelId="{D74A38E9-D495-4DB6-85EC-378FCE5BF7F7}" type="parTrans" cxnId="{567BC827-2F9F-4DB4-AEBF-EB6C72BCAC57}">
      <dgm:prSet/>
      <dgm:spPr/>
      <dgm:t>
        <a:bodyPr/>
        <a:lstStyle/>
        <a:p>
          <a:endParaRPr lang="ru-RU"/>
        </a:p>
      </dgm:t>
    </dgm:pt>
    <dgm:pt modelId="{C49047DB-03A6-40E2-AE5A-015EF4481127}" type="sibTrans" cxnId="{567BC827-2F9F-4DB4-AEBF-EB6C72BCAC57}">
      <dgm:prSet/>
      <dgm:spPr/>
      <dgm:t>
        <a:bodyPr/>
        <a:lstStyle/>
        <a:p>
          <a:endParaRPr lang="ru-RU"/>
        </a:p>
      </dgm:t>
    </dgm:pt>
    <dgm:pt modelId="{29649C0B-C245-4915-B959-BDAC2B173D8E}">
      <dgm:prSet phldrT="[Текст]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145 423,5</a:t>
          </a:r>
          <a:endParaRPr lang="ru-RU" dirty="0"/>
        </a:p>
      </dgm:t>
    </dgm:pt>
    <dgm:pt modelId="{CDB1EB58-3E44-4925-A8FB-6F8893835AA4}" type="parTrans" cxnId="{60487608-F2DA-4462-BB08-F1DE1CB826F9}">
      <dgm:prSet/>
      <dgm:spPr/>
      <dgm:t>
        <a:bodyPr/>
        <a:lstStyle/>
        <a:p>
          <a:endParaRPr lang="ru-RU"/>
        </a:p>
      </dgm:t>
    </dgm:pt>
    <dgm:pt modelId="{546BDED8-942C-4738-BB16-EE41CE9EDDE0}" type="sibTrans" cxnId="{60487608-F2DA-4462-BB08-F1DE1CB826F9}">
      <dgm:prSet/>
      <dgm:spPr/>
      <dgm:t>
        <a:bodyPr/>
        <a:lstStyle/>
        <a:p>
          <a:endParaRPr lang="ru-RU"/>
        </a:p>
      </dgm:t>
    </dgm:pt>
    <dgm:pt modelId="{30F0BE0F-35AF-48B2-B3E5-F534103C4556}" type="pres">
      <dgm:prSet presAssocID="{E61F66C6-CCF9-47BC-9ECE-36626D07AFE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83DAA10-B292-4604-9570-B205BBBB4585}" type="pres">
      <dgm:prSet presAssocID="{9E759092-2828-400D-8F40-FD2FA075F511}" presName="horFlow" presStyleCnt="0"/>
      <dgm:spPr/>
    </dgm:pt>
    <dgm:pt modelId="{FA1A440C-F5AA-488A-A32D-311D5ABEDFBC}" type="pres">
      <dgm:prSet presAssocID="{9E759092-2828-400D-8F40-FD2FA075F511}" presName="bigChev" presStyleLbl="node1" presStyleIdx="0" presStyleCnt="2"/>
      <dgm:spPr/>
      <dgm:t>
        <a:bodyPr/>
        <a:lstStyle/>
        <a:p>
          <a:endParaRPr lang="ru-RU"/>
        </a:p>
      </dgm:t>
    </dgm:pt>
    <dgm:pt modelId="{50E2B2C4-7AEE-48A5-A68A-D2B3E40F1056}" type="pres">
      <dgm:prSet presAssocID="{6ABDDE76-BF1C-4209-B7F9-BD9A12F4870D}" presName="parTrans" presStyleCnt="0"/>
      <dgm:spPr/>
    </dgm:pt>
    <dgm:pt modelId="{4E6382F2-D834-49BB-94CA-202A2EFC8B3D}" type="pres">
      <dgm:prSet presAssocID="{28748349-5443-4F47-8ECD-B17980DA4939}" presName="node" presStyleLbl="alignAccFollowNode1" presStyleIdx="0" presStyleCnt="2" custScaleX="190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9C330-9871-42ED-A2DF-508F817D07DC}" type="pres">
      <dgm:prSet presAssocID="{9E759092-2828-400D-8F40-FD2FA075F511}" presName="vSp" presStyleCnt="0"/>
      <dgm:spPr/>
    </dgm:pt>
    <dgm:pt modelId="{D3320DE6-F966-4C21-80E8-8DC034BE3FCF}" type="pres">
      <dgm:prSet presAssocID="{0A2A06CF-12B7-4E4D-89FE-BA3A7E5CB2F2}" presName="horFlow" presStyleCnt="0"/>
      <dgm:spPr/>
    </dgm:pt>
    <dgm:pt modelId="{3A7F38E3-2C46-44E0-B874-5DC2289099DD}" type="pres">
      <dgm:prSet presAssocID="{0A2A06CF-12B7-4E4D-89FE-BA3A7E5CB2F2}" presName="bigChev" presStyleLbl="node1" presStyleIdx="1" presStyleCnt="2"/>
      <dgm:spPr/>
      <dgm:t>
        <a:bodyPr/>
        <a:lstStyle/>
        <a:p>
          <a:endParaRPr lang="ru-RU"/>
        </a:p>
      </dgm:t>
    </dgm:pt>
    <dgm:pt modelId="{F3C8E531-2E1B-46E4-99AB-8B3469D0EC60}" type="pres">
      <dgm:prSet presAssocID="{CDB1EB58-3E44-4925-A8FB-6F8893835AA4}" presName="parTrans" presStyleCnt="0"/>
      <dgm:spPr/>
    </dgm:pt>
    <dgm:pt modelId="{283AF0D3-E20F-46C6-82EB-700190FDF2B6}" type="pres">
      <dgm:prSet presAssocID="{29649C0B-C245-4915-B959-BDAC2B173D8E}" presName="node" presStyleLbl="alignAccFollowNode1" presStyleIdx="1" presStyleCnt="2" custScaleX="224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664574-A475-487F-829D-A5FAB4A1C1DD}" srcId="{9E759092-2828-400D-8F40-FD2FA075F511}" destId="{28748349-5443-4F47-8ECD-B17980DA4939}" srcOrd="0" destOrd="0" parTransId="{6ABDDE76-BF1C-4209-B7F9-BD9A12F4870D}" sibTransId="{8B7932AE-FC87-4779-A7B5-258C6E13A469}"/>
    <dgm:cxn modelId="{567BC827-2F9F-4DB4-AEBF-EB6C72BCAC57}" srcId="{E61F66C6-CCF9-47BC-9ECE-36626D07AFEE}" destId="{0A2A06CF-12B7-4E4D-89FE-BA3A7E5CB2F2}" srcOrd="1" destOrd="0" parTransId="{D74A38E9-D495-4DB6-85EC-378FCE5BF7F7}" sibTransId="{C49047DB-03A6-40E2-AE5A-015EF4481127}"/>
    <dgm:cxn modelId="{C425B9F4-9063-4152-AE09-429FF8DEBD62}" type="presOf" srcId="{0A2A06CF-12B7-4E4D-89FE-BA3A7E5CB2F2}" destId="{3A7F38E3-2C46-44E0-B874-5DC2289099DD}" srcOrd="0" destOrd="0" presId="urn:microsoft.com/office/officeart/2005/8/layout/lProcess3"/>
    <dgm:cxn modelId="{AD81A1CC-B138-45BC-A62F-52B17AB64AE8}" srcId="{E61F66C6-CCF9-47BC-9ECE-36626D07AFEE}" destId="{9E759092-2828-400D-8F40-FD2FA075F511}" srcOrd="0" destOrd="0" parTransId="{15E4166A-3D5E-4722-809A-09461A3B89CF}" sibTransId="{F8D8ADAB-50F5-4FE3-950E-E502B5992F12}"/>
    <dgm:cxn modelId="{42C3EB90-5E7F-41DA-9F49-26645981536F}" type="presOf" srcId="{29649C0B-C245-4915-B959-BDAC2B173D8E}" destId="{283AF0D3-E20F-46C6-82EB-700190FDF2B6}" srcOrd="0" destOrd="0" presId="urn:microsoft.com/office/officeart/2005/8/layout/lProcess3"/>
    <dgm:cxn modelId="{0A44592E-8877-46E5-B110-1C4E606EC98E}" type="presOf" srcId="{28748349-5443-4F47-8ECD-B17980DA4939}" destId="{4E6382F2-D834-49BB-94CA-202A2EFC8B3D}" srcOrd="0" destOrd="0" presId="urn:microsoft.com/office/officeart/2005/8/layout/lProcess3"/>
    <dgm:cxn modelId="{60487608-F2DA-4462-BB08-F1DE1CB826F9}" srcId="{0A2A06CF-12B7-4E4D-89FE-BA3A7E5CB2F2}" destId="{29649C0B-C245-4915-B959-BDAC2B173D8E}" srcOrd="0" destOrd="0" parTransId="{CDB1EB58-3E44-4925-A8FB-6F8893835AA4}" sibTransId="{546BDED8-942C-4738-BB16-EE41CE9EDDE0}"/>
    <dgm:cxn modelId="{9216A9EE-0CC2-4033-AC38-A0248340A7C8}" type="presOf" srcId="{E61F66C6-CCF9-47BC-9ECE-36626D07AFEE}" destId="{30F0BE0F-35AF-48B2-B3E5-F534103C4556}" srcOrd="0" destOrd="0" presId="urn:microsoft.com/office/officeart/2005/8/layout/lProcess3"/>
    <dgm:cxn modelId="{F3D09AFE-0CA2-46C4-AB0A-C2CF513426F9}" type="presOf" srcId="{9E759092-2828-400D-8F40-FD2FA075F511}" destId="{FA1A440C-F5AA-488A-A32D-311D5ABEDFBC}" srcOrd="0" destOrd="0" presId="urn:microsoft.com/office/officeart/2005/8/layout/lProcess3"/>
    <dgm:cxn modelId="{7E963F2C-A67D-4E05-A951-9B26C2C8CCFB}" type="presParOf" srcId="{30F0BE0F-35AF-48B2-B3E5-F534103C4556}" destId="{883DAA10-B292-4604-9570-B205BBBB4585}" srcOrd="0" destOrd="0" presId="urn:microsoft.com/office/officeart/2005/8/layout/lProcess3"/>
    <dgm:cxn modelId="{F70F1631-93AA-4758-B959-FD1D46137FA9}" type="presParOf" srcId="{883DAA10-B292-4604-9570-B205BBBB4585}" destId="{FA1A440C-F5AA-488A-A32D-311D5ABEDFBC}" srcOrd="0" destOrd="0" presId="urn:microsoft.com/office/officeart/2005/8/layout/lProcess3"/>
    <dgm:cxn modelId="{A50B27D8-B9EF-4CD9-9815-5B2FD12F66F7}" type="presParOf" srcId="{883DAA10-B292-4604-9570-B205BBBB4585}" destId="{50E2B2C4-7AEE-48A5-A68A-D2B3E40F1056}" srcOrd="1" destOrd="0" presId="urn:microsoft.com/office/officeart/2005/8/layout/lProcess3"/>
    <dgm:cxn modelId="{2D8ADF1B-2E82-48DA-8242-F8DE8FEFAD7B}" type="presParOf" srcId="{883DAA10-B292-4604-9570-B205BBBB4585}" destId="{4E6382F2-D834-49BB-94CA-202A2EFC8B3D}" srcOrd="2" destOrd="0" presId="urn:microsoft.com/office/officeart/2005/8/layout/lProcess3"/>
    <dgm:cxn modelId="{0228C4FF-7A83-4985-80EB-11DB19B0304F}" type="presParOf" srcId="{30F0BE0F-35AF-48B2-B3E5-F534103C4556}" destId="{C609C330-9871-42ED-A2DF-508F817D07DC}" srcOrd="1" destOrd="0" presId="urn:microsoft.com/office/officeart/2005/8/layout/lProcess3"/>
    <dgm:cxn modelId="{62132E6E-E054-4F56-8E5D-8F82DAA408E1}" type="presParOf" srcId="{30F0BE0F-35AF-48B2-B3E5-F534103C4556}" destId="{D3320DE6-F966-4C21-80E8-8DC034BE3FCF}" srcOrd="2" destOrd="0" presId="urn:microsoft.com/office/officeart/2005/8/layout/lProcess3"/>
    <dgm:cxn modelId="{CE5568B1-1044-4FCE-9D2C-6D35585CEEE7}" type="presParOf" srcId="{D3320DE6-F966-4C21-80E8-8DC034BE3FCF}" destId="{3A7F38E3-2C46-44E0-B874-5DC2289099DD}" srcOrd="0" destOrd="0" presId="urn:microsoft.com/office/officeart/2005/8/layout/lProcess3"/>
    <dgm:cxn modelId="{353563B4-A74E-43A8-98F7-BA8573F203A2}" type="presParOf" srcId="{D3320DE6-F966-4C21-80E8-8DC034BE3FCF}" destId="{F3C8E531-2E1B-46E4-99AB-8B3469D0EC60}" srcOrd="1" destOrd="0" presId="urn:microsoft.com/office/officeart/2005/8/layout/lProcess3"/>
    <dgm:cxn modelId="{0F8E2CD4-99E9-44CD-B670-1D23B78FCEB5}" type="presParOf" srcId="{D3320DE6-F966-4C21-80E8-8DC034BE3FCF}" destId="{283AF0D3-E20F-46C6-82EB-700190FDF2B6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1F66C6-CCF9-47BC-9ECE-36626D07AFEE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E759092-2828-400D-8F40-FD2FA075F511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2018</a:t>
          </a:r>
          <a:endParaRPr lang="ru-RU" dirty="0"/>
        </a:p>
      </dgm:t>
    </dgm:pt>
    <dgm:pt modelId="{15E4166A-3D5E-4722-809A-09461A3B89CF}" type="parTrans" cxnId="{AD81A1CC-B138-45BC-A62F-52B17AB64AE8}">
      <dgm:prSet/>
      <dgm:spPr/>
      <dgm:t>
        <a:bodyPr/>
        <a:lstStyle/>
        <a:p>
          <a:endParaRPr lang="ru-RU"/>
        </a:p>
      </dgm:t>
    </dgm:pt>
    <dgm:pt modelId="{F8D8ADAB-50F5-4FE3-950E-E502B5992F12}" type="sibTrans" cxnId="{AD81A1CC-B138-45BC-A62F-52B17AB64AE8}">
      <dgm:prSet/>
      <dgm:spPr/>
      <dgm:t>
        <a:bodyPr/>
        <a:lstStyle/>
        <a:p>
          <a:endParaRPr lang="ru-RU"/>
        </a:p>
      </dgm:t>
    </dgm:pt>
    <dgm:pt modelId="{28748349-5443-4F47-8ECD-B17980DA4939}">
      <dgm:prSet phldrT="[Текст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111 833,9</a:t>
          </a:r>
          <a:endParaRPr lang="ru-RU" dirty="0"/>
        </a:p>
      </dgm:t>
    </dgm:pt>
    <dgm:pt modelId="{6ABDDE76-BF1C-4209-B7F9-BD9A12F4870D}" type="parTrans" cxnId="{10664574-A475-487F-829D-A5FAB4A1C1DD}">
      <dgm:prSet/>
      <dgm:spPr/>
      <dgm:t>
        <a:bodyPr/>
        <a:lstStyle/>
        <a:p>
          <a:endParaRPr lang="ru-RU"/>
        </a:p>
      </dgm:t>
    </dgm:pt>
    <dgm:pt modelId="{8B7932AE-FC87-4779-A7B5-258C6E13A469}" type="sibTrans" cxnId="{10664574-A475-487F-829D-A5FAB4A1C1DD}">
      <dgm:prSet/>
      <dgm:spPr/>
      <dgm:t>
        <a:bodyPr/>
        <a:lstStyle/>
        <a:p>
          <a:endParaRPr lang="ru-RU"/>
        </a:p>
      </dgm:t>
    </dgm:pt>
    <dgm:pt modelId="{0A2A06CF-12B7-4E4D-89FE-BA3A7E5CB2F2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2019</a:t>
          </a:r>
          <a:endParaRPr lang="ru-RU" dirty="0"/>
        </a:p>
      </dgm:t>
    </dgm:pt>
    <dgm:pt modelId="{D74A38E9-D495-4DB6-85EC-378FCE5BF7F7}" type="parTrans" cxnId="{567BC827-2F9F-4DB4-AEBF-EB6C72BCAC57}">
      <dgm:prSet/>
      <dgm:spPr/>
      <dgm:t>
        <a:bodyPr/>
        <a:lstStyle/>
        <a:p>
          <a:endParaRPr lang="ru-RU"/>
        </a:p>
      </dgm:t>
    </dgm:pt>
    <dgm:pt modelId="{C49047DB-03A6-40E2-AE5A-015EF4481127}" type="sibTrans" cxnId="{567BC827-2F9F-4DB4-AEBF-EB6C72BCAC57}">
      <dgm:prSet/>
      <dgm:spPr/>
      <dgm:t>
        <a:bodyPr/>
        <a:lstStyle/>
        <a:p>
          <a:endParaRPr lang="ru-RU"/>
        </a:p>
      </dgm:t>
    </dgm:pt>
    <dgm:pt modelId="{29649C0B-C245-4915-B959-BDAC2B173D8E}">
      <dgm:prSet phldrT="[Текст]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130 324,1</a:t>
          </a:r>
          <a:endParaRPr lang="ru-RU" dirty="0"/>
        </a:p>
      </dgm:t>
    </dgm:pt>
    <dgm:pt modelId="{CDB1EB58-3E44-4925-A8FB-6F8893835AA4}" type="parTrans" cxnId="{60487608-F2DA-4462-BB08-F1DE1CB826F9}">
      <dgm:prSet/>
      <dgm:spPr/>
      <dgm:t>
        <a:bodyPr/>
        <a:lstStyle/>
        <a:p>
          <a:endParaRPr lang="ru-RU"/>
        </a:p>
      </dgm:t>
    </dgm:pt>
    <dgm:pt modelId="{546BDED8-942C-4738-BB16-EE41CE9EDDE0}" type="sibTrans" cxnId="{60487608-F2DA-4462-BB08-F1DE1CB826F9}">
      <dgm:prSet/>
      <dgm:spPr/>
      <dgm:t>
        <a:bodyPr/>
        <a:lstStyle/>
        <a:p>
          <a:endParaRPr lang="ru-RU"/>
        </a:p>
      </dgm:t>
    </dgm:pt>
    <dgm:pt modelId="{30F0BE0F-35AF-48B2-B3E5-F534103C4556}" type="pres">
      <dgm:prSet presAssocID="{E61F66C6-CCF9-47BC-9ECE-36626D07AFE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83DAA10-B292-4604-9570-B205BBBB4585}" type="pres">
      <dgm:prSet presAssocID="{9E759092-2828-400D-8F40-FD2FA075F511}" presName="horFlow" presStyleCnt="0"/>
      <dgm:spPr/>
    </dgm:pt>
    <dgm:pt modelId="{FA1A440C-F5AA-488A-A32D-311D5ABEDFBC}" type="pres">
      <dgm:prSet presAssocID="{9E759092-2828-400D-8F40-FD2FA075F511}" presName="bigChev" presStyleLbl="node1" presStyleIdx="0" presStyleCnt="2"/>
      <dgm:spPr/>
      <dgm:t>
        <a:bodyPr/>
        <a:lstStyle/>
        <a:p>
          <a:endParaRPr lang="ru-RU"/>
        </a:p>
      </dgm:t>
    </dgm:pt>
    <dgm:pt modelId="{50E2B2C4-7AEE-48A5-A68A-D2B3E40F1056}" type="pres">
      <dgm:prSet presAssocID="{6ABDDE76-BF1C-4209-B7F9-BD9A12F4870D}" presName="parTrans" presStyleCnt="0"/>
      <dgm:spPr/>
    </dgm:pt>
    <dgm:pt modelId="{4E6382F2-D834-49BB-94CA-202A2EFC8B3D}" type="pres">
      <dgm:prSet presAssocID="{28748349-5443-4F47-8ECD-B17980DA4939}" presName="node" presStyleLbl="alignAccFollowNode1" presStyleIdx="0" presStyleCnt="2" custScaleX="190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9C330-9871-42ED-A2DF-508F817D07DC}" type="pres">
      <dgm:prSet presAssocID="{9E759092-2828-400D-8F40-FD2FA075F511}" presName="vSp" presStyleCnt="0"/>
      <dgm:spPr/>
    </dgm:pt>
    <dgm:pt modelId="{D3320DE6-F966-4C21-80E8-8DC034BE3FCF}" type="pres">
      <dgm:prSet presAssocID="{0A2A06CF-12B7-4E4D-89FE-BA3A7E5CB2F2}" presName="horFlow" presStyleCnt="0"/>
      <dgm:spPr/>
    </dgm:pt>
    <dgm:pt modelId="{3A7F38E3-2C46-44E0-B874-5DC2289099DD}" type="pres">
      <dgm:prSet presAssocID="{0A2A06CF-12B7-4E4D-89FE-BA3A7E5CB2F2}" presName="bigChev" presStyleLbl="node1" presStyleIdx="1" presStyleCnt="2"/>
      <dgm:spPr/>
      <dgm:t>
        <a:bodyPr/>
        <a:lstStyle/>
        <a:p>
          <a:endParaRPr lang="ru-RU"/>
        </a:p>
      </dgm:t>
    </dgm:pt>
    <dgm:pt modelId="{F3C8E531-2E1B-46E4-99AB-8B3469D0EC60}" type="pres">
      <dgm:prSet presAssocID="{CDB1EB58-3E44-4925-A8FB-6F8893835AA4}" presName="parTrans" presStyleCnt="0"/>
      <dgm:spPr/>
    </dgm:pt>
    <dgm:pt modelId="{283AF0D3-E20F-46C6-82EB-700190FDF2B6}" type="pres">
      <dgm:prSet presAssocID="{29649C0B-C245-4915-B959-BDAC2B173D8E}" presName="node" presStyleLbl="alignAccFollowNode1" presStyleIdx="1" presStyleCnt="2" custScaleX="224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AD42B1-221C-4FCD-8C0F-F2B3C3D6CFEF}" type="presOf" srcId="{28748349-5443-4F47-8ECD-B17980DA4939}" destId="{4E6382F2-D834-49BB-94CA-202A2EFC8B3D}" srcOrd="0" destOrd="0" presId="urn:microsoft.com/office/officeart/2005/8/layout/lProcess3"/>
    <dgm:cxn modelId="{10664574-A475-487F-829D-A5FAB4A1C1DD}" srcId="{9E759092-2828-400D-8F40-FD2FA075F511}" destId="{28748349-5443-4F47-8ECD-B17980DA4939}" srcOrd="0" destOrd="0" parTransId="{6ABDDE76-BF1C-4209-B7F9-BD9A12F4870D}" sibTransId="{8B7932AE-FC87-4779-A7B5-258C6E13A469}"/>
    <dgm:cxn modelId="{F009EF59-2D90-4445-AAAE-A816482070A1}" type="presOf" srcId="{0A2A06CF-12B7-4E4D-89FE-BA3A7E5CB2F2}" destId="{3A7F38E3-2C46-44E0-B874-5DC2289099DD}" srcOrd="0" destOrd="0" presId="urn:microsoft.com/office/officeart/2005/8/layout/lProcess3"/>
    <dgm:cxn modelId="{567BC827-2F9F-4DB4-AEBF-EB6C72BCAC57}" srcId="{E61F66C6-CCF9-47BC-9ECE-36626D07AFEE}" destId="{0A2A06CF-12B7-4E4D-89FE-BA3A7E5CB2F2}" srcOrd="1" destOrd="0" parTransId="{D74A38E9-D495-4DB6-85EC-378FCE5BF7F7}" sibTransId="{C49047DB-03A6-40E2-AE5A-015EF4481127}"/>
    <dgm:cxn modelId="{60487608-F2DA-4462-BB08-F1DE1CB826F9}" srcId="{0A2A06CF-12B7-4E4D-89FE-BA3A7E5CB2F2}" destId="{29649C0B-C245-4915-B959-BDAC2B173D8E}" srcOrd="0" destOrd="0" parTransId="{CDB1EB58-3E44-4925-A8FB-6F8893835AA4}" sibTransId="{546BDED8-942C-4738-BB16-EE41CE9EDDE0}"/>
    <dgm:cxn modelId="{B1B5CEDD-3166-40AC-B1F6-89877E881BFD}" type="presOf" srcId="{29649C0B-C245-4915-B959-BDAC2B173D8E}" destId="{283AF0D3-E20F-46C6-82EB-700190FDF2B6}" srcOrd="0" destOrd="0" presId="urn:microsoft.com/office/officeart/2005/8/layout/lProcess3"/>
    <dgm:cxn modelId="{E3B11A15-B387-4569-A555-AAC3B53E3EB9}" type="presOf" srcId="{E61F66C6-CCF9-47BC-9ECE-36626D07AFEE}" destId="{30F0BE0F-35AF-48B2-B3E5-F534103C4556}" srcOrd="0" destOrd="0" presId="urn:microsoft.com/office/officeart/2005/8/layout/lProcess3"/>
    <dgm:cxn modelId="{C60DB29E-ACD2-47D0-8003-28E47DF5EEBA}" type="presOf" srcId="{9E759092-2828-400D-8F40-FD2FA075F511}" destId="{FA1A440C-F5AA-488A-A32D-311D5ABEDFBC}" srcOrd="0" destOrd="0" presId="urn:microsoft.com/office/officeart/2005/8/layout/lProcess3"/>
    <dgm:cxn modelId="{AD81A1CC-B138-45BC-A62F-52B17AB64AE8}" srcId="{E61F66C6-CCF9-47BC-9ECE-36626D07AFEE}" destId="{9E759092-2828-400D-8F40-FD2FA075F511}" srcOrd="0" destOrd="0" parTransId="{15E4166A-3D5E-4722-809A-09461A3B89CF}" sibTransId="{F8D8ADAB-50F5-4FE3-950E-E502B5992F12}"/>
    <dgm:cxn modelId="{79187070-501C-4D2C-B47F-8C7A973AA832}" type="presParOf" srcId="{30F0BE0F-35AF-48B2-B3E5-F534103C4556}" destId="{883DAA10-B292-4604-9570-B205BBBB4585}" srcOrd="0" destOrd="0" presId="urn:microsoft.com/office/officeart/2005/8/layout/lProcess3"/>
    <dgm:cxn modelId="{DAE950EF-6032-4E66-BE63-C34BD9CCA68B}" type="presParOf" srcId="{883DAA10-B292-4604-9570-B205BBBB4585}" destId="{FA1A440C-F5AA-488A-A32D-311D5ABEDFBC}" srcOrd="0" destOrd="0" presId="urn:microsoft.com/office/officeart/2005/8/layout/lProcess3"/>
    <dgm:cxn modelId="{DE747E5A-135F-4D20-BBA8-EC958A02FFF9}" type="presParOf" srcId="{883DAA10-B292-4604-9570-B205BBBB4585}" destId="{50E2B2C4-7AEE-48A5-A68A-D2B3E40F1056}" srcOrd="1" destOrd="0" presId="urn:microsoft.com/office/officeart/2005/8/layout/lProcess3"/>
    <dgm:cxn modelId="{38EAFDC9-0E0C-49D0-9A26-34BF153FC270}" type="presParOf" srcId="{883DAA10-B292-4604-9570-B205BBBB4585}" destId="{4E6382F2-D834-49BB-94CA-202A2EFC8B3D}" srcOrd="2" destOrd="0" presId="urn:microsoft.com/office/officeart/2005/8/layout/lProcess3"/>
    <dgm:cxn modelId="{FDA24F50-3BA2-48D4-AF09-7746776EE713}" type="presParOf" srcId="{30F0BE0F-35AF-48B2-B3E5-F534103C4556}" destId="{C609C330-9871-42ED-A2DF-508F817D07DC}" srcOrd="1" destOrd="0" presId="urn:microsoft.com/office/officeart/2005/8/layout/lProcess3"/>
    <dgm:cxn modelId="{6B57E20A-3713-4C53-B7A8-0FDB5BEDB412}" type="presParOf" srcId="{30F0BE0F-35AF-48B2-B3E5-F534103C4556}" destId="{D3320DE6-F966-4C21-80E8-8DC034BE3FCF}" srcOrd="2" destOrd="0" presId="urn:microsoft.com/office/officeart/2005/8/layout/lProcess3"/>
    <dgm:cxn modelId="{162FE39F-3199-4D4C-B532-54275FC7231E}" type="presParOf" srcId="{D3320DE6-F966-4C21-80E8-8DC034BE3FCF}" destId="{3A7F38E3-2C46-44E0-B874-5DC2289099DD}" srcOrd="0" destOrd="0" presId="urn:microsoft.com/office/officeart/2005/8/layout/lProcess3"/>
    <dgm:cxn modelId="{CE363138-EE19-4568-ABD6-3FB6017820FC}" type="presParOf" srcId="{D3320DE6-F966-4C21-80E8-8DC034BE3FCF}" destId="{F3C8E531-2E1B-46E4-99AB-8B3469D0EC60}" srcOrd="1" destOrd="0" presId="urn:microsoft.com/office/officeart/2005/8/layout/lProcess3"/>
    <dgm:cxn modelId="{2A97F40E-2855-4412-8206-BB2BFE4D867B}" type="presParOf" srcId="{D3320DE6-F966-4C21-80E8-8DC034BE3FCF}" destId="{283AF0D3-E20F-46C6-82EB-700190FDF2B6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A3D657-9B10-4707-AB2E-6B93683A15F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3D976F-F646-423D-B414-166B93246AB8}">
      <dgm:prSet phldrT="[Текст]"/>
      <dgm:spPr>
        <a:pattFill prst="pct90">
          <a:fgClr>
            <a:srgbClr val="CAE8F2"/>
          </a:fgClr>
          <a:bgClr>
            <a:schemeClr val="bg1"/>
          </a:bgClr>
        </a:pattFill>
      </dgm:spPr>
      <dgm:t>
        <a:bodyPr/>
        <a:lstStyle/>
        <a:p>
          <a:r>
            <a:rPr lang="ru-RU" b="1" dirty="0" smtClean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Налоговые доходы(122,1%)</a:t>
          </a:r>
          <a:endParaRPr lang="ru-RU" dirty="0"/>
        </a:p>
      </dgm:t>
    </dgm:pt>
    <dgm:pt modelId="{551C2445-356F-45DB-B2B9-1F6CDE056D6C}" type="parTrans" cxnId="{7E3F964C-3E06-4E50-9A18-8BD1873C9EA9}">
      <dgm:prSet/>
      <dgm:spPr/>
      <dgm:t>
        <a:bodyPr/>
        <a:lstStyle/>
        <a:p>
          <a:endParaRPr lang="ru-RU"/>
        </a:p>
      </dgm:t>
    </dgm:pt>
    <dgm:pt modelId="{51E222C4-905D-4305-8FD2-5E7372FA3D63}" type="sibTrans" cxnId="{7E3F964C-3E06-4E50-9A18-8BD1873C9EA9}">
      <dgm:prSet/>
      <dgm:spPr/>
      <dgm:t>
        <a:bodyPr/>
        <a:lstStyle/>
        <a:p>
          <a:endParaRPr lang="ru-RU"/>
        </a:p>
      </dgm:t>
    </dgm:pt>
    <dgm:pt modelId="{2ACD6EA7-73C1-4936-A577-E17C1041A35C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smtClean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Утверждено</a:t>
          </a:r>
          <a:endParaRPr lang="ru-RU" sz="2000" dirty="0"/>
        </a:p>
      </dgm:t>
    </dgm:pt>
    <dgm:pt modelId="{D1460625-1E67-42F0-A219-38743E986925}" type="parTrans" cxnId="{6F14CB47-4F04-497A-B4C3-FF3C353A73F8}">
      <dgm:prSet/>
      <dgm:spPr/>
      <dgm:t>
        <a:bodyPr/>
        <a:lstStyle/>
        <a:p>
          <a:endParaRPr lang="ru-RU"/>
        </a:p>
      </dgm:t>
    </dgm:pt>
    <dgm:pt modelId="{F9C2F6CB-C14D-42BE-AED0-FB5C88D9F35F}" type="sibTrans" cxnId="{6F14CB47-4F04-497A-B4C3-FF3C353A73F8}">
      <dgm:prSet/>
      <dgm:spPr/>
      <dgm:t>
        <a:bodyPr/>
        <a:lstStyle/>
        <a:p>
          <a:endParaRPr lang="ru-RU"/>
        </a:p>
      </dgm:t>
    </dgm:pt>
    <dgm:pt modelId="{D8509758-83DB-4C3E-8583-8DEC1689F014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accent2">
                  <a:lumMod val="50000"/>
                </a:schemeClr>
              </a:solidFill>
            </a:rPr>
            <a:t>Исполнено</a:t>
          </a:r>
          <a:endParaRPr lang="ru-RU" sz="2000" b="1" dirty="0">
            <a:solidFill>
              <a:schemeClr val="accent2">
                <a:lumMod val="50000"/>
              </a:schemeClr>
            </a:solidFill>
          </a:endParaRPr>
        </a:p>
      </dgm:t>
    </dgm:pt>
    <dgm:pt modelId="{CCF78ECB-E891-4E79-B16B-AC4FAC14AC6B}" type="parTrans" cxnId="{1054E234-779B-4342-9437-2AE60E2AEB28}">
      <dgm:prSet/>
      <dgm:spPr/>
      <dgm:t>
        <a:bodyPr/>
        <a:lstStyle/>
        <a:p>
          <a:endParaRPr lang="ru-RU"/>
        </a:p>
      </dgm:t>
    </dgm:pt>
    <dgm:pt modelId="{40813E8C-44F6-4698-88A9-49C0E7895961}" type="sibTrans" cxnId="{1054E234-779B-4342-9437-2AE60E2AEB28}">
      <dgm:prSet/>
      <dgm:spPr/>
      <dgm:t>
        <a:bodyPr/>
        <a:lstStyle/>
        <a:p>
          <a:endParaRPr lang="ru-RU"/>
        </a:p>
      </dgm:t>
    </dgm:pt>
    <dgm:pt modelId="{4F62A7F1-77D3-480D-A4A4-6AF821D2FBAC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80 501,6</a:t>
          </a:r>
          <a:endParaRPr lang="ru-RU" sz="1800" b="1" dirty="0">
            <a:solidFill>
              <a:schemeClr val="tx1"/>
            </a:solidFill>
          </a:endParaRPr>
        </a:p>
      </dgm:t>
    </dgm:pt>
    <dgm:pt modelId="{488F9A42-8798-4348-A04E-C957D89878E5}" type="parTrans" cxnId="{1E73167D-D26E-4418-9C56-97FFB07EA6FE}">
      <dgm:prSet/>
      <dgm:spPr/>
      <dgm:t>
        <a:bodyPr/>
        <a:lstStyle/>
        <a:p>
          <a:endParaRPr lang="ru-RU"/>
        </a:p>
      </dgm:t>
    </dgm:pt>
    <dgm:pt modelId="{1F2B800B-2C22-47B8-9D04-4189A4BC70CF}" type="sibTrans" cxnId="{1E73167D-D26E-4418-9C56-97FFB07EA6FE}">
      <dgm:prSet/>
      <dgm:spPr/>
      <dgm:t>
        <a:bodyPr/>
        <a:lstStyle/>
        <a:p>
          <a:endParaRPr lang="ru-RU"/>
        </a:p>
      </dgm:t>
    </dgm:pt>
    <dgm:pt modelId="{F99A2287-B727-48DC-9DE5-ED7DF9585FD1}">
      <dgm:prSet phldrT="[Текст]" custT="1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AF06DFC4-9902-454C-89CF-ACEC483C9BF0}" type="parTrans" cxnId="{274F5C33-5B31-4E2D-81D7-CFCC5C31AACC}">
      <dgm:prSet/>
      <dgm:spPr/>
      <dgm:t>
        <a:bodyPr/>
        <a:lstStyle/>
        <a:p>
          <a:endParaRPr lang="ru-RU"/>
        </a:p>
      </dgm:t>
    </dgm:pt>
    <dgm:pt modelId="{C96463BB-EE01-4083-8643-4BF25C770176}" type="sibTrans" cxnId="{274F5C33-5B31-4E2D-81D7-CFCC5C31AACC}">
      <dgm:prSet/>
      <dgm:spPr/>
      <dgm:t>
        <a:bodyPr/>
        <a:lstStyle/>
        <a:p>
          <a:endParaRPr lang="ru-RU"/>
        </a:p>
      </dgm:t>
    </dgm:pt>
    <dgm:pt modelId="{D4CFC1D1-8888-44F9-87DD-3C3A3FA48B97}">
      <dgm:prSet phldrT="[Текст]"/>
      <dgm:spPr/>
      <dgm:t>
        <a:bodyPr/>
        <a:lstStyle/>
        <a:p>
          <a:endParaRPr lang="ru-RU" dirty="0"/>
        </a:p>
      </dgm:t>
    </dgm:pt>
    <dgm:pt modelId="{AD8CF411-91B5-46F2-B757-68156C1CD2F1}" type="parTrans" cxnId="{841BB1D9-1689-4153-8480-139208491CB7}">
      <dgm:prSet/>
      <dgm:spPr/>
      <dgm:t>
        <a:bodyPr/>
        <a:lstStyle/>
        <a:p>
          <a:endParaRPr lang="ru-RU"/>
        </a:p>
      </dgm:t>
    </dgm:pt>
    <dgm:pt modelId="{D1CC585E-E71B-4302-9DE7-7B4B717D28AF}" type="sibTrans" cxnId="{841BB1D9-1689-4153-8480-139208491CB7}">
      <dgm:prSet/>
      <dgm:spPr/>
      <dgm:t>
        <a:bodyPr/>
        <a:lstStyle/>
        <a:p>
          <a:endParaRPr lang="ru-RU"/>
        </a:p>
      </dgm:t>
    </dgm:pt>
    <dgm:pt modelId="{0A0C0297-BEE6-43A3-9F61-F7C19FCB0941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98 297,4</a:t>
          </a:r>
          <a:endParaRPr lang="ru-RU" sz="1800" b="1" dirty="0">
            <a:solidFill>
              <a:schemeClr val="tx1"/>
            </a:solidFill>
          </a:endParaRPr>
        </a:p>
      </dgm:t>
    </dgm:pt>
    <dgm:pt modelId="{404DAE41-AF10-4F2F-9A70-7CD89D584684}" type="parTrans" cxnId="{5F9F6052-4240-4CD0-B3EF-EF130AE2A134}">
      <dgm:prSet/>
      <dgm:spPr/>
      <dgm:t>
        <a:bodyPr/>
        <a:lstStyle/>
        <a:p>
          <a:endParaRPr lang="ru-RU"/>
        </a:p>
      </dgm:t>
    </dgm:pt>
    <dgm:pt modelId="{7A17F699-F8CE-42B6-8166-3806BA269199}" type="sibTrans" cxnId="{5F9F6052-4240-4CD0-B3EF-EF130AE2A134}">
      <dgm:prSet/>
      <dgm:spPr/>
      <dgm:t>
        <a:bodyPr/>
        <a:lstStyle/>
        <a:p>
          <a:endParaRPr lang="ru-RU"/>
        </a:p>
      </dgm:t>
    </dgm:pt>
    <dgm:pt modelId="{CD9E5B3A-9B25-4640-A674-3B3B62FB8162}" type="pres">
      <dgm:prSet presAssocID="{A8A3D657-9B10-4707-AB2E-6B93683A15F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582F25-CD9E-4C65-A7B9-86BBCB368D10}" type="pres">
      <dgm:prSet presAssocID="{A8A3D657-9B10-4707-AB2E-6B93683A15FF}" presName="matrix" presStyleCnt="0"/>
      <dgm:spPr/>
    </dgm:pt>
    <dgm:pt modelId="{EAF6B131-35BE-4BC3-9C12-CFACE5EA6077}" type="pres">
      <dgm:prSet presAssocID="{A8A3D657-9B10-4707-AB2E-6B93683A15FF}" presName="tile1" presStyleLbl="node1" presStyleIdx="0" presStyleCnt="4" custScaleX="110686"/>
      <dgm:spPr/>
      <dgm:t>
        <a:bodyPr/>
        <a:lstStyle/>
        <a:p>
          <a:endParaRPr lang="ru-RU"/>
        </a:p>
      </dgm:t>
    </dgm:pt>
    <dgm:pt modelId="{3F11D9CE-BDDD-4EFB-83D1-A9B6F970866B}" type="pres">
      <dgm:prSet presAssocID="{A8A3D657-9B10-4707-AB2E-6B93683A15F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EE2A4-B67D-4F15-BA5C-9B0DD5C10763}" type="pres">
      <dgm:prSet presAssocID="{A8A3D657-9B10-4707-AB2E-6B93683A15FF}" presName="tile2" presStyleLbl="node1" presStyleIdx="1" presStyleCnt="4" custLinFactNeighborX="7644" custLinFactNeighborY="-7640"/>
      <dgm:spPr/>
      <dgm:t>
        <a:bodyPr/>
        <a:lstStyle/>
        <a:p>
          <a:endParaRPr lang="ru-RU"/>
        </a:p>
      </dgm:t>
    </dgm:pt>
    <dgm:pt modelId="{00685865-1611-4FF2-8056-DDBD6096633C}" type="pres">
      <dgm:prSet presAssocID="{A8A3D657-9B10-4707-AB2E-6B93683A15F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4F6DE1-5F63-4B7A-BE14-3649FA327D1F}" type="pres">
      <dgm:prSet presAssocID="{A8A3D657-9B10-4707-AB2E-6B93683A15FF}" presName="tile3" presStyleLbl="node1" presStyleIdx="2" presStyleCnt="4" custScaleX="110941"/>
      <dgm:spPr/>
      <dgm:t>
        <a:bodyPr/>
        <a:lstStyle/>
        <a:p>
          <a:endParaRPr lang="ru-RU"/>
        </a:p>
      </dgm:t>
    </dgm:pt>
    <dgm:pt modelId="{34F22DB4-C49E-4890-9EC9-D1B290CDDE74}" type="pres">
      <dgm:prSet presAssocID="{A8A3D657-9B10-4707-AB2E-6B93683A15F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31174-138C-45D3-965C-467047916CB0}" type="pres">
      <dgm:prSet presAssocID="{A8A3D657-9B10-4707-AB2E-6B93683A15FF}" presName="tile4" presStyleLbl="node1" presStyleIdx="3" presStyleCnt="4"/>
      <dgm:spPr/>
      <dgm:t>
        <a:bodyPr/>
        <a:lstStyle/>
        <a:p>
          <a:endParaRPr lang="ru-RU"/>
        </a:p>
      </dgm:t>
    </dgm:pt>
    <dgm:pt modelId="{4DDCDBC5-E290-40B6-9972-D9F8971EF28B}" type="pres">
      <dgm:prSet presAssocID="{A8A3D657-9B10-4707-AB2E-6B93683A15F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822AB8-FE6F-4CAD-96D2-28277B105333}" type="pres">
      <dgm:prSet presAssocID="{A8A3D657-9B10-4707-AB2E-6B93683A15FF}" presName="centerTile" presStyleLbl="fgShp" presStyleIdx="0" presStyleCnt="1" custScaleX="260262" custScaleY="192583" custLinFactNeighborX="579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E73167D-D26E-4418-9C56-97FFB07EA6FE}" srcId="{223D976F-F646-423D-B414-166B93246AB8}" destId="{4F62A7F1-77D3-480D-A4A4-6AF821D2FBAC}" srcOrd="2" destOrd="0" parTransId="{488F9A42-8798-4348-A04E-C957D89878E5}" sibTransId="{1F2B800B-2C22-47B8-9D04-4189A4BC70CF}"/>
    <dgm:cxn modelId="{274F5C33-5B31-4E2D-81D7-CFCC5C31AACC}" srcId="{A8A3D657-9B10-4707-AB2E-6B93683A15FF}" destId="{F99A2287-B727-48DC-9DE5-ED7DF9585FD1}" srcOrd="1" destOrd="0" parTransId="{AF06DFC4-9902-454C-89CF-ACEC483C9BF0}" sibTransId="{C96463BB-EE01-4083-8643-4BF25C770176}"/>
    <dgm:cxn modelId="{D0772B1B-2BA9-4D2D-9173-A0FD1B82FB37}" type="presOf" srcId="{4F62A7F1-77D3-480D-A4A4-6AF821D2FBAC}" destId="{34F22DB4-C49E-4890-9EC9-D1B290CDDE74}" srcOrd="1" destOrd="0" presId="urn:microsoft.com/office/officeart/2005/8/layout/matrix1"/>
    <dgm:cxn modelId="{7E3F964C-3E06-4E50-9A18-8BD1873C9EA9}" srcId="{A8A3D657-9B10-4707-AB2E-6B93683A15FF}" destId="{223D976F-F646-423D-B414-166B93246AB8}" srcOrd="0" destOrd="0" parTransId="{551C2445-356F-45DB-B2B9-1F6CDE056D6C}" sibTransId="{51E222C4-905D-4305-8FD2-5E7372FA3D63}"/>
    <dgm:cxn modelId="{22575167-C054-46B7-BDE1-FCC7BC86D4A5}" type="presOf" srcId="{2ACD6EA7-73C1-4936-A577-E17C1041A35C}" destId="{3F11D9CE-BDDD-4EFB-83D1-A9B6F970866B}" srcOrd="1" destOrd="0" presId="urn:microsoft.com/office/officeart/2005/8/layout/matrix1"/>
    <dgm:cxn modelId="{6F14CB47-4F04-497A-B4C3-FF3C353A73F8}" srcId="{223D976F-F646-423D-B414-166B93246AB8}" destId="{2ACD6EA7-73C1-4936-A577-E17C1041A35C}" srcOrd="0" destOrd="0" parTransId="{D1460625-1E67-42F0-A219-38743E986925}" sibTransId="{F9C2F6CB-C14D-42BE-AED0-FB5C88D9F35F}"/>
    <dgm:cxn modelId="{284A9CB6-C8A8-437F-B15F-FA80773AB653}" type="presOf" srcId="{2ACD6EA7-73C1-4936-A577-E17C1041A35C}" destId="{EAF6B131-35BE-4BC3-9C12-CFACE5EA6077}" srcOrd="0" destOrd="0" presId="urn:microsoft.com/office/officeart/2005/8/layout/matrix1"/>
    <dgm:cxn modelId="{D67A236C-6B92-4E73-9500-E3A87F02FF35}" type="presOf" srcId="{D8509758-83DB-4C3E-8583-8DEC1689F014}" destId="{97CEE2A4-B67D-4F15-BA5C-9B0DD5C10763}" srcOrd="0" destOrd="0" presId="urn:microsoft.com/office/officeart/2005/8/layout/matrix1"/>
    <dgm:cxn modelId="{760F61C5-29AA-4408-86ED-3D373EB612EA}" type="presOf" srcId="{D8509758-83DB-4C3E-8583-8DEC1689F014}" destId="{00685865-1611-4FF2-8056-DDBD6096633C}" srcOrd="1" destOrd="0" presId="urn:microsoft.com/office/officeart/2005/8/layout/matrix1"/>
    <dgm:cxn modelId="{1054E234-779B-4342-9437-2AE60E2AEB28}" srcId="{223D976F-F646-423D-B414-166B93246AB8}" destId="{D8509758-83DB-4C3E-8583-8DEC1689F014}" srcOrd="1" destOrd="0" parTransId="{CCF78ECB-E891-4E79-B16B-AC4FAC14AC6B}" sibTransId="{40813E8C-44F6-4698-88A9-49C0E7895961}"/>
    <dgm:cxn modelId="{5F9F6052-4240-4CD0-B3EF-EF130AE2A134}" srcId="{223D976F-F646-423D-B414-166B93246AB8}" destId="{0A0C0297-BEE6-43A3-9F61-F7C19FCB0941}" srcOrd="3" destOrd="0" parTransId="{404DAE41-AF10-4F2F-9A70-7CD89D584684}" sibTransId="{7A17F699-F8CE-42B6-8166-3806BA269199}"/>
    <dgm:cxn modelId="{3945D853-F602-41D5-8EC3-288F1BF8344F}" type="presOf" srcId="{A8A3D657-9B10-4707-AB2E-6B93683A15FF}" destId="{CD9E5B3A-9B25-4640-A674-3B3B62FB8162}" srcOrd="0" destOrd="0" presId="urn:microsoft.com/office/officeart/2005/8/layout/matrix1"/>
    <dgm:cxn modelId="{841BB1D9-1689-4153-8480-139208491CB7}" srcId="{F99A2287-B727-48DC-9DE5-ED7DF9585FD1}" destId="{D4CFC1D1-8888-44F9-87DD-3C3A3FA48B97}" srcOrd="0" destOrd="0" parTransId="{AD8CF411-91B5-46F2-B757-68156C1CD2F1}" sibTransId="{D1CC585E-E71B-4302-9DE7-7B4B717D28AF}"/>
    <dgm:cxn modelId="{3CF985D8-D59C-4B48-89F7-CF7A26575D53}" type="presOf" srcId="{0A0C0297-BEE6-43A3-9F61-F7C19FCB0941}" destId="{1F431174-138C-45D3-965C-467047916CB0}" srcOrd="0" destOrd="0" presId="urn:microsoft.com/office/officeart/2005/8/layout/matrix1"/>
    <dgm:cxn modelId="{5406FAC3-620A-43E5-B7F5-0491B0F7F2CC}" type="presOf" srcId="{0A0C0297-BEE6-43A3-9F61-F7C19FCB0941}" destId="{4DDCDBC5-E290-40B6-9972-D9F8971EF28B}" srcOrd="1" destOrd="0" presId="urn:microsoft.com/office/officeart/2005/8/layout/matrix1"/>
    <dgm:cxn modelId="{BAF346B1-1A19-4D13-AA40-A19F46C61AF1}" type="presOf" srcId="{4F62A7F1-77D3-480D-A4A4-6AF821D2FBAC}" destId="{334F6DE1-5F63-4B7A-BE14-3649FA327D1F}" srcOrd="0" destOrd="0" presId="urn:microsoft.com/office/officeart/2005/8/layout/matrix1"/>
    <dgm:cxn modelId="{C35C5AA3-82F3-46D2-97F9-2A93FC2CDCA9}" type="presOf" srcId="{223D976F-F646-423D-B414-166B93246AB8}" destId="{AF822AB8-FE6F-4CAD-96D2-28277B105333}" srcOrd="0" destOrd="0" presId="urn:microsoft.com/office/officeart/2005/8/layout/matrix1"/>
    <dgm:cxn modelId="{F3AAED2C-E990-449F-9A67-6AFA9EB5BF0A}" type="presParOf" srcId="{CD9E5B3A-9B25-4640-A674-3B3B62FB8162}" destId="{BD582F25-CD9E-4C65-A7B9-86BBCB368D10}" srcOrd="0" destOrd="0" presId="urn:microsoft.com/office/officeart/2005/8/layout/matrix1"/>
    <dgm:cxn modelId="{FE2C2AC1-8184-4DCD-A73F-D8DE5548EBF7}" type="presParOf" srcId="{BD582F25-CD9E-4C65-A7B9-86BBCB368D10}" destId="{EAF6B131-35BE-4BC3-9C12-CFACE5EA6077}" srcOrd="0" destOrd="0" presId="urn:microsoft.com/office/officeart/2005/8/layout/matrix1"/>
    <dgm:cxn modelId="{B5CB560B-EB59-4732-A3D4-9B0F025816DB}" type="presParOf" srcId="{BD582F25-CD9E-4C65-A7B9-86BBCB368D10}" destId="{3F11D9CE-BDDD-4EFB-83D1-A9B6F970866B}" srcOrd="1" destOrd="0" presId="urn:microsoft.com/office/officeart/2005/8/layout/matrix1"/>
    <dgm:cxn modelId="{03FD3E49-8061-48B7-8DC7-28429A453270}" type="presParOf" srcId="{BD582F25-CD9E-4C65-A7B9-86BBCB368D10}" destId="{97CEE2A4-B67D-4F15-BA5C-9B0DD5C10763}" srcOrd="2" destOrd="0" presId="urn:microsoft.com/office/officeart/2005/8/layout/matrix1"/>
    <dgm:cxn modelId="{C4E73588-37F4-4746-9203-6FB1F9E4BEA0}" type="presParOf" srcId="{BD582F25-CD9E-4C65-A7B9-86BBCB368D10}" destId="{00685865-1611-4FF2-8056-DDBD6096633C}" srcOrd="3" destOrd="0" presId="urn:microsoft.com/office/officeart/2005/8/layout/matrix1"/>
    <dgm:cxn modelId="{C5A06D0F-BFE0-42DB-A3BA-7B29A97AB62A}" type="presParOf" srcId="{BD582F25-CD9E-4C65-A7B9-86BBCB368D10}" destId="{334F6DE1-5F63-4B7A-BE14-3649FA327D1F}" srcOrd="4" destOrd="0" presId="urn:microsoft.com/office/officeart/2005/8/layout/matrix1"/>
    <dgm:cxn modelId="{024C83FE-1778-4FF9-98CA-CAE2E4B25E68}" type="presParOf" srcId="{BD582F25-CD9E-4C65-A7B9-86BBCB368D10}" destId="{34F22DB4-C49E-4890-9EC9-D1B290CDDE74}" srcOrd="5" destOrd="0" presId="urn:microsoft.com/office/officeart/2005/8/layout/matrix1"/>
    <dgm:cxn modelId="{976091AF-B814-47A8-AD75-DE095CE3989A}" type="presParOf" srcId="{BD582F25-CD9E-4C65-A7B9-86BBCB368D10}" destId="{1F431174-138C-45D3-965C-467047916CB0}" srcOrd="6" destOrd="0" presId="urn:microsoft.com/office/officeart/2005/8/layout/matrix1"/>
    <dgm:cxn modelId="{2CBE3247-6C62-4DF1-97D3-1C84B2C1E1D1}" type="presParOf" srcId="{BD582F25-CD9E-4C65-A7B9-86BBCB368D10}" destId="{4DDCDBC5-E290-40B6-9972-D9F8971EF28B}" srcOrd="7" destOrd="0" presId="urn:microsoft.com/office/officeart/2005/8/layout/matrix1"/>
    <dgm:cxn modelId="{51559556-AE34-4E68-A982-7BB3D4832844}" type="presParOf" srcId="{CD9E5B3A-9B25-4640-A674-3B3B62FB8162}" destId="{AF822AB8-FE6F-4CAD-96D2-28277B105333}" srcOrd="1" destOrd="0" presId="urn:microsoft.com/office/officeart/2005/8/layout/matrix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A3D657-9B10-4707-AB2E-6B93683A15F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3D976F-F646-423D-B414-166B93246AB8}">
      <dgm:prSet phldrT="[Текст]" custT="1"/>
      <dgm:spPr>
        <a:pattFill prst="pct90">
          <a:fgClr>
            <a:srgbClr val="CAE8F2"/>
          </a:fgClr>
          <a:bgClr>
            <a:schemeClr val="bg1"/>
          </a:bgClr>
        </a:pattFill>
      </dgm:spPr>
      <dgm:t>
        <a:bodyPr/>
        <a:lstStyle/>
        <a:p>
          <a:r>
            <a:rPr lang="ru-RU" sz="1700" b="1" dirty="0" smtClean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Безвозмездные поступления (29,5%)</a:t>
          </a:r>
          <a:endParaRPr lang="ru-RU" sz="1700" dirty="0"/>
        </a:p>
      </dgm:t>
    </dgm:pt>
    <dgm:pt modelId="{551C2445-356F-45DB-B2B9-1F6CDE056D6C}" type="parTrans" cxnId="{7E3F964C-3E06-4E50-9A18-8BD1873C9EA9}">
      <dgm:prSet/>
      <dgm:spPr/>
      <dgm:t>
        <a:bodyPr/>
        <a:lstStyle/>
        <a:p>
          <a:endParaRPr lang="ru-RU"/>
        </a:p>
      </dgm:t>
    </dgm:pt>
    <dgm:pt modelId="{51E222C4-905D-4305-8FD2-5E7372FA3D63}" type="sibTrans" cxnId="{7E3F964C-3E06-4E50-9A18-8BD1873C9EA9}">
      <dgm:prSet/>
      <dgm:spPr/>
      <dgm:t>
        <a:bodyPr/>
        <a:lstStyle/>
        <a:p>
          <a:endParaRPr lang="ru-RU"/>
        </a:p>
      </dgm:t>
    </dgm:pt>
    <dgm:pt modelId="{2ACD6EA7-73C1-4936-A577-E17C1041A35C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smtClean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Утверждено</a:t>
          </a:r>
          <a:endParaRPr lang="ru-RU" sz="2000" b="1" dirty="0"/>
        </a:p>
      </dgm:t>
    </dgm:pt>
    <dgm:pt modelId="{D1460625-1E67-42F0-A219-38743E986925}" type="parTrans" cxnId="{6F14CB47-4F04-497A-B4C3-FF3C353A73F8}">
      <dgm:prSet/>
      <dgm:spPr/>
      <dgm:t>
        <a:bodyPr/>
        <a:lstStyle/>
        <a:p>
          <a:endParaRPr lang="ru-RU"/>
        </a:p>
      </dgm:t>
    </dgm:pt>
    <dgm:pt modelId="{F9C2F6CB-C14D-42BE-AED0-FB5C88D9F35F}" type="sibTrans" cxnId="{6F14CB47-4F04-497A-B4C3-FF3C353A73F8}">
      <dgm:prSet/>
      <dgm:spPr/>
      <dgm:t>
        <a:bodyPr/>
        <a:lstStyle/>
        <a:p>
          <a:endParaRPr lang="ru-RU"/>
        </a:p>
      </dgm:t>
    </dgm:pt>
    <dgm:pt modelId="{D8509758-83DB-4C3E-8583-8DEC1689F014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accent2">
                  <a:lumMod val="50000"/>
                </a:schemeClr>
              </a:solidFill>
            </a:rPr>
            <a:t>Исполнено</a:t>
          </a:r>
          <a:endParaRPr lang="ru-RU" sz="2000" b="1" dirty="0">
            <a:solidFill>
              <a:schemeClr val="accent2">
                <a:lumMod val="50000"/>
              </a:schemeClr>
            </a:solidFill>
          </a:endParaRPr>
        </a:p>
      </dgm:t>
    </dgm:pt>
    <dgm:pt modelId="{CCF78ECB-E891-4E79-B16B-AC4FAC14AC6B}" type="parTrans" cxnId="{1054E234-779B-4342-9437-2AE60E2AEB28}">
      <dgm:prSet/>
      <dgm:spPr/>
      <dgm:t>
        <a:bodyPr/>
        <a:lstStyle/>
        <a:p>
          <a:endParaRPr lang="ru-RU"/>
        </a:p>
      </dgm:t>
    </dgm:pt>
    <dgm:pt modelId="{40813E8C-44F6-4698-88A9-49C0E7895961}" type="sibTrans" cxnId="{1054E234-779B-4342-9437-2AE60E2AEB28}">
      <dgm:prSet/>
      <dgm:spPr/>
      <dgm:t>
        <a:bodyPr/>
        <a:lstStyle/>
        <a:p>
          <a:endParaRPr lang="ru-RU"/>
        </a:p>
      </dgm:t>
    </dgm:pt>
    <dgm:pt modelId="{4F62A7F1-77D3-480D-A4A4-6AF821D2FBAC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72 314,2</a:t>
          </a:r>
          <a:endParaRPr lang="ru-RU" sz="1800" b="1" dirty="0">
            <a:solidFill>
              <a:schemeClr val="tx1"/>
            </a:solidFill>
          </a:endParaRPr>
        </a:p>
      </dgm:t>
    </dgm:pt>
    <dgm:pt modelId="{488F9A42-8798-4348-A04E-C957D89878E5}" type="parTrans" cxnId="{1E73167D-D26E-4418-9C56-97FFB07EA6FE}">
      <dgm:prSet/>
      <dgm:spPr/>
      <dgm:t>
        <a:bodyPr/>
        <a:lstStyle/>
        <a:p>
          <a:endParaRPr lang="ru-RU"/>
        </a:p>
      </dgm:t>
    </dgm:pt>
    <dgm:pt modelId="{1F2B800B-2C22-47B8-9D04-4189A4BC70CF}" type="sibTrans" cxnId="{1E73167D-D26E-4418-9C56-97FFB07EA6FE}">
      <dgm:prSet/>
      <dgm:spPr/>
      <dgm:t>
        <a:bodyPr/>
        <a:lstStyle/>
        <a:p>
          <a:endParaRPr lang="ru-RU"/>
        </a:p>
      </dgm:t>
    </dgm:pt>
    <dgm:pt modelId="{F99A2287-B727-48DC-9DE5-ED7DF9585FD1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800" b="1" dirty="0" smtClean="0">
              <a:solidFill>
                <a:schemeClr val="accent2">
                  <a:lumMod val="50000"/>
                </a:schemeClr>
              </a:solidFill>
            </a:rPr>
            <a:t>21 326,4</a:t>
          </a:r>
          <a:endParaRPr lang="ru-RU" sz="1800" b="1" dirty="0">
            <a:solidFill>
              <a:schemeClr val="accent2">
                <a:lumMod val="50000"/>
              </a:schemeClr>
            </a:solidFill>
          </a:endParaRPr>
        </a:p>
      </dgm:t>
    </dgm:pt>
    <dgm:pt modelId="{AF06DFC4-9902-454C-89CF-ACEC483C9BF0}" type="parTrans" cxnId="{274F5C33-5B31-4E2D-81D7-CFCC5C31AACC}">
      <dgm:prSet/>
      <dgm:spPr/>
      <dgm:t>
        <a:bodyPr/>
        <a:lstStyle/>
        <a:p>
          <a:endParaRPr lang="ru-RU"/>
        </a:p>
      </dgm:t>
    </dgm:pt>
    <dgm:pt modelId="{C96463BB-EE01-4083-8643-4BF25C770176}" type="sibTrans" cxnId="{274F5C33-5B31-4E2D-81D7-CFCC5C31AACC}">
      <dgm:prSet/>
      <dgm:spPr/>
      <dgm:t>
        <a:bodyPr/>
        <a:lstStyle/>
        <a:p>
          <a:endParaRPr lang="ru-RU"/>
        </a:p>
      </dgm:t>
    </dgm:pt>
    <dgm:pt modelId="{D4CFC1D1-8888-44F9-87DD-3C3A3FA48B97}">
      <dgm:prSet phldrT="[Текст]"/>
      <dgm:spPr/>
      <dgm:t>
        <a:bodyPr/>
        <a:lstStyle/>
        <a:p>
          <a:endParaRPr lang="ru-RU" dirty="0"/>
        </a:p>
      </dgm:t>
    </dgm:pt>
    <dgm:pt modelId="{AD8CF411-91B5-46F2-B757-68156C1CD2F1}" type="parTrans" cxnId="{841BB1D9-1689-4153-8480-139208491CB7}">
      <dgm:prSet/>
      <dgm:spPr/>
      <dgm:t>
        <a:bodyPr/>
        <a:lstStyle/>
        <a:p>
          <a:endParaRPr lang="ru-RU"/>
        </a:p>
      </dgm:t>
    </dgm:pt>
    <dgm:pt modelId="{D1CC585E-E71B-4302-9DE7-7B4B717D28AF}" type="sibTrans" cxnId="{841BB1D9-1689-4153-8480-139208491CB7}">
      <dgm:prSet/>
      <dgm:spPr/>
      <dgm:t>
        <a:bodyPr/>
        <a:lstStyle/>
        <a:p>
          <a:endParaRPr lang="ru-RU"/>
        </a:p>
      </dgm:t>
    </dgm:pt>
    <dgm:pt modelId="{CD9E5B3A-9B25-4640-A674-3B3B62FB8162}" type="pres">
      <dgm:prSet presAssocID="{A8A3D657-9B10-4707-AB2E-6B93683A15F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582F25-CD9E-4C65-A7B9-86BBCB368D10}" type="pres">
      <dgm:prSet presAssocID="{A8A3D657-9B10-4707-AB2E-6B93683A15FF}" presName="matrix" presStyleCnt="0"/>
      <dgm:spPr/>
    </dgm:pt>
    <dgm:pt modelId="{EAF6B131-35BE-4BC3-9C12-CFACE5EA6077}" type="pres">
      <dgm:prSet presAssocID="{A8A3D657-9B10-4707-AB2E-6B93683A15FF}" presName="tile1" presStyleLbl="node1" presStyleIdx="0" presStyleCnt="4" custScaleX="108123"/>
      <dgm:spPr/>
      <dgm:t>
        <a:bodyPr/>
        <a:lstStyle/>
        <a:p>
          <a:endParaRPr lang="ru-RU"/>
        </a:p>
      </dgm:t>
    </dgm:pt>
    <dgm:pt modelId="{3F11D9CE-BDDD-4EFB-83D1-A9B6F970866B}" type="pres">
      <dgm:prSet presAssocID="{A8A3D657-9B10-4707-AB2E-6B93683A15F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EE2A4-B67D-4F15-BA5C-9B0DD5C10763}" type="pres">
      <dgm:prSet presAssocID="{A8A3D657-9B10-4707-AB2E-6B93683A15FF}" presName="tile2" presStyleLbl="node1" presStyleIdx="1" presStyleCnt="4" custLinFactNeighborX="696"/>
      <dgm:spPr/>
      <dgm:t>
        <a:bodyPr/>
        <a:lstStyle/>
        <a:p>
          <a:endParaRPr lang="ru-RU"/>
        </a:p>
      </dgm:t>
    </dgm:pt>
    <dgm:pt modelId="{00685865-1611-4FF2-8056-DDBD6096633C}" type="pres">
      <dgm:prSet presAssocID="{A8A3D657-9B10-4707-AB2E-6B93683A15F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4F6DE1-5F63-4B7A-BE14-3649FA327D1F}" type="pres">
      <dgm:prSet presAssocID="{A8A3D657-9B10-4707-AB2E-6B93683A15FF}" presName="tile3" presStyleLbl="node1" presStyleIdx="2" presStyleCnt="4" custScaleX="109815"/>
      <dgm:spPr/>
      <dgm:t>
        <a:bodyPr/>
        <a:lstStyle/>
        <a:p>
          <a:endParaRPr lang="ru-RU"/>
        </a:p>
      </dgm:t>
    </dgm:pt>
    <dgm:pt modelId="{34F22DB4-C49E-4890-9EC9-D1B290CDDE74}" type="pres">
      <dgm:prSet presAssocID="{A8A3D657-9B10-4707-AB2E-6B93683A15F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31174-138C-45D3-965C-467047916CB0}" type="pres">
      <dgm:prSet presAssocID="{A8A3D657-9B10-4707-AB2E-6B93683A15FF}" presName="tile4" presStyleLbl="node1" presStyleIdx="3" presStyleCnt="4"/>
      <dgm:spPr/>
      <dgm:t>
        <a:bodyPr/>
        <a:lstStyle/>
        <a:p>
          <a:endParaRPr lang="ru-RU"/>
        </a:p>
      </dgm:t>
    </dgm:pt>
    <dgm:pt modelId="{4DDCDBC5-E290-40B6-9972-D9F8971EF28B}" type="pres">
      <dgm:prSet presAssocID="{A8A3D657-9B10-4707-AB2E-6B93683A15F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822AB8-FE6F-4CAD-96D2-28277B105333}" type="pres">
      <dgm:prSet presAssocID="{A8A3D657-9B10-4707-AB2E-6B93683A15FF}" presName="centerTile" presStyleLbl="fgShp" presStyleIdx="0" presStyleCnt="1" custScaleX="260262" custScaleY="19258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E73167D-D26E-4418-9C56-97FFB07EA6FE}" srcId="{223D976F-F646-423D-B414-166B93246AB8}" destId="{4F62A7F1-77D3-480D-A4A4-6AF821D2FBAC}" srcOrd="2" destOrd="0" parTransId="{488F9A42-8798-4348-A04E-C957D89878E5}" sibTransId="{1F2B800B-2C22-47B8-9D04-4189A4BC70CF}"/>
    <dgm:cxn modelId="{274F5C33-5B31-4E2D-81D7-CFCC5C31AACC}" srcId="{223D976F-F646-423D-B414-166B93246AB8}" destId="{F99A2287-B727-48DC-9DE5-ED7DF9585FD1}" srcOrd="3" destOrd="0" parTransId="{AF06DFC4-9902-454C-89CF-ACEC483C9BF0}" sibTransId="{C96463BB-EE01-4083-8643-4BF25C770176}"/>
    <dgm:cxn modelId="{D40C36D1-6581-47A3-9E0E-9D334EC8D383}" type="presOf" srcId="{F99A2287-B727-48DC-9DE5-ED7DF9585FD1}" destId="{1F431174-138C-45D3-965C-467047916CB0}" srcOrd="0" destOrd="0" presId="urn:microsoft.com/office/officeart/2005/8/layout/matrix1"/>
    <dgm:cxn modelId="{720D5DE8-39B1-49A7-A222-4744CF291F70}" type="presOf" srcId="{A8A3D657-9B10-4707-AB2E-6B93683A15FF}" destId="{CD9E5B3A-9B25-4640-A674-3B3B62FB8162}" srcOrd="0" destOrd="0" presId="urn:microsoft.com/office/officeart/2005/8/layout/matrix1"/>
    <dgm:cxn modelId="{F29A3F21-835D-4CBB-9450-0869F8E36C48}" type="presOf" srcId="{4F62A7F1-77D3-480D-A4A4-6AF821D2FBAC}" destId="{34F22DB4-C49E-4890-9EC9-D1B290CDDE74}" srcOrd="1" destOrd="0" presId="urn:microsoft.com/office/officeart/2005/8/layout/matrix1"/>
    <dgm:cxn modelId="{85E2EF83-A327-474E-9717-634A26A073E6}" type="presOf" srcId="{D8509758-83DB-4C3E-8583-8DEC1689F014}" destId="{97CEE2A4-B67D-4F15-BA5C-9B0DD5C10763}" srcOrd="0" destOrd="0" presId="urn:microsoft.com/office/officeart/2005/8/layout/matrix1"/>
    <dgm:cxn modelId="{7E3F964C-3E06-4E50-9A18-8BD1873C9EA9}" srcId="{A8A3D657-9B10-4707-AB2E-6B93683A15FF}" destId="{223D976F-F646-423D-B414-166B93246AB8}" srcOrd="0" destOrd="0" parTransId="{551C2445-356F-45DB-B2B9-1F6CDE056D6C}" sibTransId="{51E222C4-905D-4305-8FD2-5E7372FA3D63}"/>
    <dgm:cxn modelId="{D8D3AF81-224F-4F8D-875C-B5B5B78B4091}" type="presOf" srcId="{4F62A7F1-77D3-480D-A4A4-6AF821D2FBAC}" destId="{334F6DE1-5F63-4B7A-BE14-3649FA327D1F}" srcOrd="0" destOrd="0" presId="urn:microsoft.com/office/officeart/2005/8/layout/matrix1"/>
    <dgm:cxn modelId="{AC880223-4393-4BAA-A8BF-76020ED9FD9D}" type="presOf" srcId="{2ACD6EA7-73C1-4936-A577-E17C1041A35C}" destId="{EAF6B131-35BE-4BC3-9C12-CFACE5EA6077}" srcOrd="0" destOrd="0" presId="urn:microsoft.com/office/officeart/2005/8/layout/matrix1"/>
    <dgm:cxn modelId="{6F14CB47-4F04-497A-B4C3-FF3C353A73F8}" srcId="{223D976F-F646-423D-B414-166B93246AB8}" destId="{2ACD6EA7-73C1-4936-A577-E17C1041A35C}" srcOrd="0" destOrd="0" parTransId="{D1460625-1E67-42F0-A219-38743E986925}" sibTransId="{F9C2F6CB-C14D-42BE-AED0-FB5C88D9F35F}"/>
    <dgm:cxn modelId="{1054E234-779B-4342-9437-2AE60E2AEB28}" srcId="{223D976F-F646-423D-B414-166B93246AB8}" destId="{D8509758-83DB-4C3E-8583-8DEC1689F014}" srcOrd="1" destOrd="0" parTransId="{CCF78ECB-E891-4E79-B16B-AC4FAC14AC6B}" sibTransId="{40813E8C-44F6-4698-88A9-49C0E7895961}"/>
    <dgm:cxn modelId="{1F332D1D-4B63-49DB-A61E-02E835D3101C}" type="presOf" srcId="{F99A2287-B727-48DC-9DE5-ED7DF9585FD1}" destId="{4DDCDBC5-E290-40B6-9972-D9F8971EF28B}" srcOrd="1" destOrd="0" presId="urn:microsoft.com/office/officeart/2005/8/layout/matrix1"/>
    <dgm:cxn modelId="{391BBE41-BCC1-4C07-BDF2-324580CD8D3F}" type="presOf" srcId="{D8509758-83DB-4C3E-8583-8DEC1689F014}" destId="{00685865-1611-4FF2-8056-DDBD6096633C}" srcOrd="1" destOrd="0" presId="urn:microsoft.com/office/officeart/2005/8/layout/matrix1"/>
    <dgm:cxn modelId="{841BB1D9-1689-4153-8480-139208491CB7}" srcId="{223D976F-F646-423D-B414-166B93246AB8}" destId="{D4CFC1D1-8888-44F9-87DD-3C3A3FA48B97}" srcOrd="4" destOrd="0" parTransId="{AD8CF411-91B5-46F2-B757-68156C1CD2F1}" sibTransId="{D1CC585E-E71B-4302-9DE7-7B4B717D28AF}"/>
    <dgm:cxn modelId="{97ECCF20-0D7B-4B7C-A85D-4AD48CB9DB45}" type="presOf" srcId="{223D976F-F646-423D-B414-166B93246AB8}" destId="{AF822AB8-FE6F-4CAD-96D2-28277B105333}" srcOrd="0" destOrd="0" presId="urn:microsoft.com/office/officeart/2005/8/layout/matrix1"/>
    <dgm:cxn modelId="{559E1E40-6835-40D7-85DD-33E0015E5C97}" type="presOf" srcId="{2ACD6EA7-73C1-4936-A577-E17C1041A35C}" destId="{3F11D9CE-BDDD-4EFB-83D1-A9B6F970866B}" srcOrd="1" destOrd="0" presId="urn:microsoft.com/office/officeart/2005/8/layout/matrix1"/>
    <dgm:cxn modelId="{B5BC9BB7-A0B2-488F-96F9-B47E0F1EA82F}" type="presParOf" srcId="{CD9E5B3A-9B25-4640-A674-3B3B62FB8162}" destId="{BD582F25-CD9E-4C65-A7B9-86BBCB368D10}" srcOrd="0" destOrd="0" presId="urn:microsoft.com/office/officeart/2005/8/layout/matrix1"/>
    <dgm:cxn modelId="{C5CEEA49-C861-447D-80A6-2FEA239BF107}" type="presParOf" srcId="{BD582F25-CD9E-4C65-A7B9-86BBCB368D10}" destId="{EAF6B131-35BE-4BC3-9C12-CFACE5EA6077}" srcOrd="0" destOrd="0" presId="urn:microsoft.com/office/officeart/2005/8/layout/matrix1"/>
    <dgm:cxn modelId="{129A682B-F632-40CC-B0EE-01693B5EC0E5}" type="presParOf" srcId="{BD582F25-CD9E-4C65-A7B9-86BBCB368D10}" destId="{3F11D9CE-BDDD-4EFB-83D1-A9B6F970866B}" srcOrd="1" destOrd="0" presId="urn:microsoft.com/office/officeart/2005/8/layout/matrix1"/>
    <dgm:cxn modelId="{84AD8882-C027-4AE3-8614-53DEDA490D18}" type="presParOf" srcId="{BD582F25-CD9E-4C65-A7B9-86BBCB368D10}" destId="{97CEE2A4-B67D-4F15-BA5C-9B0DD5C10763}" srcOrd="2" destOrd="0" presId="urn:microsoft.com/office/officeart/2005/8/layout/matrix1"/>
    <dgm:cxn modelId="{E702BD81-8FEA-4781-AF74-215934B5F2E7}" type="presParOf" srcId="{BD582F25-CD9E-4C65-A7B9-86BBCB368D10}" destId="{00685865-1611-4FF2-8056-DDBD6096633C}" srcOrd="3" destOrd="0" presId="urn:microsoft.com/office/officeart/2005/8/layout/matrix1"/>
    <dgm:cxn modelId="{B82C2D35-9A63-4AEC-B9D1-6FF668608145}" type="presParOf" srcId="{BD582F25-CD9E-4C65-A7B9-86BBCB368D10}" destId="{334F6DE1-5F63-4B7A-BE14-3649FA327D1F}" srcOrd="4" destOrd="0" presId="urn:microsoft.com/office/officeart/2005/8/layout/matrix1"/>
    <dgm:cxn modelId="{DC3BBF20-E1FB-4785-9E9A-18E5B16B549A}" type="presParOf" srcId="{BD582F25-CD9E-4C65-A7B9-86BBCB368D10}" destId="{34F22DB4-C49E-4890-9EC9-D1B290CDDE74}" srcOrd="5" destOrd="0" presId="urn:microsoft.com/office/officeart/2005/8/layout/matrix1"/>
    <dgm:cxn modelId="{7E88D545-4D02-4492-839F-3FF8640DD10D}" type="presParOf" srcId="{BD582F25-CD9E-4C65-A7B9-86BBCB368D10}" destId="{1F431174-138C-45D3-965C-467047916CB0}" srcOrd="6" destOrd="0" presId="urn:microsoft.com/office/officeart/2005/8/layout/matrix1"/>
    <dgm:cxn modelId="{64DD983F-324E-4BA1-AEAE-CBEA473AC092}" type="presParOf" srcId="{BD582F25-CD9E-4C65-A7B9-86BBCB368D10}" destId="{4DDCDBC5-E290-40B6-9972-D9F8971EF28B}" srcOrd="7" destOrd="0" presId="urn:microsoft.com/office/officeart/2005/8/layout/matrix1"/>
    <dgm:cxn modelId="{7B061CA0-52E8-4A1B-A865-203760745BEF}" type="presParOf" srcId="{CD9E5B3A-9B25-4640-A674-3B3B62FB8162}" destId="{AF822AB8-FE6F-4CAD-96D2-28277B10533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A3D657-9B10-4707-AB2E-6B93683A15F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3D976F-F646-423D-B414-166B93246AB8}">
      <dgm:prSet phldrT="[Текст]" custT="1"/>
      <dgm:spPr>
        <a:pattFill prst="pct90">
          <a:fgClr>
            <a:srgbClr val="CAE8F2"/>
          </a:fgClr>
          <a:bgClr>
            <a:schemeClr val="bg1"/>
          </a:bgClr>
        </a:pattFill>
      </dgm:spPr>
      <dgm:t>
        <a:bodyPr/>
        <a:lstStyle/>
        <a:p>
          <a:r>
            <a:rPr lang="ru-RU" sz="1800" b="1" dirty="0" smtClean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Неналоговые доходы (110,9%)</a:t>
          </a:r>
          <a:endParaRPr lang="ru-RU" sz="1800" dirty="0"/>
        </a:p>
      </dgm:t>
    </dgm:pt>
    <dgm:pt modelId="{551C2445-356F-45DB-B2B9-1F6CDE056D6C}" type="parTrans" cxnId="{7E3F964C-3E06-4E50-9A18-8BD1873C9EA9}">
      <dgm:prSet/>
      <dgm:spPr/>
      <dgm:t>
        <a:bodyPr/>
        <a:lstStyle/>
        <a:p>
          <a:endParaRPr lang="ru-RU"/>
        </a:p>
      </dgm:t>
    </dgm:pt>
    <dgm:pt modelId="{51E222C4-905D-4305-8FD2-5E7372FA3D63}" type="sibTrans" cxnId="{7E3F964C-3E06-4E50-9A18-8BD1873C9EA9}">
      <dgm:prSet/>
      <dgm:spPr/>
      <dgm:t>
        <a:bodyPr/>
        <a:lstStyle/>
        <a:p>
          <a:endParaRPr lang="ru-RU"/>
        </a:p>
      </dgm:t>
    </dgm:pt>
    <dgm:pt modelId="{2ACD6EA7-73C1-4936-A577-E17C1041A35C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smtClean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Утверждено</a:t>
          </a:r>
          <a:endParaRPr lang="ru-RU" sz="2000" b="1" dirty="0"/>
        </a:p>
      </dgm:t>
    </dgm:pt>
    <dgm:pt modelId="{D1460625-1E67-42F0-A219-38743E986925}" type="parTrans" cxnId="{6F14CB47-4F04-497A-B4C3-FF3C353A73F8}">
      <dgm:prSet/>
      <dgm:spPr/>
      <dgm:t>
        <a:bodyPr/>
        <a:lstStyle/>
        <a:p>
          <a:endParaRPr lang="ru-RU"/>
        </a:p>
      </dgm:t>
    </dgm:pt>
    <dgm:pt modelId="{F9C2F6CB-C14D-42BE-AED0-FB5C88D9F35F}" type="sibTrans" cxnId="{6F14CB47-4F04-497A-B4C3-FF3C353A73F8}">
      <dgm:prSet/>
      <dgm:spPr/>
      <dgm:t>
        <a:bodyPr/>
        <a:lstStyle/>
        <a:p>
          <a:endParaRPr lang="ru-RU"/>
        </a:p>
      </dgm:t>
    </dgm:pt>
    <dgm:pt modelId="{D8509758-83DB-4C3E-8583-8DEC1689F014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accent2">
                  <a:lumMod val="50000"/>
                </a:schemeClr>
              </a:solidFill>
            </a:rPr>
            <a:t>Исполнено</a:t>
          </a:r>
          <a:endParaRPr lang="ru-RU" sz="2000" b="1" dirty="0">
            <a:solidFill>
              <a:schemeClr val="accent2">
                <a:lumMod val="50000"/>
              </a:schemeClr>
            </a:solidFill>
          </a:endParaRPr>
        </a:p>
      </dgm:t>
    </dgm:pt>
    <dgm:pt modelId="{CCF78ECB-E891-4E79-B16B-AC4FAC14AC6B}" type="parTrans" cxnId="{1054E234-779B-4342-9437-2AE60E2AEB28}">
      <dgm:prSet/>
      <dgm:spPr/>
      <dgm:t>
        <a:bodyPr/>
        <a:lstStyle/>
        <a:p>
          <a:endParaRPr lang="ru-RU"/>
        </a:p>
      </dgm:t>
    </dgm:pt>
    <dgm:pt modelId="{40813E8C-44F6-4698-88A9-49C0E7895961}" type="sibTrans" cxnId="{1054E234-779B-4342-9437-2AE60E2AEB28}">
      <dgm:prSet/>
      <dgm:spPr/>
      <dgm:t>
        <a:bodyPr/>
        <a:lstStyle/>
        <a:p>
          <a:endParaRPr lang="ru-RU"/>
        </a:p>
      </dgm:t>
    </dgm:pt>
    <dgm:pt modelId="{4F62A7F1-77D3-480D-A4A4-6AF821D2FBAC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23 265,8</a:t>
          </a:r>
          <a:endParaRPr lang="ru-RU" sz="1800" b="1" dirty="0">
            <a:solidFill>
              <a:schemeClr val="tx1"/>
            </a:solidFill>
          </a:endParaRPr>
        </a:p>
      </dgm:t>
    </dgm:pt>
    <dgm:pt modelId="{488F9A42-8798-4348-A04E-C957D89878E5}" type="parTrans" cxnId="{1E73167D-D26E-4418-9C56-97FFB07EA6FE}">
      <dgm:prSet/>
      <dgm:spPr/>
      <dgm:t>
        <a:bodyPr/>
        <a:lstStyle/>
        <a:p>
          <a:endParaRPr lang="ru-RU"/>
        </a:p>
      </dgm:t>
    </dgm:pt>
    <dgm:pt modelId="{1F2B800B-2C22-47B8-9D04-4189A4BC70CF}" type="sibTrans" cxnId="{1E73167D-D26E-4418-9C56-97FFB07EA6FE}">
      <dgm:prSet/>
      <dgm:spPr/>
      <dgm:t>
        <a:bodyPr/>
        <a:lstStyle/>
        <a:p>
          <a:endParaRPr lang="ru-RU"/>
        </a:p>
      </dgm:t>
    </dgm:pt>
    <dgm:pt modelId="{F99A2287-B727-48DC-9DE5-ED7DF9585FD1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800" b="1" dirty="0" smtClean="0">
              <a:solidFill>
                <a:schemeClr val="accent2">
                  <a:lumMod val="50000"/>
                </a:schemeClr>
              </a:solidFill>
            </a:rPr>
            <a:t>25 799,7</a:t>
          </a:r>
          <a:endParaRPr lang="ru-RU" sz="1800" b="1" dirty="0">
            <a:solidFill>
              <a:schemeClr val="accent2">
                <a:lumMod val="50000"/>
              </a:schemeClr>
            </a:solidFill>
          </a:endParaRPr>
        </a:p>
      </dgm:t>
    </dgm:pt>
    <dgm:pt modelId="{AF06DFC4-9902-454C-89CF-ACEC483C9BF0}" type="parTrans" cxnId="{274F5C33-5B31-4E2D-81D7-CFCC5C31AACC}">
      <dgm:prSet/>
      <dgm:spPr/>
      <dgm:t>
        <a:bodyPr/>
        <a:lstStyle/>
        <a:p>
          <a:endParaRPr lang="ru-RU"/>
        </a:p>
      </dgm:t>
    </dgm:pt>
    <dgm:pt modelId="{C96463BB-EE01-4083-8643-4BF25C770176}" type="sibTrans" cxnId="{274F5C33-5B31-4E2D-81D7-CFCC5C31AACC}">
      <dgm:prSet/>
      <dgm:spPr/>
      <dgm:t>
        <a:bodyPr/>
        <a:lstStyle/>
        <a:p>
          <a:endParaRPr lang="ru-RU"/>
        </a:p>
      </dgm:t>
    </dgm:pt>
    <dgm:pt modelId="{D4CFC1D1-8888-44F9-87DD-3C3A3FA48B97}">
      <dgm:prSet phldrT="[Текст]"/>
      <dgm:spPr/>
      <dgm:t>
        <a:bodyPr/>
        <a:lstStyle/>
        <a:p>
          <a:endParaRPr lang="ru-RU" dirty="0"/>
        </a:p>
      </dgm:t>
    </dgm:pt>
    <dgm:pt modelId="{AD8CF411-91B5-46F2-B757-68156C1CD2F1}" type="parTrans" cxnId="{841BB1D9-1689-4153-8480-139208491CB7}">
      <dgm:prSet/>
      <dgm:spPr/>
      <dgm:t>
        <a:bodyPr/>
        <a:lstStyle/>
        <a:p>
          <a:endParaRPr lang="ru-RU"/>
        </a:p>
      </dgm:t>
    </dgm:pt>
    <dgm:pt modelId="{D1CC585E-E71B-4302-9DE7-7B4B717D28AF}" type="sibTrans" cxnId="{841BB1D9-1689-4153-8480-139208491CB7}">
      <dgm:prSet/>
      <dgm:spPr/>
      <dgm:t>
        <a:bodyPr/>
        <a:lstStyle/>
        <a:p>
          <a:endParaRPr lang="ru-RU"/>
        </a:p>
      </dgm:t>
    </dgm:pt>
    <dgm:pt modelId="{CD9E5B3A-9B25-4640-A674-3B3B62FB8162}" type="pres">
      <dgm:prSet presAssocID="{A8A3D657-9B10-4707-AB2E-6B93683A15F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582F25-CD9E-4C65-A7B9-86BBCB368D10}" type="pres">
      <dgm:prSet presAssocID="{A8A3D657-9B10-4707-AB2E-6B93683A15FF}" presName="matrix" presStyleCnt="0"/>
      <dgm:spPr/>
    </dgm:pt>
    <dgm:pt modelId="{EAF6B131-35BE-4BC3-9C12-CFACE5EA6077}" type="pres">
      <dgm:prSet presAssocID="{A8A3D657-9B10-4707-AB2E-6B93683A15FF}" presName="tile1" presStyleLbl="node1" presStyleIdx="0" presStyleCnt="4" custScaleX="108092"/>
      <dgm:spPr/>
      <dgm:t>
        <a:bodyPr/>
        <a:lstStyle/>
        <a:p>
          <a:endParaRPr lang="ru-RU"/>
        </a:p>
      </dgm:t>
    </dgm:pt>
    <dgm:pt modelId="{3F11D9CE-BDDD-4EFB-83D1-A9B6F970866B}" type="pres">
      <dgm:prSet presAssocID="{A8A3D657-9B10-4707-AB2E-6B93683A15F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EE2A4-B67D-4F15-BA5C-9B0DD5C10763}" type="pres">
      <dgm:prSet presAssocID="{A8A3D657-9B10-4707-AB2E-6B93683A15FF}" presName="tile2" presStyleLbl="node1" presStyleIdx="1" presStyleCnt="4" custLinFactNeighborX="0" custLinFactNeighborY="-4890"/>
      <dgm:spPr/>
      <dgm:t>
        <a:bodyPr/>
        <a:lstStyle/>
        <a:p>
          <a:endParaRPr lang="ru-RU"/>
        </a:p>
      </dgm:t>
    </dgm:pt>
    <dgm:pt modelId="{00685865-1611-4FF2-8056-DDBD6096633C}" type="pres">
      <dgm:prSet presAssocID="{A8A3D657-9B10-4707-AB2E-6B93683A15F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4F6DE1-5F63-4B7A-BE14-3649FA327D1F}" type="pres">
      <dgm:prSet presAssocID="{A8A3D657-9B10-4707-AB2E-6B93683A15FF}" presName="tile3" presStyleLbl="node1" presStyleIdx="2" presStyleCnt="4" custScaleX="107226"/>
      <dgm:spPr/>
      <dgm:t>
        <a:bodyPr/>
        <a:lstStyle/>
        <a:p>
          <a:endParaRPr lang="ru-RU"/>
        </a:p>
      </dgm:t>
    </dgm:pt>
    <dgm:pt modelId="{34F22DB4-C49E-4890-9EC9-D1B290CDDE74}" type="pres">
      <dgm:prSet presAssocID="{A8A3D657-9B10-4707-AB2E-6B93683A15F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31174-138C-45D3-965C-467047916CB0}" type="pres">
      <dgm:prSet presAssocID="{A8A3D657-9B10-4707-AB2E-6B93683A15FF}" presName="tile4" presStyleLbl="node1" presStyleIdx="3" presStyleCnt="4"/>
      <dgm:spPr/>
      <dgm:t>
        <a:bodyPr/>
        <a:lstStyle/>
        <a:p>
          <a:endParaRPr lang="ru-RU"/>
        </a:p>
      </dgm:t>
    </dgm:pt>
    <dgm:pt modelId="{4DDCDBC5-E290-40B6-9972-D9F8971EF28B}" type="pres">
      <dgm:prSet presAssocID="{A8A3D657-9B10-4707-AB2E-6B93683A15F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822AB8-FE6F-4CAD-96D2-28277B105333}" type="pres">
      <dgm:prSet presAssocID="{A8A3D657-9B10-4707-AB2E-6B93683A15FF}" presName="centerTile" presStyleLbl="fgShp" presStyleIdx="0" presStyleCnt="1" custScaleX="260262" custScaleY="19258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E73167D-D26E-4418-9C56-97FFB07EA6FE}" srcId="{223D976F-F646-423D-B414-166B93246AB8}" destId="{4F62A7F1-77D3-480D-A4A4-6AF821D2FBAC}" srcOrd="2" destOrd="0" parTransId="{488F9A42-8798-4348-A04E-C957D89878E5}" sibTransId="{1F2B800B-2C22-47B8-9D04-4189A4BC70CF}"/>
    <dgm:cxn modelId="{274F5C33-5B31-4E2D-81D7-CFCC5C31AACC}" srcId="{223D976F-F646-423D-B414-166B93246AB8}" destId="{F99A2287-B727-48DC-9DE5-ED7DF9585FD1}" srcOrd="3" destOrd="0" parTransId="{AF06DFC4-9902-454C-89CF-ACEC483C9BF0}" sibTransId="{C96463BB-EE01-4083-8643-4BF25C770176}"/>
    <dgm:cxn modelId="{EC3BAAE9-AA69-49F9-ABDC-871241820391}" type="presOf" srcId="{223D976F-F646-423D-B414-166B93246AB8}" destId="{AF822AB8-FE6F-4CAD-96D2-28277B105333}" srcOrd="0" destOrd="0" presId="urn:microsoft.com/office/officeart/2005/8/layout/matrix1"/>
    <dgm:cxn modelId="{962151CF-94FB-4205-BE6D-C28B759A0E1B}" type="presOf" srcId="{F99A2287-B727-48DC-9DE5-ED7DF9585FD1}" destId="{4DDCDBC5-E290-40B6-9972-D9F8971EF28B}" srcOrd="1" destOrd="0" presId="urn:microsoft.com/office/officeart/2005/8/layout/matrix1"/>
    <dgm:cxn modelId="{7E3F964C-3E06-4E50-9A18-8BD1873C9EA9}" srcId="{A8A3D657-9B10-4707-AB2E-6B93683A15FF}" destId="{223D976F-F646-423D-B414-166B93246AB8}" srcOrd="0" destOrd="0" parTransId="{551C2445-356F-45DB-B2B9-1F6CDE056D6C}" sibTransId="{51E222C4-905D-4305-8FD2-5E7372FA3D63}"/>
    <dgm:cxn modelId="{ED0BA352-AD95-4864-AC51-B681CBF3B16A}" type="presOf" srcId="{D8509758-83DB-4C3E-8583-8DEC1689F014}" destId="{00685865-1611-4FF2-8056-DDBD6096633C}" srcOrd="1" destOrd="0" presId="urn:microsoft.com/office/officeart/2005/8/layout/matrix1"/>
    <dgm:cxn modelId="{96F8F873-76B5-449F-AC08-A41284F2FFC3}" type="presOf" srcId="{F99A2287-B727-48DC-9DE5-ED7DF9585FD1}" destId="{1F431174-138C-45D3-965C-467047916CB0}" srcOrd="0" destOrd="0" presId="urn:microsoft.com/office/officeart/2005/8/layout/matrix1"/>
    <dgm:cxn modelId="{6F14CB47-4F04-497A-B4C3-FF3C353A73F8}" srcId="{223D976F-F646-423D-B414-166B93246AB8}" destId="{2ACD6EA7-73C1-4936-A577-E17C1041A35C}" srcOrd="0" destOrd="0" parTransId="{D1460625-1E67-42F0-A219-38743E986925}" sibTransId="{F9C2F6CB-C14D-42BE-AED0-FB5C88D9F35F}"/>
    <dgm:cxn modelId="{5664EE08-50A6-40F1-9D81-AAE11FE1BAE7}" type="presOf" srcId="{4F62A7F1-77D3-480D-A4A4-6AF821D2FBAC}" destId="{334F6DE1-5F63-4B7A-BE14-3649FA327D1F}" srcOrd="0" destOrd="0" presId="urn:microsoft.com/office/officeart/2005/8/layout/matrix1"/>
    <dgm:cxn modelId="{2CAF502F-0B14-487A-9F02-2C1D2A666C71}" type="presOf" srcId="{D8509758-83DB-4C3E-8583-8DEC1689F014}" destId="{97CEE2A4-B67D-4F15-BA5C-9B0DD5C10763}" srcOrd="0" destOrd="0" presId="urn:microsoft.com/office/officeart/2005/8/layout/matrix1"/>
    <dgm:cxn modelId="{1054E234-779B-4342-9437-2AE60E2AEB28}" srcId="{223D976F-F646-423D-B414-166B93246AB8}" destId="{D8509758-83DB-4C3E-8583-8DEC1689F014}" srcOrd="1" destOrd="0" parTransId="{CCF78ECB-E891-4E79-B16B-AC4FAC14AC6B}" sibTransId="{40813E8C-44F6-4698-88A9-49C0E7895961}"/>
    <dgm:cxn modelId="{62E3FC95-C7E1-40F5-BF36-5278706B601F}" type="presOf" srcId="{A8A3D657-9B10-4707-AB2E-6B93683A15FF}" destId="{CD9E5B3A-9B25-4640-A674-3B3B62FB8162}" srcOrd="0" destOrd="0" presId="urn:microsoft.com/office/officeart/2005/8/layout/matrix1"/>
    <dgm:cxn modelId="{841BB1D9-1689-4153-8480-139208491CB7}" srcId="{223D976F-F646-423D-B414-166B93246AB8}" destId="{D4CFC1D1-8888-44F9-87DD-3C3A3FA48B97}" srcOrd="4" destOrd="0" parTransId="{AD8CF411-91B5-46F2-B757-68156C1CD2F1}" sibTransId="{D1CC585E-E71B-4302-9DE7-7B4B717D28AF}"/>
    <dgm:cxn modelId="{FF9850A9-21F3-499D-9A0C-B6172BC0C263}" type="presOf" srcId="{4F62A7F1-77D3-480D-A4A4-6AF821D2FBAC}" destId="{34F22DB4-C49E-4890-9EC9-D1B290CDDE74}" srcOrd="1" destOrd="0" presId="urn:microsoft.com/office/officeart/2005/8/layout/matrix1"/>
    <dgm:cxn modelId="{AF00DAF4-C7E4-4EAB-80E7-12280D967544}" type="presOf" srcId="{2ACD6EA7-73C1-4936-A577-E17C1041A35C}" destId="{3F11D9CE-BDDD-4EFB-83D1-A9B6F970866B}" srcOrd="1" destOrd="0" presId="urn:microsoft.com/office/officeart/2005/8/layout/matrix1"/>
    <dgm:cxn modelId="{0E77826E-5BB1-499A-877E-C1B7C851F7DE}" type="presOf" srcId="{2ACD6EA7-73C1-4936-A577-E17C1041A35C}" destId="{EAF6B131-35BE-4BC3-9C12-CFACE5EA6077}" srcOrd="0" destOrd="0" presId="urn:microsoft.com/office/officeart/2005/8/layout/matrix1"/>
    <dgm:cxn modelId="{490F996E-C331-4299-A5EF-494D2A1B8DDE}" type="presParOf" srcId="{CD9E5B3A-9B25-4640-A674-3B3B62FB8162}" destId="{BD582F25-CD9E-4C65-A7B9-86BBCB368D10}" srcOrd="0" destOrd="0" presId="urn:microsoft.com/office/officeart/2005/8/layout/matrix1"/>
    <dgm:cxn modelId="{E75A44C5-5BF6-4703-AD9F-E0DA807DA3D0}" type="presParOf" srcId="{BD582F25-CD9E-4C65-A7B9-86BBCB368D10}" destId="{EAF6B131-35BE-4BC3-9C12-CFACE5EA6077}" srcOrd="0" destOrd="0" presId="urn:microsoft.com/office/officeart/2005/8/layout/matrix1"/>
    <dgm:cxn modelId="{47122CB5-80F0-488B-9396-E311D904F3D5}" type="presParOf" srcId="{BD582F25-CD9E-4C65-A7B9-86BBCB368D10}" destId="{3F11D9CE-BDDD-4EFB-83D1-A9B6F970866B}" srcOrd="1" destOrd="0" presId="urn:microsoft.com/office/officeart/2005/8/layout/matrix1"/>
    <dgm:cxn modelId="{ACA13ACB-7DDF-45FE-82E3-902ECE21D199}" type="presParOf" srcId="{BD582F25-CD9E-4C65-A7B9-86BBCB368D10}" destId="{97CEE2A4-B67D-4F15-BA5C-9B0DD5C10763}" srcOrd="2" destOrd="0" presId="urn:microsoft.com/office/officeart/2005/8/layout/matrix1"/>
    <dgm:cxn modelId="{19B24790-E09A-47DA-9EEC-0BFBAE387ADB}" type="presParOf" srcId="{BD582F25-CD9E-4C65-A7B9-86BBCB368D10}" destId="{00685865-1611-4FF2-8056-DDBD6096633C}" srcOrd="3" destOrd="0" presId="urn:microsoft.com/office/officeart/2005/8/layout/matrix1"/>
    <dgm:cxn modelId="{4494708A-FE21-46A2-8641-CC8DB43DE2DB}" type="presParOf" srcId="{BD582F25-CD9E-4C65-A7B9-86BBCB368D10}" destId="{334F6DE1-5F63-4B7A-BE14-3649FA327D1F}" srcOrd="4" destOrd="0" presId="urn:microsoft.com/office/officeart/2005/8/layout/matrix1"/>
    <dgm:cxn modelId="{B0B8C929-FE62-4FC9-84A9-718FCA175708}" type="presParOf" srcId="{BD582F25-CD9E-4C65-A7B9-86BBCB368D10}" destId="{34F22DB4-C49E-4890-9EC9-D1B290CDDE74}" srcOrd="5" destOrd="0" presId="urn:microsoft.com/office/officeart/2005/8/layout/matrix1"/>
    <dgm:cxn modelId="{FD3EC4F1-E690-4014-9265-8D384565E5EF}" type="presParOf" srcId="{BD582F25-CD9E-4C65-A7B9-86BBCB368D10}" destId="{1F431174-138C-45D3-965C-467047916CB0}" srcOrd="6" destOrd="0" presId="urn:microsoft.com/office/officeart/2005/8/layout/matrix1"/>
    <dgm:cxn modelId="{164A2AAF-FD02-46C5-8F7B-123CA3C3F3F6}" type="presParOf" srcId="{BD582F25-CD9E-4C65-A7B9-86BBCB368D10}" destId="{4DDCDBC5-E290-40B6-9972-D9F8971EF28B}" srcOrd="7" destOrd="0" presId="urn:microsoft.com/office/officeart/2005/8/layout/matrix1"/>
    <dgm:cxn modelId="{F6D63EDE-E5DA-4857-B009-0EA7D0E62932}" type="presParOf" srcId="{CD9E5B3A-9B25-4640-A674-3B3B62FB8162}" destId="{AF822AB8-FE6F-4CAD-96D2-28277B10533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A3D657-9B10-4707-AB2E-6B93683A15F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3D976F-F646-423D-B414-166B93246AB8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Жилищно-коммунальное хозяйство (44,1%)</a:t>
          </a:r>
          <a:endParaRPr lang="ru-RU" b="1" dirty="0"/>
        </a:p>
      </dgm:t>
    </dgm:pt>
    <dgm:pt modelId="{551C2445-356F-45DB-B2B9-1F6CDE056D6C}" type="parTrans" cxnId="{7E3F964C-3E06-4E50-9A18-8BD1873C9EA9}">
      <dgm:prSet/>
      <dgm:spPr/>
      <dgm:t>
        <a:bodyPr/>
        <a:lstStyle/>
        <a:p>
          <a:endParaRPr lang="ru-RU"/>
        </a:p>
      </dgm:t>
    </dgm:pt>
    <dgm:pt modelId="{51E222C4-905D-4305-8FD2-5E7372FA3D63}" type="sibTrans" cxnId="{7E3F964C-3E06-4E50-9A18-8BD1873C9EA9}">
      <dgm:prSet/>
      <dgm:spPr/>
      <dgm:t>
        <a:bodyPr/>
        <a:lstStyle/>
        <a:p>
          <a:endParaRPr lang="ru-RU"/>
        </a:p>
      </dgm:t>
    </dgm:pt>
    <dgm:pt modelId="{2ACD6EA7-73C1-4936-A577-E17C1041A35C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ea typeface="Arial Unicode MS" pitchFamily="34" charset="-128"/>
              <a:cs typeface="Arial" panose="020B0604020202020204" pitchFamily="34" charset="0"/>
            </a:rPr>
            <a:t>Утверждено</a:t>
          </a:r>
          <a:endParaRPr lang="ru-RU" b="1" dirty="0">
            <a:solidFill>
              <a:schemeClr val="tx1"/>
            </a:solidFill>
          </a:endParaRPr>
        </a:p>
      </dgm:t>
    </dgm:pt>
    <dgm:pt modelId="{D1460625-1E67-42F0-A219-38743E986925}" type="parTrans" cxnId="{6F14CB47-4F04-497A-B4C3-FF3C353A73F8}">
      <dgm:prSet/>
      <dgm:spPr/>
      <dgm:t>
        <a:bodyPr/>
        <a:lstStyle/>
        <a:p>
          <a:endParaRPr lang="ru-RU"/>
        </a:p>
      </dgm:t>
    </dgm:pt>
    <dgm:pt modelId="{F9C2F6CB-C14D-42BE-AED0-FB5C88D9F35F}" type="sibTrans" cxnId="{6F14CB47-4F04-497A-B4C3-FF3C353A73F8}">
      <dgm:prSet/>
      <dgm:spPr/>
      <dgm:t>
        <a:bodyPr/>
        <a:lstStyle/>
        <a:p>
          <a:endParaRPr lang="ru-RU"/>
        </a:p>
      </dgm:t>
    </dgm:pt>
    <dgm:pt modelId="{D8509758-83DB-4C3E-8583-8DEC1689F014}">
      <dgm:prSet phldrT="[Текст]"/>
      <dgm:spPr>
        <a:solidFill>
          <a:srgbClr val="9FFF81"/>
        </a:solidFill>
      </dgm:spPr>
      <dgm:t>
        <a:bodyPr/>
        <a:lstStyle/>
        <a:p>
          <a:r>
            <a:rPr lang="ru-RU" b="1" dirty="0" smtClean="0">
              <a:solidFill>
                <a:srgbClr val="492207"/>
              </a:solidFill>
            </a:rPr>
            <a:t>Исполнено</a:t>
          </a:r>
          <a:endParaRPr lang="ru-RU" b="1" dirty="0">
            <a:solidFill>
              <a:srgbClr val="492207"/>
            </a:solidFill>
          </a:endParaRPr>
        </a:p>
      </dgm:t>
    </dgm:pt>
    <dgm:pt modelId="{CCF78ECB-E891-4E79-B16B-AC4FAC14AC6B}" type="parTrans" cxnId="{1054E234-779B-4342-9437-2AE60E2AEB28}">
      <dgm:prSet/>
      <dgm:spPr/>
      <dgm:t>
        <a:bodyPr/>
        <a:lstStyle/>
        <a:p>
          <a:endParaRPr lang="ru-RU"/>
        </a:p>
      </dgm:t>
    </dgm:pt>
    <dgm:pt modelId="{40813E8C-44F6-4698-88A9-49C0E7895961}" type="sibTrans" cxnId="{1054E234-779B-4342-9437-2AE60E2AEB28}">
      <dgm:prSet/>
      <dgm:spPr/>
      <dgm:t>
        <a:bodyPr/>
        <a:lstStyle/>
        <a:p>
          <a:endParaRPr lang="ru-RU"/>
        </a:p>
      </dgm:t>
    </dgm:pt>
    <dgm:pt modelId="{4F62A7F1-77D3-480D-A4A4-6AF821D2FBAC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132 954,3</a:t>
          </a:r>
          <a:endParaRPr lang="ru-RU" sz="1800" b="1" dirty="0">
            <a:solidFill>
              <a:schemeClr val="tx1"/>
            </a:solidFill>
          </a:endParaRPr>
        </a:p>
      </dgm:t>
    </dgm:pt>
    <dgm:pt modelId="{488F9A42-8798-4348-A04E-C957D89878E5}" type="parTrans" cxnId="{1E73167D-D26E-4418-9C56-97FFB07EA6FE}">
      <dgm:prSet/>
      <dgm:spPr/>
      <dgm:t>
        <a:bodyPr/>
        <a:lstStyle/>
        <a:p>
          <a:endParaRPr lang="ru-RU"/>
        </a:p>
      </dgm:t>
    </dgm:pt>
    <dgm:pt modelId="{1F2B800B-2C22-47B8-9D04-4189A4BC70CF}" type="sibTrans" cxnId="{1E73167D-D26E-4418-9C56-97FFB07EA6FE}">
      <dgm:prSet/>
      <dgm:spPr/>
      <dgm:t>
        <a:bodyPr/>
        <a:lstStyle/>
        <a:p>
          <a:endParaRPr lang="ru-RU"/>
        </a:p>
      </dgm:t>
    </dgm:pt>
    <dgm:pt modelId="{F99A2287-B727-48DC-9DE5-ED7DF9585FD1}">
      <dgm:prSet phldrT="[Текст]" custT="1"/>
      <dgm:spPr>
        <a:solidFill>
          <a:srgbClr val="9FFF81"/>
        </a:solidFill>
      </dgm:spPr>
      <dgm:t>
        <a:bodyPr/>
        <a:lstStyle/>
        <a:p>
          <a:r>
            <a:rPr lang="ru-RU" sz="1800" b="1" dirty="0" smtClean="0">
              <a:solidFill>
                <a:schemeClr val="accent2">
                  <a:lumMod val="50000"/>
                </a:schemeClr>
              </a:solidFill>
            </a:rPr>
            <a:t>58 591,3</a:t>
          </a:r>
          <a:endParaRPr lang="ru-RU" sz="1800" b="1" dirty="0">
            <a:solidFill>
              <a:schemeClr val="accent2">
                <a:lumMod val="50000"/>
              </a:schemeClr>
            </a:solidFill>
          </a:endParaRPr>
        </a:p>
      </dgm:t>
    </dgm:pt>
    <dgm:pt modelId="{AF06DFC4-9902-454C-89CF-ACEC483C9BF0}" type="parTrans" cxnId="{274F5C33-5B31-4E2D-81D7-CFCC5C31AACC}">
      <dgm:prSet/>
      <dgm:spPr/>
      <dgm:t>
        <a:bodyPr/>
        <a:lstStyle/>
        <a:p>
          <a:endParaRPr lang="ru-RU"/>
        </a:p>
      </dgm:t>
    </dgm:pt>
    <dgm:pt modelId="{C96463BB-EE01-4083-8643-4BF25C770176}" type="sibTrans" cxnId="{274F5C33-5B31-4E2D-81D7-CFCC5C31AACC}">
      <dgm:prSet/>
      <dgm:spPr/>
      <dgm:t>
        <a:bodyPr/>
        <a:lstStyle/>
        <a:p>
          <a:endParaRPr lang="ru-RU"/>
        </a:p>
      </dgm:t>
    </dgm:pt>
    <dgm:pt modelId="{D4CFC1D1-8888-44F9-87DD-3C3A3FA48B97}">
      <dgm:prSet phldrT="[Текст]"/>
      <dgm:spPr/>
      <dgm:t>
        <a:bodyPr/>
        <a:lstStyle/>
        <a:p>
          <a:endParaRPr lang="ru-RU" b="1" dirty="0"/>
        </a:p>
      </dgm:t>
    </dgm:pt>
    <dgm:pt modelId="{AD8CF411-91B5-46F2-B757-68156C1CD2F1}" type="parTrans" cxnId="{841BB1D9-1689-4153-8480-139208491CB7}">
      <dgm:prSet/>
      <dgm:spPr/>
      <dgm:t>
        <a:bodyPr/>
        <a:lstStyle/>
        <a:p>
          <a:endParaRPr lang="ru-RU"/>
        </a:p>
      </dgm:t>
    </dgm:pt>
    <dgm:pt modelId="{D1CC585E-E71B-4302-9DE7-7B4B717D28AF}" type="sibTrans" cxnId="{841BB1D9-1689-4153-8480-139208491CB7}">
      <dgm:prSet/>
      <dgm:spPr/>
      <dgm:t>
        <a:bodyPr/>
        <a:lstStyle/>
        <a:p>
          <a:endParaRPr lang="ru-RU"/>
        </a:p>
      </dgm:t>
    </dgm:pt>
    <dgm:pt modelId="{CD9E5B3A-9B25-4640-A674-3B3B62FB8162}" type="pres">
      <dgm:prSet presAssocID="{A8A3D657-9B10-4707-AB2E-6B93683A15F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582F25-CD9E-4C65-A7B9-86BBCB368D10}" type="pres">
      <dgm:prSet presAssocID="{A8A3D657-9B10-4707-AB2E-6B93683A15FF}" presName="matrix" presStyleCnt="0"/>
      <dgm:spPr/>
      <dgm:t>
        <a:bodyPr/>
        <a:lstStyle/>
        <a:p>
          <a:endParaRPr lang="ru-RU"/>
        </a:p>
      </dgm:t>
    </dgm:pt>
    <dgm:pt modelId="{EAF6B131-35BE-4BC3-9C12-CFACE5EA6077}" type="pres">
      <dgm:prSet presAssocID="{A8A3D657-9B10-4707-AB2E-6B93683A15FF}" presName="tile1" presStyleLbl="node1" presStyleIdx="0" presStyleCnt="4"/>
      <dgm:spPr/>
      <dgm:t>
        <a:bodyPr/>
        <a:lstStyle/>
        <a:p>
          <a:endParaRPr lang="ru-RU"/>
        </a:p>
      </dgm:t>
    </dgm:pt>
    <dgm:pt modelId="{3F11D9CE-BDDD-4EFB-83D1-A9B6F970866B}" type="pres">
      <dgm:prSet presAssocID="{A8A3D657-9B10-4707-AB2E-6B93683A15F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EE2A4-B67D-4F15-BA5C-9B0DD5C10763}" type="pres">
      <dgm:prSet presAssocID="{A8A3D657-9B10-4707-AB2E-6B93683A15FF}" presName="tile2" presStyleLbl="node1" presStyleIdx="1" presStyleCnt="4" custLinFactNeighborX="7644" custLinFactNeighborY="-7640"/>
      <dgm:spPr/>
      <dgm:t>
        <a:bodyPr/>
        <a:lstStyle/>
        <a:p>
          <a:endParaRPr lang="ru-RU"/>
        </a:p>
      </dgm:t>
    </dgm:pt>
    <dgm:pt modelId="{00685865-1611-4FF2-8056-DDBD6096633C}" type="pres">
      <dgm:prSet presAssocID="{A8A3D657-9B10-4707-AB2E-6B93683A15F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4F6DE1-5F63-4B7A-BE14-3649FA327D1F}" type="pres">
      <dgm:prSet presAssocID="{A8A3D657-9B10-4707-AB2E-6B93683A15FF}" presName="tile3" presStyleLbl="node1" presStyleIdx="2" presStyleCnt="4"/>
      <dgm:spPr/>
      <dgm:t>
        <a:bodyPr/>
        <a:lstStyle/>
        <a:p>
          <a:endParaRPr lang="ru-RU"/>
        </a:p>
      </dgm:t>
    </dgm:pt>
    <dgm:pt modelId="{34F22DB4-C49E-4890-9EC9-D1B290CDDE74}" type="pres">
      <dgm:prSet presAssocID="{A8A3D657-9B10-4707-AB2E-6B93683A15F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31174-138C-45D3-965C-467047916CB0}" type="pres">
      <dgm:prSet presAssocID="{A8A3D657-9B10-4707-AB2E-6B93683A15FF}" presName="tile4" presStyleLbl="node1" presStyleIdx="3" presStyleCnt="4"/>
      <dgm:spPr/>
      <dgm:t>
        <a:bodyPr/>
        <a:lstStyle/>
        <a:p>
          <a:endParaRPr lang="ru-RU"/>
        </a:p>
      </dgm:t>
    </dgm:pt>
    <dgm:pt modelId="{4DDCDBC5-E290-40B6-9972-D9F8971EF28B}" type="pres">
      <dgm:prSet presAssocID="{A8A3D657-9B10-4707-AB2E-6B93683A15F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822AB8-FE6F-4CAD-96D2-28277B105333}" type="pres">
      <dgm:prSet presAssocID="{A8A3D657-9B10-4707-AB2E-6B93683A15FF}" presName="centerTile" presStyleLbl="fgShp" presStyleIdx="0" presStyleCnt="1" custScaleX="260262" custScaleY="19258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E73167D-D26E-4418-9C56-97FFB07EA6FE}" srcId="{223D976F-F646-423D-B414-166B93246AB8}" destId="{4F62A7F1-77D3-480D-A4A4-6AF821D2FBAC}" srcOrd="2" destOrd="0" parTransId="{488F9A42-8798-4348-A04E-C957D89878E5}" sibTransId="{1F2B800B-2C22-47B8-9D04-4189A4BC70CF}"/>
    <dgm:cxn modelId="{274F5C33-5B31-4E2D-81D7-CFCC5C31AACC}" srcId="{223D976F-F646-423D-B414-166B93246AB8}" destId="{F99A2287-B727-48DC-9DE5-ED7DF9585FD1}" srcOrd="3" destOrd="0" parTransId="{AF06DFC4-9902-454C-89CF-ACEC483C9BF0}" sibTransId="{C96463BB-EE01-4083-8643-4BF25C770176}"/>
    <dgm:cxn modelId="{09A5BC5B-E54C-4554-ABB3-14753FC8B3DC}" type="presOf" srcId="{2ACD6EA7-73C1-4936-A577-E17C1041A35C}" destId="{EAF6B131-35BE-4BC3-9C12-CFACE5EA6077}" srcOrd="0" destOrd="0" presId="urn:microsoft.com/office/officeart/2005/8/layout/matrix1"/>
    <dgm:cxn modelId="{3B85F1AC-80E2-4C54-8442-C7E7F88DC6DB}" type="presOf" srcId="{A8A3D657-9B10-4707-AB2E-6B93683A15FF}" destId="{CD9E5B3A-9B25-4640-A674-3B3B62FB8162}" srcOrd="0" destOrd="0" presId="urn:microsoft.com/office/officeart/2005/8/layout/matrix1"/>
    <dgm:cxn modelId="{3D1FC19C-E218-4D64-BB5B-38F742468BB8}" type="presOf" srcId="{223D976F-F646-423D-B414-166B93246AB8}" destId="{AF822AB8-FE6F-4CAD-96D2-28277B105333}" srcOrd="0" destOrd="0" presId="urn:microsoft.com/office/officeart/2005/8/layout/matrix1"/>
    <dgm:cxn modelId="{7E3F964C-3E06-4E50-9A18-8BD1873C9EA9}" srcId="{A8A3D657-9B10-4707-AB2E-6B93683A15FF}" destId="{223D976F-F646-423D-B414-166B93246AB8}" srcOrd="0" destOrd="0" parTransId="{551C2445-356F-45DB-B2B9-1F6CDE056D6C}" sibTransId="{51E222C4-905D-4305-8FD2-5E7372FA3D63}"/>
    <dgm:cxn modelId="{B6B29AF7-BE54-44D5-B9C5-C397D67E3283}" type="presOf" srcId="{4F62A7F1-77D3-480D-A4A4-6AF821D2FBAC}" destId="{334F6DE1-5F63-4B7A-BE14-3649FA327D1F}" srcOrd="0" destOrd="0" presId="urn:microsoft.com/office/officeart/2005/8/layout/matrix1"/>
    <dgm:cxn modelId="{6F14CB47-4F04-497A-B4C3-FF3C353A73F8}" srcId="{223D976F-F646-423D-B414-166B93246AB8}" destId="{2ACD6EA7-73C1-4936-A577-E17C1041A35C}" srcOrd="0" destOrd="0" parTransId="{D1460625-1E67-42F0-A219-38743E986925}" sibTransId="{F9C2F6CB-C14D-42BE-AED0-FB5C88D9F35F}"/>
    <dgm:cxn modelId="{DB395F65-E075-4C0D-87A2-7EBF974741A6}" type="presOf" srcId="{F99A2287-B727-48DC-9DE5-ED7DF9585FD1}" destId="{1F431174-138C-45D3-965C-467047916CB0}" srcOrd="0" destOrd="0" presId="urn:microsoft.com/office/officeart/2005/8/layout/matrix1"/>
    <dgm:cxn modelId="{1054E234-779B-4342-9437-2AE60E2AEB28}" srcId="{223D976F-F646-423D-B414-166B93246AB8}" destId="{D8509758-83DB-4C3E-8583-8DEC1689F014}" srcOrd="1" destOrd="0" parTransId="{CCF78ECB-E891-4E79-B16B-AC4FAC14AC6B}" sibTransId="{40813E8C-44F6-4698-88A9-49C0E7895961}"/>
    <dgm:cxn modelId="{A1CA83D1-36F7-4F69-86DD-7E94BB235094}" type="presOf" srcId="{D8509758-83DB-4C3E-8583-8DEC1689F014}" destId="{00685865-1611-4FF2-8056-DDBD6096633C}" srcOrd="1" destOrd="0" presId="urn:microsoft.com/office/officeart/2005/8/layout/matrix1"/>
    <dgm:cxn modelId="{4EA9F421-F6F4-4DAF-B059-6A65BD2DAA74}" type="presOf" srcId="{2ACD6EA7-73C1-4936-A577-E17C1041A35C}" destId="{3F11D9CE-BDDD-4EFB-83D1-A9B6F970866B}" srcOrd="1" destOrd="0" presId="urn:microsoft.com/office/officeart/2005/8/layout/matrix1"/>
    <dgm:cxn modelId="{9ED5BEDB-AC48-4216-9450-A12E4CF6C69C}" type="presOf" srcId="{F99A2287-B727-48DC-9DE5-ED7DF9585FD1}" destId="{4DDCDBC5-E290-40B6-9972-D9F8971EF28B}" srcOrd="1" destOrd="0" presId="urn:microsoft.com/office/officeart/2005/8/layout/matrix1"/>
    <dgm:cxn modelId="{841BB1D9-1689-4153-8480-139208491CB7}" srcId="{223D976F-F646-423D-B414-166B93246AB8}" destId="{D4CFC1D1-8888-44F9-87DD-3C3A3FA48B97}" srcOrd="4" destOrd="0" parTransId="{AD8CF411-91B5-46F2-B757-68156C1CD2F1}" sibTransId="{D1CC585E-E71B-4302-9DE7-7B4B717D28AF}"/>
    <dgm:cxn modelId="{D311E201-A42F-41AA-8902-90EED2DFE9A0}" type="presOf" srcId="{D8509758-83DB-4C3E-8583-8DEC1689F014}" destId="{97CEE2A4-B67D-4F15-BA5C-9B0DD5C10763}" srcOrd="0" destOrd="0" presId="urn:microsoft.com/office/officeart/2005/8/layout/matrix1"/>
    <dgm:cxn modelId="{5EDC5F92-85F1-45B0-A6E5-7DC08F684C29}" type="presOf" srcId="{4F62A7F1-77D3-480D-A4A4-6AF821D2FBAC}" destId="{34F22DB4-C49E-4890-9EC9-D1B290CDDE74}" srcOrd="1" destOrd="0" presId="urn:microsoft.com/office/officeart/2005/8/layout/matrix1"/>
    <dgm:cxn modelId="{37B7695E-9F32-4FB4-96EA-75E794274265}" type="presParOf" srcId="{CD9E5B3A-9B25-4640-A674-3B3B62FB8162}" destId="{BD582F25-CD9E-4C65-A7B9-86BBCB368D10}" srcOrd="0" destOrd="0" presId="urn:microsoft.com/office/officeart/2005/8/layout/matrix1"/>
    <dgm:cxn modelId="{35D585B9-D86D-4E65-BF45-48FF90235030}" type="presParOf" srcId="{BD582F25-CD9E-4C65-A7B9-86BBCB368D10}" destId="{EAF6B131-35BE-4BC3-9C12-CFACE5EA6077}" srcOrd="0" destOrd="0" presId="urn:microsoft.com/office/officeart/2005/8/layout/matrix1"/>
    <dgm:cxn modelId="{5CA48AC8-FFD6-46C8-A478-E54846667C8A}" type="presParOf" srcId="{BD582F25-CD9E-4C65-A7B9-86BBCB368D10}" destId="{3F11D9CE-BDDD-4EFB-83D1-A9B6F970866B}" srcOrd="1" destOrd="0" presId="urn:microsoft.com/office/officeart/2005/8/layout/matrix1"/>
    <dgm:cxn modelId="{2E7E8B72-B474-439F-92D0-6D36A02D5D94}" type="presParOf" srcId="{BD582F25-CD9E-4C65-A7B9-86BBCB368D10}" destId="{97CEE2A4-B67D-4F15-BA5C-9B0DD5C10763}" srcOrd="2" destOrd="0" presId="urn:microsoft.com/office/officeart/2005/8/layout/matrix1"/>
    <dgm:cxn modelId="{085FCB46-79EC-405A-A8CA-DFD28A1A8281}" type="presParOf" srcId="{BD582F25-CD9E-4C65-A7B9-86BBCB368D10}" destId="{00685865-1611-4FF2-8056-DDBD6096633C}" srcOrd="3" destOrd="0" presId="urn:microsoft.com/office/officeart/2005/8/layout/matrix1"/>
    <dgm:cxn modelId="{C770AE20-BEF4-41AA-BB47-5154433B90C0}" type="presParOf" srcId="{BD582F25-CD9E-4C65-A7B9-86BBCB368D10}" destId="{334F6DE1-5F63-4B7A-BE14-3649FA327D1F}" srcOrd="4" destOrd="0" presId="urn:microsoft.com/office/officeart/2005/8/layout/matrix1"/>
    <dgm:cxn modelId="{91CCE816-0B45-4697-9A62-9C34437EB150}" type="presParOf" srcId="{BD582F25-CD9E-4C65-A7B9-86BBCB368D10}" destId="{34F22DB4-C49E-4890-9EC9-D1B290CDDE74}" srcOrd="5" destOrd="0" presId="urn:microsoft.com/office/officeart/2005/8/layout/matrix1"/>
    <dgm:cxn modelId="{414DD41D-F3F5-4836-80F0-44A0CEE05607}" type="presParOf" srcId="{BD582F25-CD9E-4C65-A7B9-86BBCB368D10}" destId="{1F431174-138C-45D3-965C-467047916CB0}" srcOrd="6" destOrd="0" presId="urn:microsoft.com/office/officeart/2005/8/layout/matrix1"/>
    <dgm:cxn modelId="{39D12A89-327E-4309-9C43-4FB19FA56D5A}" type="presParOf" srcId="{BD582F25-CD9E-4C65-A7B9-86BBCB368D10}" destId="{4DDCDBC5-E290-40B6-9972-D9F8971EF28B}" srcOrd="7" destOrd="0" presId="urn:microsoft.com/office/officeart/2005/8/layout/matrix1"/>
    <dgm:cxn modelId="{9A356546-FD29-4ED2-BF4C-4BDB5674E7F8}" type="presParOf" srcId="{CD9E5B3A-9B25-4640-A674-3B3B62FB8162}" destId="{AF822AB8-FE6F-4CAD-96D2-28277B10533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8A3D657-9B10-4707-AB2E-6B93683A15F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3D976F-F646-423D-B414-166B93246AB8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Национальная экономика (74,4%)</a:t>
          </a:r>
          <a:endParaRPr lang="ru-RU" b="1" dirty="0"/>
        </a:p>
      </dgm:t>
    </dgm:pt>
    <dgm:pt modelId="{551C2445-356F-45DB-B2B9-1F6CDE056D6C}" type="parTrans" cxnId="{7E3F964C-3E06-4E50-9A18-8BD1873C9EA9}">
      <dgm:prSet/>
      <dgm:spPr/>
      <dgm:t>
        <a:bodyPr/>
        <a:lstStyle/>
        <a:p>
          <a:endParaRPr lang="ru-RU"/>
        </a:p>
      </dgm:t>
    </dgm:pt>
    <dgm:pt modelId="{51E222C4-905D-4305-8FD2-5E7372FA3D63}" type="sibTrans" cxnId="{7E3F964C-3E06-4E50-9A18-8BD1873C9EA9}">
      <dgm:prSet/>
      <dgm:spPr/>
      <dgm:t>
        <a:bodyPr/>
        <a:lstStyle/>
        <a:p>
          <a:endParaRPr lang="ru-RU"/>
        </a:p>
      </dgm:t>
    </dgm:pt>
    <dgm:pt modelId="{2ACD6EA7-73C1-4936-A577-E17C1041A35C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Утверждено</a:t>
          </a:r>
          <a:endParaRPr lang="ru-RU" b="1" dirty="0"/>
        </a:p>
      </dgm:t>
    </dgm:pt>
    <dgm:pt modelId="{D1460625-1E67-42F0-A219-38743E986925}" type="parTrans" cxnId="{6F14CB47-4F04-497A-B4C3-FF3C353A73F8}">
      <dgm:prSet/>
      <dgm:spPr/>
      <dgm:t>
        <a:bodyPr/>
        <a:lstStyle/>
        <a:p>
          <a:endParaRPr lang="ru-RU"/>
        </a:p>
      </dgm:t>
    </dgm:pt>
    <dgm:pt modelId="{F9C2F6CB-C14D-42BE-AED0-FB5C88D9F35F}" type="sibTrans" cxnId="{6F14CB47-4F04-497A-B4C3-FF3C353A73F8}">
      <dgm:prSet/>
      <dgm:spPr/>
      <dgm:t>
        <a:bodyPr/>
        <a:lstStyle/>
        <a:p>
          <a:endParaRPr lang="ru-RU"/>
        </a:p>
      </dgm:t>
    </dgm:pt>
    <dgm:pt modelId="{4F62A7F1-77D3-480D-A4A4-6AF821D2FBAC}">
      <dgm:prSet phldrT="[Текст]" custT="1"/>
      <dgm:spPr>
        <a:solidFill>
          <a:srgbClr val="9FFF81"/>
        </a:solidFill>
      </dgm:spPr>
      <dgm:t>
        <a:bodyPr/>
        <a:lstStyle/>
        <a:p>
          <a:r>
            <a:rPr lang="ru-RU" sz="1800" b="1" dirty="0" smtClean="0">
              <a:solidFill>
                <a:schemeClr val="accent2">
                  <a:lumMod val="50000"/>
                </a:schemeClr>
              </a:solidFill>
            </a:rPr>
            <a:t>Исполнено</a:t>
          </a:r>
          <a:endParaRPr lang="ru-RU" sz="1800" b="1" dirty="0">
            <a:solidFill>
              <a:schemeClr val="accent2">
                <a:lumMod val="50000"/>
              </a:schemeClr>
            </a:solidFill>
          </a:endParaRPr>
        </a:p>
      </dgm:t>
    </dgm:pt>
    <dgm:pt modelId="{488F9A42-8798-4348-A04E-C957D89878E5}" type="parTrans" cxnId="{1E73167D-D26E-4418-9C56-97FFB07EA6FE}">
      <dgm:prSet/>
      <dgm:spPr/>
      <dgm:t>
        <a:bodyPr/>
        <a:lstStyle/>
        <a:p>
          <a:endParaRPr lang="ru-RU"/>
        </a:p>
      </dgm:t>
    </dgm:pt>
    <dgm:pt modelId="{1F2B800B-2C22-47B8-9D04-4189A4BC70CF}" type="sibTrans" cxnId="{1E73167D-D26E-4418-9C56-97FFB07EA6FE}">
      <dgm:prSet/>
      <dgm:spPr/>
      <dgm:t>
        <a:bodyPr/>
        <a:lstStyle/>
        <a:p>
          <a:endParaRPr lang="ru-RU"/>
        </a:p>
      </dgm:t>
    </dgm:pt>
    <dgm:pt modelId="{F99A2287-B727-48DC-9DE5-ED7DF9585FD1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17 900,6</a:t>
          </a:r>
          <a:endParaRPr lang="ru-RU" sz="1800" b="1" dirty="0">
            <a:solidFill>
              <a:schemeClr val="tx1"/>
            </a:solidFill>
          </a:endParaRPr>
        </a:p>
      </dgm:t>
    </dgm:pt>
    <dgm:pt modelId="{AF06DFC4-9902-454C-89CF-ACEC483C9BF0}" type="parTrans" cxnId="{274F5C33-5B31-4E2D-81D7-CFCC5C31AACC}">
      <dgm:prSet/>
      <dgm:spPr/>
      <dgm:t>
        <a:bodyPr/>
        <a:lstStyle/>
        <a:p>
          <a:endParaRPr lang="ru-RU"/>
        </a:p>
      </dgm:t>
    </dgm:pt>
    <dgm:pt modelId="{C96463BB-EE01-4083-8643-4BF25C770176}" type="sibTrans" cxnId="{274F5C33-5B31-4E2D-81D7-CFCC5C31AACC}">
      <dgm:prSet/>
      <dgm:spPr/>
      <dgm:t>
        <a:bodyPr/>
        <a:lstStyle/>
        <a:p>
          <a:endParaRPr lang="ru-RU"/>
        </a:p>
      </dgm:t>
    </dgm:pt>
    <dgm:pt modelId="{D4CFC1D1-8888-44F9-87DD-3C3A3FA48B97}">
      <dgm:prSet phldrT="[Текст]"/>
      <dgm:spPr>
        <a:solidFill>
          <a:srgbClr val="9FFF81"/>
        </a:solidFill>
      </dgm:spPr>
      <dgm:t>
        <a:bodyPr/>
        <a:lstStyle/>
        <a:p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13 316,6</a:t>
          </a:r>
          <a:endParaRPr lang="ru-RU" b="1" dirty="0">
            <a:solidFill>
              <a:schemeClr val="accent2">
                <a:lumMod val="50000"/>
              </a:schemeClr>
            </a:solidFill>
          </a:endParaRPr>
        </a:p>
      </dgm:t>
    </dgm:pt>
    <dgm:pt modelId="{AD8CF411-91B5-46F2-B757-68156C1CD2F1}" type="parTrans" cxnId="{841BB1D9-1689-4153-8480-139208491CB7}">
      <dgm:prSet/>
      <dgm:spPr/>
      <dgm:t>
        <a:bodyPr/>
        <a:lstStyle/>
        <a:p>
          <a:endParaRPr lang="ru-RU"/>
        </a:p>
      </dgm:t>
    </dgm:pt>
    <dgm:pt modelId="{D1CC585E-E71B-4302-9DE7-7B4B717D28AF}" type="sibTrans" cxnId="{841BB1D9-1689-4153-8480-139208491CB7}">
      <dgm:prSet/>
      <dgm:spPr/>
      <dgm:t>
        <a:bodyPr/>
        <a:lstStyle/>
        <a:p>
          <a:endParaRPr lang="ru-RU"/>
        </a:p>
      </dgm:t>
    </dgm:pt>
    <dgm:pt modelId="{CD9E5B3A-9B25-4640-A674-3B3B62FB8162}" type="pres">
      <dgm:prSet presAssocID="{A8A3D657-9B10-4707-AB2E-6B93683A15F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582F25-CD9E-4C65-A7B9-86BBCB368D10}" type="pres">
      <dgm:prSet presAssocID="{A8A3D657-9B10-4707-AB2E-6B93683A15FF}" presName="matrix" presStyleCnt="0"/>
      <dgm:spPr/>
    </dgm:pt>
    <dgm:pt modelId="{EAF6B131-35BE-4BC3-9C12-CFACE5EA6077}" type="pres">
      <dgm:prSet presAssocID="{A8A3D657-9B10-4707-AB2E-6B93683A15FF}" presName="tile1" presStyleLbl="node1" presStyleIdx="0" presStyleCnt="4"/>
      <dgm:spPr/>
      <dgm:t>
        <a:bodyPr/>
        <a:lstStyle/>
        <a:p>
          <a:endParaRPr lang="ru-RU"/>
        </a:p>
      </dgm:t>
    </dgm:pt>
    <dgm:pt modelId="{3F11D9CE-BDDD-4EFB-83D1-A9B6F970866B}" type="pres">
      <dgm:prSet presAssocID="{A8A3D657-9B10-4707-AB2E-6B93683A15F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EE2A4-B67D-4F15-BA5C-9B0DD5C10763}" type="pres">
      <dgm:prSet presAssocID="{A8A3D657-9B10-4707-AB2E-6B93683A15FF}" presName="tile2" presStyleLbl="node1" presStyleIdx="1" presStyleCnt="4" custLinFactNeighborX="7644" custLinFactNeighborY="-7640"/>
      <dgm:spPr/>
      <dgm:t>
        <a:bodyPr/>
        <a:lstStyle/>
        <a:p>
          <a:endParaRPr lang="ru-RU"/>
        </a:p>
      </dgm:t>
    </dgm:pt>
    <dgm:pt modelId="{00685865-1611-4FF2-8056-DDBD6096633C}" type="pres">
      <dgm:prSet presAssocID="{A8A3D657-9B10-4707-AB2E-6B93683A15F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4F6DE1-5F63-4B7A-BE14-3649FA327D1F}" type="pres">
      <dgm:prSet presAssocID="{A8A3D657-9B10-4707-AB2E-6B93683A15FF}" presName="tile3" presStyleLbl="node1" presStyleIdx="2" presStyleCnt="4" custScaleX="103296" custLinFactNeighborX="1901" custLinFactNeighborY="-1009"/>
      <dgm:spPr/>
      <dgm:t>
        <a:bodyPr/>
        <a:lstStyle/>
        <a:p>
          <a:endParaRPr lang="ru-RU"/>
        </a:p>
      </dgm:t>
    </dgm:pt>
    <dgm:pt modelId="{34F22DB4-C49E-4890-9EC9-D1B290CDDE74}" type="pres">
      <dgm:prSet presAssocID="{A8A3D657-9B10-4707-AB2E-6B93683A15F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31174-138C-45D3-965C-467047916CB0}" type="pres">
      <dgm:prSet presAssocID="{A8A3D657-9B10-4707-AB2E-6B93683A15FF}" presName="tile4" presStyleLbl="node1" presStyleIdx="3" presStyleCnt="4"/>
      <dgm:spPr/>
      <dgm:t>
        <a:bodyPr/>
        <a:lstStyle/>
        <a:p>
          <a:endParaRPr lang="ru-RU"/>
        </a:p>
      </dgm:t>
    </dgm:pt>
    <dgm:pt modelId="{4DDCDBC5-E290-40B6-9972-D9F8971EF28B}" type="pres">
      <dgm:prSet presAssocID="{A8A3D657-9B10-4707-AB2E-6B93683A15F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822AB8-FE6F-4CAD-96D2-28277B105333}" type="pres">
      <dgm:prSet presAssocID="{A8A3D657-9B10-4707-AB2E-6B93683A15FF}" presName="centerTile" presStyleLbl="fgShp" presStyleIdx="0" presStyleCnt="1" custScaleX="260262" custScaleY="19258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E73167D-D26E-4418-9C56-97FFB07EA6FE}" srcId="{223D976F-F646-423D-B414-166B93246AB8}" destId="{4F62A7F1-77D3-480D-A4A4-6AF821D2FBAC}" srcOrd="1" destOrd="0" parTransId="{488F9A42-8798-4348-A04E-C957D89878E5}" sibTransId="{1F2B800B-2C22-47B8-9D04-4189A4BC70CF}"/>
    <dgm:cxn modelId="{274F5C33-5B31-4E2D-81D7-CFCC5C31AACC}" srcId="{223D976F-F646-423D-B414-166B93246AB8}" destId="{F99A2287-B727-48DC-9DE5-ED7DF9585FD1}" srcOrd="2" destOrd="0" parTransId="{AF06DFC4-9902-454C-89CF-ACEC483C9BF0}" sibTransId="{C96463BB-EE01-4083-8643-4BF25C770176}"/>
    <dgm:cxn modelId="{1D7C62F0-E18E-46CC-8818-046EFF381D4E}" type="presOf" srcId="{F99A2287-B727-48DC-9DE5-ED7DF9585FD1}" destId="{334F6DE1-5F63-4B7A-BE14-3649FA327D1F}" srcOrd="0" destOrd="0" presId="urn:microsoft.com/office/officeart/2005/8/layout/matrix1"/>
    <dgm:cxn modelId="{7E3F964C-3E06-4E50-9A18-8BD1873C9EA9}" srcId="{A8A3D657-9B10-4707-AB2E-6B93683A15FF}" destId="{223D976F-F646-423D-B414-166B93246AB8}" srcOrd="0" destOrd="0" parTransId="{551C2445-356F-45DB-B2B9-1F6CDE056D6C}" sibTransId="{51E222C4-905D-4305-8FD2-5E7372FA3D63}"/>
    <dgm:cxn modelId="{1C3D0AE1-C0B1-433D-87DF-375AEBEEE438}" type="presOf" srcId="{4F62A7F1-77D3-480D-A4A4-6AF821D2FBAC}" destId="{97CEE2A4-B67D-4F15-BA5C-9B0DD5C10763}" srcOrd="0" destOrd="0" presId="urn:microsoft.com/office/officeart/2005/8/layout/matrix1"/>
    <dgm:cxn modelId="{803B3CE7-4777-4394-801D-ADEFDDB25014}" type="presOf" srcId="{A8A3D657-9B10-4707-AB2E-6B93683A15FF}" destId="{CD9E5B3A-9B25-4640-A674-3B3B62FB8162}" srcOrd="0" destOrd="0" presId="urn:microsoft.com/office/officeart/2005/8/layout/matrix1"/>
    <dgm:cxn modelId="{4B65208F-AA7E-4E25-848E-0BF71A303D40}" type="presOf" srcId="{4F62A7F1-77D3-480D-A4A4-6AF821D2FBAC}" destId="{00685865-1611-4FF2-8056-DDBD6096633C}" srcOrd="1" destOrd="0" presId="urn:microsoft.com/office/officeart/2005/8/layout/matrix1"/>
    <dgm:cxn modelId="{C86E726E-A6E1-401A-AA6E-D0673D885147}" type="presOf" srcId="{F99A2287-B727-48DC-9DE5-ED7DF9585FD1}" destId="{34F22DB4-C49E-4890-9EC9-D1B290CDDE74}" srcOrd="1" destOrd="0" presId="urn:microsoft.com/office/officeart/2005/8/layout/matrix1"/>
    <dgm:cxn modelId="{F5F70838-3365-4FA0-9A4B-DD8532A514B5}" type="presOf" srcId="{223D976F-F646-423D-B414-166B93246AB8}" destId="{AF822AB8-FE6F-4CAD-96D2-28277B105333}" srcOrd="0" destOrd="0" presId="urn:microsoft.com/office/officeart/2005/8/layout/matrix1"/>
    <dgm:cxn modelId="{DBB83EFB-6F67-4DBD-ABF8-0CD9B8F0C2AC}" type="presOf" srcId="{D4CFC1D1-8888-44F9-87DD-3C3A3FA48B97}" destId="{4DDCDBC5-E290-40B6-9972-D9F8971EF28B}" srcOrd="1" destOrd="0" presId="urn:microsoft.com/office/officeart/2005/8/layout/matrix1"/>
    <dgm:cxn modelId="{FEF600F7-10C8-4C75-BD3D-03B6C534BB1F}" type="presOf" srcId="{D4CFC1D1-8888-44F9-87DD-3C3A3FA48B97}" destId="{1F431174-138C-45D3-965C-467047916CB0}" srcOrd="0" destOrd="0" presId="urn:microsoft.com/office/officeart/2005/8/layout/matrix1"/>
    <dgm:cxn modelId="{6F14CB47-4F04-497A-B4C3-FF3C353A73F8}" srcId="{223D976F-F646-423D-B414-166B93246AB8}" destId="{2ACD6EA7-73C1-4936-A577-E17C1041A35C}" srcOrd="0" destOrd="0" parTransId="{D1460625-1E67-42F0-A219-38743E986925}" sibTransId="{F9C2F6CB-C14D-42BE-AED0-FB5C88D9F35F}"/>
    <dgm:cxn modelId="{841BB1D9-1689-4153-8480-139208491CB7}" srcId="{223D976F-F646-423D-B414-166B93246AB8}" destId="{D4CFC1D1-8888-44F9-87DD-3C3A3FA48B97}" srcOrd="3" destOrd="0" parTransId="{AD8CF411-91B5-46F2-B757-68156C1CD2F1}" sibTransId="{D1CC585E-E71B-4302-9DE7-7B4B717D28AF}"/>
    <dgm:cxn modelId="{4FF3A470-B553-42CE-91E7-5B0A3F8DCB13}" type="presOf" srcId="{2ACD6EA7-73C1-4936-A577-E17C1041A35C}" destId="{3F11D9CE-BDDD-4EFB-83D1-A9B6F970866B}" srcOrd="1" destOrd="0" presId="urn:microsoft.com/office/officeart/2005/8/layout/matrix1"/>
    <dgm:cxn modelId="{9BDEC73A-3E6E-40E3-BE91-3164E67160AB}" type="presOf" srcId="{2ACD6EA7-73C1-4936-A577-E17C1041A35C}" destId="{EAF6B131-35BE-4BC3-9C12-CFACE5EA6077}" srcOrd="0" destOrd="0" presId="urn:microsoft.com/office/officeart/2005/8/layout/matrix1"/>
    <dgm:cxn modelId="{400385ED-F363-437B-872E-0BE00DCF6224}" type="presParOf" srcId="{CD9E5B3A-9B25-4640-A674-3B3B62FB8162}" destId="{BD582F25-CD9E-4C65-A7B9-86BBCB368D10}" srcOrd="0" destOrd="0" presId="urn:microsoft.com/office/officeart/2005/8/layout/matrix1"/>
    <dgm:cxn modelId="{995A0E24-913D-41CE-A9BA-962811A9A785}" type="presParOf" srcId="{BD582F25-CD9E-4C65-A7B9-86BBCB368D10}" destId="{EAF6B131-35BE-4BC3-9C12-CFACE5EA6077}" srcOrd="0" destOrd="0" presId="urn:microsoft.com/office/officeart/2005/8/layout/matrix1"/>
    <dgm:cxn modelId="{7158E205-F11C-4601-A93C-A232E5B881C2}" type="presParOf" srcId="{BD582F25-CD9E-4C65-A7B9-86BBCB368D10}" destId="{3F11D9CE-BDDD-4EFB-83D1-A9B6F970866B}" srcOrd="1" destOrd="0" presId="urn:microsoft.com/office/officeart/2005/8/layout/matrix1"/>
    <dgm:cxn modelId="{A4E31A40-08AA-44A0-A345-FD9564F97F89}" type="presParOf" srcId="{BD582F25-CD9E-4C65-A7B9-86BBCB368D10}" destId="{97CEE2A4-B67D-4F15-BA5C-9B0DD5C10763}" srcOrd="2" destOrd="0" presId="urn:microsoft.com/office/officeart/2005/8/layout/matrix1"/>
    <dgm:cxn modelId="{9A985A03-8EBD-4806-8D48-E0849245651D}" type="presParOf" srcId="{BD582F25-CD9E-4C65-A7B9-86BBCB368D10}" destId="{00685865-1611-4FF2-8056-DDBD6096633C}" srcOrd="3" destOrd="0" presId="urn:microsoft.com/office/officeart/2005/8/layout/matrix1"/>
    <dgm:cxn modelId="{386AB424-BB8B-448E-B313-52A5AB655012}" type="presParOf" srcId="{BD582F25-CD9E-4C65-A7B9-86BBCB368D10}" destId="{334F6DE1-5F63-4B7A-BE14-3649FA327D1F}" srcOrd="4" destOrd="0" presId="urn:microsoft.com/office/officeart/2005/8/layout/matrix1"/>
    <dgm:cxn modelId="{2DD0466C-D7B8-47E3-A18E-D23F4D657D06}" type="presParOf" srcId="{BD582F25-CD9E-4C65-A7B9-86BBCB368D10}" destId="{34F22DB4-C49E-4890-9EC9-D1B290CDDE74}" srcOrd="5" destOrd="0" presId="urn:microsoft.com/office/officeart/2005/8/layout/matrix1"/>
    <dgm:cxn modelId="{99703FC9-5A03-49CF-9769-132039B62381}" type="presParOf" srcId="{BD582F25-CD9E-4C65-A7B9-86BBCB368D10}" destId="{1F431174-138C-45D3-965C-467047916CB0}" srcOrd="6" destOrd="0" presId="urn:microsoft.com/office/officeart/2005/8/layout/matrix1"/>
    <dgm:cxn modelId="{1323CA2F-AB7C-4FBF-B962-87297ECBBE12}" type="presParOf" srcId="{BD582F25-CD9E-4C65-A7B9-86BBCB368D10}" destId="{4DDCDBC5-E290-40B6-9972-D9F8971EF28B}" srcOrd="7" destOrd="0" presId="urn:microsoft.com/office/officeart/2005/8/layout/matrix1"/>
    <dgm:cxn modelId="{AACD3039-2076-4720-98D5-8457CC38292E}" type="presParOf" srcId="{CD9E5B3A-9B25-4640-A674-3B3B62FB8162}" destId="{AF822AB8-FE6F-4CAD-96D2-28277B10533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8A3D657-9B10-4707-AB2E-6B93683A15F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3D976F-F646-423D-B414-166B93246AB8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Другие расходы (93 %)</a:t>
          </a:r>
        </a:p>
      </dgm:t>
    </dgm:pt>
    <dgm:pt modelId="{551C2445-356F-45DB-B2B9-1F6CDE056D6C}" type="parTrans" cxnId="{7E3F964C-3E06-4E50-9A18-8BD1873C9EA9}">
      <dgm:prSet/>
      <dgm:spPr/>
      <dgm:t>
        <a:bodyPr/>
        <a:lstStyle/>
        <a:p>
          <a:endParaRPr lang="ru-RU"/>
        </a:p>
      </dgm:t>
    </dgm:pt>
    <dgm:pt modelId="{51E222C4-905D-4305-8FD2-5E7372FA3D63}" type="sibTrans" cxnId="{7E3F964C-3E06-4E50-9A18-8BD1873C9EA9}">
      <dgm:prSet/>
      <dgm:spPr/>
      <dgm:t>
        <a:bodyPr/>
        <a:lstStyle/>
        <a:p>
          <a:endParaRPr lang="ru-RU"/>
        </a:p>
      </dgm:t>
    </dgm:pt>
    <dgm:pt modelId="{2ACD6EA7-73C1-4936-A577-E17C1041A35C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Утверждено</a:t>
          </a:r>
          <a:endParaRPr lang="ru-RU" dirty="0"/>
        </a:p>
      </dgm:t>
    </dgm:pt>
    <dgm:pt modelId="{D1460625-1E67-42F0-A219-38743E986925}" type="parTrans" cxnId="{6F14CB47-4F04-497A-B4C3-FF3C353A73F8}">
      <dgm:prSet/>
      <dgm:spPr/>
      <dgm:t>
        <a:bodyPr/>
        <a:lstStyle/>
        <a:p>
          <a:endParaRPr lang="ru-RU"/>
        </a:p>
      </dgm:t>
    </dgm:pt>
    <dgm:pt modelId="{F9C2F6CB-C14D-42BE-AED0-FB5C88D9F35F}" type="sibTrans" cxnId="{6F14CB47-4F04-497A-B4C3-FF3C353A73F8}">
      <dgm:prSet/>
      <dgm:spPr/>
      <dgm:t>
        <a:bodyPr/>
        <a:lstStyle/>
        <a:p>
          <a:endParaRPr lang="ru-RU"/>
        </a:p>
      </dgm:t>
    </dgm:pt>
    <dgm:pt modelId="{4F62A7F1-77D3-480D-A4A4-6AF821D2FBAC}">
      <dgm:prSet phldrT="[Текст]" custT="1"/>
      <dgm:spPr>
        <a:solidFill>
          <a:srgbClr val="9FFF81"/>
        </a:solidFill>
      </dgm:spPr>
      <dgm:t>
        <a:bodyPr/>
        <a:lstStyle/>
        <a:p>
          <a:r>
            <a:rPr lang="ru-RU" sz="1800" b="1" dirty="0" smtClean="0">
              <a:solidFill>
                <a:schemeClr val="accent2">
                  <a:lumMod val="50000"/>
                </a:schemeClr>
              </a:solidFill>
            </a:rPr>
            <a:t>Исполнено</a:t>
          </a:r>
          <a:endParaRPr lang="ru-RU" sz="1800" b="1" dirty="0">
            <a:solidFill>
              <a:schemeClr val="accent2">
                <a:lumMod val="50000"/>
              </a:schemeClr>
            </a:solidFill>
          </a:endParaRPr>
        </a:p>
      </dgm:t>
    </dgm:pt>
    <dgm:pt modelId="{488F9A42-8798-4348-A04E-C957D89878E5}" type="parTrans" cxnId="{1E73167D-D26E-4418-9C56-97FFB07EA6FE}">
      <dgm:prSet/>
      <dgm:spPr/>
      <dgm:t>
        <a:bodyPr/>
        <a:lstStyle/>
        <a:p>
          <a:endParaRPr lang="ru-RU"/>
        </a:p>
      </dgm:t>
    </dgm:pt>
    <dgm:pt modelId="{1F2B800B-2C22-47B8-9D04-4189A4BC70CF}" type="sibTrans" cxnId="{1E73167D-D26E-4418-9C56-97FFB07EA6FE}">
      <dgm:prSet/>
      <dgm:spPr/>
      <dgm:t>
        <a:bodyPr/>
        <a:lstStyle/>
        <a:p>
          <a:endParaRPr lang="ru-RU"/>
        </a:p>
      </dgm:t>
    </dgm:pt>
    <dgm:pt modelId="{F99A2287-B727-48DC-9DE5-ED7DF9585FD1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7 659,4</a:t>
          </a:r>
          <a:endParaRPr lang="ru-RU" sz="1800" b="1" dirty="0">
            <a:solidFill>
              <a:schemeClr val="tx1"/>
            </a:solidFill>
          </a:endParaRPr>
        </a:p>
      </dgm:t>
    </dgm:pt>
    <dgm:pt modelId="{AF06DFC4-9902-454C-89CF-ACEC483C9BF0}" type="parTrans" cxnId="{274F5C33-5B31-4E2D-81D7-CFCC5C31AACC}">
      <dgm:prSet/>
      <dgm:spPr/>
      <dgm:t>
        <a:bodyPr/>
        <a:lstStyle/>
        <a:p>
          <a:endParaRPr lang="ru-RU"/>
        </a:p>
      </dgm:t>
    </dgm:pt>
    <dgm:pt modelId="{C96463BB-EE01-4083-8643-4BF25C770176}" type="sibTrans" cxnId="{274F5C33-5B31-4E2D-81D7-CFCC5C31AACC}">
      <dgm:prSet/>
      <dgm:spPr/>
      <dgm:t>
        <a:bodyPr/>
        <a:lstStyle/>
        <a:p>
          <a:endParaRPr lang="ru-RU"/>
        </a:p>
      </dgm:t>
    </dgm:pt>
    <dgm:pt modelId="{D4CFC1D1-8888-44F9-87DD-3C3A3FA48B97}">
      <dgm:prSet phldrT="[Текст]"/>
      <dgm:spPr>
        <a:solidFill>
          <a:srgbClr val="9FFF81"/>
        </a:solidFill>
      </dgm:spPr>
      <dgm:t>
        <a:bodyPr/>
        <a:lstStyle/>
        <a:p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7 109,0</a:t>
          </a:r>
        </a:p>
      </dgm:t>
    </dgm:pt>
    <dgm:pt modelId="{AD8CF411-91B5-46F2-B757-68156C1CD2F1}" type="parTrans" cxnId="{841BB1D9-1689-4153-8480-139208491CB7}">
      <dgm:prSet/>
      <dgm:spPr/>
      <dgm:t>
        <a:bodyPr/>
        <a:lstStyle/>
        <a:p>
          <a:endParaRPr lang="ru-RU"/>
        </a:p>
      </dgm:t>
    </dgm:pt>
    <dgm:pt modelId="{D1CC585E-E71B-4302-9DE7-7B4B717D28AF}" type="sibTrans" cxnId="{841BB1D9-1689-4153-8480-139208491CB7}">
      <dgm:prSet/>
      <dgm:spPr/>
      <dgm:t>
        <a:bodyPr/>
        <a:lstStyle/>
        <a:p>
          <a:endParaRPr lang="ru-RU"/>
        </a:p>
      </dgm:t>
    </dgm:pt>
    <dgm:pt modelId="{CD9E5B3A-9B25-4640-A674-3B3B62FB8162}" type="pres">
      <dgm:prSet presAssocID="{A8A3D657-9B10-4707-AB2E-6B93683A15F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582F25-CD9E-4C65-A7B9-86BBCB368D10}" type="pres">
      <dgm:prSet presAssocID="{A8A3D657-9B10-4707-AB2E-6B93683A15FF}" presName="matrix" presStyleCnt="0"/>
      <dgm:spPr/>
    </dgm:pt>
    <dgm:pt modelId="{EAF6B131-35BE-4BC3-9C12-CFACE5EA6077}" type="pres">
      <dgm:prSet presAssocID="{A8A3D657-9B10-4707-AB2E-6B93683A15FF}" presName="tile1" presStyleLbl="node1" presStyleIdx="0" presStyleCnt="4"/>
      <dgm:spPr/>
      <dgm:t>
        <a:bodyPr/>
        <a:lstStyle/>
        <a:p>
          <a:endParaRPr lang="ru-RU"/>
        </a:p>
      </dgm:t>
    </dgm:pt>
    <dgm:pt modelId="{3F11D9CE-BDDD-4EFB-83D1-A9B6F970866B}" type="pres">
      <dgm:prSet presAssocID="{A8A3D657-9B10-4707-AB2E-6B93683A15F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EE2A4-B67D-4F15-BA5C-9B0DD5C10763}" type="pres">
      <dgm:prSet presAssocID="{A8A3D657-9B10-4707-AB2E-6B93683A15FF}" presName="tile2" presStyleLbl="node1" presStyleIdx="1" presStyleCnt="4" custLinFactX="34300" custLinFactNeighborX="100000" custLinFactNeighborY="-34711"/>
      <dgm:spPr/>
      <dgm:t>
        <a:bodyPr/>
        <a:lstStyle/>
        <a:p>
          <a:endParaRPr lang="ru-RU"/>
        </a:p>
      </dgm:t>
    </dgm:pt>
    <dgm:pt modelId="{00685865-1611-4FF2-8056-DDBD6096633C}" type="pres">
      <dgm:prSet presAssocID="{A8A3D657-9B10-4707-AB2E-6B93683A15F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4F6DE1-5F63-4B7A-BE14-3649FA327D1F}" type="pres">
      <dgm:prSet presAssocID="{A8A3D657-9B10-4707-AB2E-6B93683A15FF}" presName="tile3" presStyleLbl="node1" presStyleIdx="2" presStyleCnt="4"/>
      <dgm:spPr/>
      <dgm:t>
        <a:bodyPr/>
        <a:lstStyle/>
        <a:p>
          <a:endParaRPr lang="ru-RU"/>
        </a:p>
      </dgm:t>
    </dgm:pt>
    <dgm:pt modelId="{34F22DB4-C49E-4890-9EC9-D1B290CDDE74}" type="pres">
      <dgm:prSet presAssocID="{A8A3D657-9B10-4707-AB2E-6B93683A15F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31174-138C-45D3-965C-467047916CB0}" type="pres">
      <dgm:prSet presAssocID="{A8A3D657-9B10-4707-AB2E-6B93683A15FF}" presName="tile4" presStyleLbl="node1" presStyleIdx="3" presStyleCnt="4"/>
      <dgm:spPr/>
      <dgm:t>
        <a:bodyPr/>
        <a:lstStyle/>
        <a:p>
          <a:endParaRPr lang="ru-RU"/>
        </a:p>
      </dgm:t>
    </dgm:pt>
    <dgm:pt modelId="{4DDCDBC5-E290-40B6-9972-D9F8971EF28B}" type="pres">
      <dgm:prSet presAssocID="{A8A3D657-9B10-4707-AB2E-6B93683A15F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822AB8-FE6F-4CAD-96D2-28277B105333}" type="pres">
      <dgm:prSet presAssocID="{A8A3D657-9B10-4707-AB2E-6B93683A15FF}" presName="centerTile" presStyleLbl="fgShp" presStyleIdx="0" presStyleCnt="1" custScaleX="260262" custScaleY="19258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E73167D-D26E-4418-9C56-97FFB07EA6FE}" srcId="{223D976F-F646-423D-B414-166B93246AB8}" destId="{4F62A7F1-77D3-480D-A4A4-6AF821D2FBAC}" srcOrd="1" destOrd="0" parTransId="{488F9A42-8798-4348-A04E-C957D89878E5}" sibTransId="{1F2B800B-2C22-47B8-9D04-4189A4BC70CF}"/>
    <dgm:cxn modelId="{274F5C33-5B31-4E2D-81D7-CFCC5C31AACC}" srcId="{223D976F-F646-423D-B414-166B93246AB8}" destId="{F99A2287-B727-48DC-9DE5-ED7DF9585FD1}" srcOrd="2" destOrd="0" parTransId="{AF06DFC4-9902-454C-89CF-ACEC483C9BF0}" sibTransId="{C96463BB-EE01-4083-8643-4BF25C770176}"/>
    <dgm:cxn modelId="{9D711AAD-E404-43C3-A139-EDB44D0151D5}" type="presOf" srcId="{4F62A7F1-77D3-480D-A4A4-6AF821D2FBAC}" destId="{97CEE2A4-B67D-4F15-BA5C-9B0DD5C10763}" srcOrd="0" destOrd="0" presId="urn:microsoft.com/office/officeart/2005/8/layout/matrix1"/>
    <dgm:cxn modelId="{B3A2803B-5B52-4BDD-900F-85936EA419BC}" type="presOf" srcId="{F99A2287-B727-48DC-9DE5-ED7DF9585FD1}" destId="{334F6DE1-5F63-4B7A-BE14-3649FA327D1F}" srcOrd="0" destOrd="0" presId="urn:microsoft.com/office/officeart/2005/8/layout/matrix1"/>
    <dgm:cxn modelId="{6B392A76-40AE-4101-B905-8FF40AF930DF}" type="presOf" srcId="{4F62A7F1-77D3-480D-A4A4-6AF821D2FBAC}" destId="{00685865-1611-4FF2-8056-DDBD6096633C}" srcOrd="1" destOrd="0" presId="urn:microsoft.com/office/officeart/2005/8/layout/matrix1"/>
    <dgm:cxn modelId="{7E3F964C-3E06-4E50-9A18-8BD1873C9EA9}" srcId="{A8A3D657-9B10-4707-AB2E-6B93683A15FF}" destId="{223D976F-F646-423D-B414-166B93246AB8}" srcOrd="0" destOrd="0" parTransId="{551C2445-356F-45DB-B2B9-1F6CDE056D6C}" sibTransId="{51E222C4-905D-4305-8FD2-5E7372FA3D63}"/>
    <dgm:cxn modelId="{6F14CB47-4F04-497A-B4C3-FF3C353A73F8}" srcId="{223D976F-F646-423D-B414-166B93246AB8}" destId="{2ACD6EA7-73C1-4936-A577-E17C1041A35C}" srcOrd="0" destOrd="0" parTransId="{D1460625-1E67-42F0-A219-38743E986925}" sibTransId="{F9C2F6CB-C14D-42BE-AED0-FB5C88D9F35F}"/>
    <dgm:cxn modelId="{8AB0DC54-DA31-405B-8366-86C3ACACEBFF}" type="presOf" srcId="{2ACD6EA7-73C1-4936-A577-E17C1041A35C}" destId="{3F11D9CE-BDDD-4EFB-83D1-A9B6F970866B}" srcOrd="1" destOrd="0" presId="urn:microsoft.com/office/officeart/2005/8/layout/matrix1"/>
    <dgm:cxn modelId="{5957CCEB-ECC1-426B-B495-E63E1230E3BB}" type="presOf" srcId="{F99A2287-B727-48DC-9DE5-ED7DF9585FD1}" destId="{34F22DB4-C49E-4890-9EC9-D1B290CDDE74}" srcOrd="1" destOrd="0" presId="urn:microsoft.com/office/officeart/2005/8/layout/matrix1"/>
    <dgm:cxn modelId="{3B5235BB-47C4-4E33-B80D-B6695A407A69}" type="presOf" srcId="{2ACD6EA7-73C1-4936-A577-E17C1041A35C}" destId="{EAF6B131-35BE-4BC3-9C12-CFACE5EA6077}" srcOrd="0" destOrd="0" presId="urn:microsoft.com/office/officeart/2005/8/layout/matrix1"/>
    <dgm:cxn modelId="{C0DA537C-9776-4398-9E51-A5FF0C05B4A8}" type="presOf" srcId="{D4CFC1D1-8888-44F9-87DD-3C3A3FA48B97}" destId="{4DDCDBC5-E290-40B6-9972-D9F8971EF28B}" srcOrd="1" destOrd="0" presId="urn:microsoft.com/office/officeart/2005/8/layout/matrix1"/>
    <dgm:cxn modelId="{E7522753-0ECB-47B6-BAB0-BEB9215A0D4E}" type="presOf" srcId="{223D976F-F646-423D-B414-166B93246AB8}" destId="{AF822AB8-FE6F-4CAD-96D2-28277B105333}" srcOrd="0" destOrd="0" presId="urn:microsoft.com/office/officeart/2005/8/layout/matrix1"/>
    <dgm:cxn modelId="{841BB1D9-1689-4153-8480-139208491CB7}" srcId="{223D976F-F646-423D-B414-166B93246AB8}" destId="{D4CFC1D1-8888-44F9-87DD-3C3A3FA48B97}" srcOrd="3" destOrd="0" parTransId="{AD8CF411-91B5-46F2-B757-68156C1CD2F1}" sibTransId="{D1CC585E-E71B-4302-9DE7-7B4B717D28AF}"/>
    <dgm:cxn modelId="{18AC99ED-9FD6-4B82-80C4-21450D60D8E1}" type="presOf" srcId="{D4CFC1D1-8888-44F9-87DD-3C3A3FA48B97}" destId="{1F431174-138C-45D3-965C-467047916CB0}" srcOrd="0" destOrd="0" presId="urn:microsoft.com/office/officeart/2005/8/layout/matrix1"/>
    <dgm:cxn modelId="{3F94AF01-E25B-4456-88B7-C975919D4ADF}" type="presOf" srcId="{A8A3D657-9B10-4707-AB2E-6B93683A15FF}" destId="{CD9E5B3A-9B25-4640-A674-3B3B62FB8162}" srcOrd="0" destOrd="0" presId="urn:microsoft.com/office/officeart/2005/8/layout/matrix1"/>
    <dgm:cxn modelId="{8815EA0F-AA87-4736-9306-189D7A5049F1}" type="presParOf" srcId="{CD9E5B3A-9B25-4640-A674-3B3B62FB8162}" destId="{BD582F25-CD9E-4C65-A7B9-86BBCB368D10}" srcOrd="0" destOrd="0" presId="urn:microsoft.com/office/officeart/2005/8/layout/matrix1"/>
    <dgm:cxn modelId="{844EB3B0-6C64-4002-B55C-0B4ED591BBA9}" type="presParOf" srcId="{BD582F25-CD9E-4C65-A7B9-86BBCB368D10}" destId="{EAF6B131-35BE-4BC3-9C12-CFACE5EA6077}" srcOrd="0" destOrd="0" presId="urn:microsoft.com/office/officeart/2005/8/layout/matrix1"/>
    <dgm:cxn modelId="{1C98E62F-ADB4-4285-9496-9BCE51B737F2}" type="presParOf" srcId="{BD582F25-CD9E-4C65-A7B9-86BBCB368D10}" destId="{3F11D9CE-BDDD-4EFB-83D1-A9B6F970866B}" srcOrd="1" destOrd="0" presId="urn:microsoft.com/office/officeart/2005/8/layout/matrix1"/>
    <dgm:cxn modelId="{53603A27-98AC-4FC4-ACB5-FA1F2FBE7C89}" type="presParOf" srcId="{BD582F25-CD9E-4C65-A7B9-86BBCB368D10}" destId="{97CEE2A4-B67D-4F15-BA5C-9B0DD5C10763}" srcOrd="2" destOrd="0" presId="urn:microsoft.com/office/officeart/2005/8/layout/matrix1"/>
    <dgm:cxn modelId="{0EC6CEF7-3D7D-4643-8516-6DD49A69947F}" type="presParOf" srcId="{BD582F25-CD9E-4C65-A7B9-86BBCB368D10}" destId="{00685865-1611-4FF2-8056-DDBD6096633C}" srcOrd="3" destOrd="0" presId="urn:microsoft.com/office/officeart/2005/8/layout/matrix1"/>
    <dgm:cxn modelId="{24E9B744-0AB5-4ACC-811D-8F470E4CB7E5}" type="presParOf" srcId="{BD582F25-CD9E-4C65-A7B9-86BBCB368D10}" destId="{334F6DE1-5F63-4B7A-BE14-3649FA327D1F}" srcOrd="4" destOrd="0" presId="urn:microsoft.com/office/officeart/2005/8/layout/matrix1"/>
    <dgm:cxn modelId="{791AF86C-F251-4503-8EDF-98012FAE6EA3}" type="presParOf" srcId="{BD582F25-CD9E-4C65-A7B9-86BBCB368D10}" destId="{34F22DB4-C49E-4890-9EC9-D1B290CDDE74}" srcOrd="5" destOrd="0" presId="urn:microsoft.com/office/officeart/2005/8/layout/matrix1"/>
    <dgm:cxn modelId="{7B79E153-03E5-4136-9440-76B6FFAD7E28}" type="presParOf" srcId="{BD582F25-CD9E-4C65-A7B9-86BBCB368D10}" destId="{1F431174-138C-45D3-965C-467047916CB0}" srcOrd="6" destOrd="0" presId="urn:microsoft.com/office/officeart/2005/8/layout/matrix1"/>
    <dgm:cxn modelId="{EC8D7ED6-BA1B-4493-9C2E-0C08014D465B}" type="presParOf" srcId="{BD582F25-CD9E-4C65-A7B9-86BBCB368D10}" destId="{4DDCDBC5-E290-40B6-9972-D9F8971EF28B}" srcOrd="7" destOrd="0" presId="urn:microsoft.com/office/officeart/2005/8/layout/matrix1"/>
    <dgm:cxn modelId="{70EAB3F9-D5FE-4D42-9C07-4F7E411CF028}" type="presParOf" srcId="{CD9E5B3A-9B25-4640-A674-3B3B62FB8162}" destId="{AF822AB8-FE6F-4CAD-96D2-28277B10533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FEC7AF-1368-48AC-A532-913BDAB149E1}">
      <dsp:nvSpPr>
        <dsp:cNvPr id="0" name=""/>
        <dsp:cNvSpPr/>
      </dsp:nvSpPr>
      <dsp:spPr>
        <a:xfrm>
          <a:off x="107124" y="1620096"/>
          <a:ext cx="1599336" cy="527054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ДОХОДЫ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107124" y="1620096"/>
        <a:ext cx="1599336" cy="527054"/>
      </dsp:txXfrm>
    </dsp:sp>
    <dsp:sp modelId="{00B2A39C-444F-4915-8169-91C01B1DD8CA}">
      <dsp:nvSpPr>
        <dsp:cNvPr id="0" name=""/>
        <dsp:cNvSpPr/>
      </dsp:nvSpPr>
      <dsp:spPr>
        <a:xfrm>
          <a:off x="105306" y="1459799"/>
          <a:ext cx="127219" cy="12721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6600D-0332-4B45-88C5-586E54CB78A0}">
      <dsp:nvSpPr>
        <dsp:cNvPr id="0" name=""/>
        <dsp:cNvSpPr/>
      </dsp:nvSpPr>
      <dsp:spPr>
        <a:xfrm>
          <a:off x="194360" y="1281691"/>
          <a:ext cx="127219" cy="12721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495C0-B87E-48ED-8AAD-1D26560B347D}">
      <dsp:nvSpPr>
        <dsp:cNvPr id="0" name=""/>
        <dsp:cNvSpPr/>
      </dsp:nvSpPr>
      <dsp:spPr>
        <a:xfrm>
          <a:off x="408090" y="1317313"/>
          <a:ext cx="199917" cy="199917"/>
        </a:xfrm>
        <a:prstGeom prst="ellipse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4AD12-9EF4-4A9F-83B6-DD3B57FFCB0F}">
      <dsp:nvSpPr>
        <dsp:cNvPr id="0" name=""/>
        <dsp:cNvSpPr/>
      </dsp:nvSpPr>
      <dsp:spPr>
        <a:xfrm>
          <a:off x="586198" y="1121394"/>
          <a:ext cx="127219" cy="12721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E492E3-F366-47DD-B53C-E0526429EED7}">
      <dsp:nvSpPr>
        <dsp:cNvPr id="0" name=""/>
        <dsp:cNvSpPr/>
      </dsp:nvSpPr>
      <dsp:spPr>
        <a:xfrm>
          <a:off x="817738" y="1050151"/>
          <a:ext cx="127219" cy="12721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829E97-50F1-42FB-9080-A92FAC707D45}">
      <dsp:nvSpPr>
        <dsp:cNvPr id="0" name=""/>
        <dsp:cNvSpPr/>
      </dsp:nvSpPr>
      <dsp:spPr>
        <a:xfrm>
          <a:off x="1102711" y="1174827"/>
          <a:ext cx="127219" cy="127219"/>
        </a:xfrm>
        <a:prstGeom prst="ellipse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4AEEC-9FCB-4757-9FFB-475ADA1E9C4E}">
      <dsp:nvSpPr>
        <dsp:cNvPr id="0" name=""/>
        <dsp:cNvSpPr/>
      </dsp:nvSpPr>
      <dsp:spPr>
        <a:xfrm>
          <a:off x="1280819" y="1263880"/>
          <a:ext cx="199917" cy="199917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4D66B6-270A-48F8-85A8-38AA6A86E481}">
      <dsp:nvSpPr>
        <dsp:cNvPr id="0" name=""/>
        <dsp:cNvSpPr/>
      </dsp:nvSpPr>
      <dsp:spPr>
        <a:xfrm>
          <a:off x="1530170" y="1459799"/>
          <a:ext cx="127219" cy="12721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043EE-E504-4AE5-AF1E-64E580EAAFEE}">
      <dsp:nvSpPr>
        <dsp:cNvPr id="0" name=""/>
        <dsp:cNvSpPr/>
      </dsp:nvSpPr>
      <dsp:spPr>
        <a:xfrm>
          <a:off x="1637034" y="1655718"/>
          <a:ext cx="127219" cy="127219"/>
        </a:xfrm>
        <a:prstGeom prst="ellipse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D45EE2-AFF8-4A96-9885-D31ACDEBF733}">
      <dsp:nvSpPr>
        <dsp:cNvPr id="0" name=""/>
        <dsp:cNvSpPr/>
      </dsp:nvSpPr>
      <dsp:spPr>
        <a:xfrm>
          <a:off x="710873" y="1281691"/>
          <a:ext cx="327137" cy="327137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D86729-49FC-4021-8002-835B47ADB460}">
      <dsp:nvSpPr>
        <dsp:cNvPr id="0" name=""/>
        <dsp:cNvSpPr/>
      </dsp:nvSpPr>
      <dsp:spPr>
        <a:xfrm>
          <a:off x="16252" y="1958501"/>
          <a:ext cx="127219" cy="127219"/>
        </a:xfrm>
        <a:prstGeom prst="ellipse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AD30DC-3972-4ED1-86E1-6573BD6827CF}">
      <dsp:nvSpPr>
        <dsp:cNvPr id="0" name=""/>
        <dsp:cNvSpPr/>
      </dsp:nvSpPr>
      <dsp:spPr>
        <a:xfrm>
          <a:off x="123117" y="2118799"/>
          <a:ext cx="199917" cy="199917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F169D2-7F96-4A0F-A8B3-13E5EC54ACFA}">
      <dsp:nvSpPr>
        <dsp:cNvPr id="0" name=""/>
        <dsp:cNvSpPr/>
      </dsp:nvSpPr>
      <dsp:spPr>
        <a:xfrm>
          <a:off x="390279" y="2261285"/>
          <a:ext cx="290788" cy="290788"/>
        </a:xfrm>
        <a:prstGeom prst="ellipse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1C614-5CE3-46F9-A7FC-88E3E680167A}">
      <dsp:nvSpPr>
        <dsp:cNvPr id="0" name=""/>
        <dsp:cNvSpPr/>
      </dsp:nvSpPr>
      <dsp:spPr>
        <a:xfrm>
          <a:off x="764306" y="2492825"/>
          <a:ext cx="127219" cy="12721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44BD5-CDF7-47EC-A596-CAE640F28355}">
      <dsp:nvSpPr>
        <dsp:cNvPr id="0" name=""/>
        <dsp:cNvSpPr/>
      </dsp:nvSpPr>
      <dsp:spPr>
        <a:xfrm>
          <a:off x="835549" y="2261285"/>
          <a:ext cx="199917" cy="199917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BA080A-B954-43EC-B479-375700BD8425}">
      <dsp:nvSpPr>
        <dsp:cNvPr id="0" name=""/>
        <dsp:cNvSpPr/>
      </dsp:nvSpPr>
      <dsp:spPr>
        <a:xfrm>
          <a:off x="1013657" y="2510636"/>
          <a:ext cx="127219" cy="12721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E97BCB-78B0-4A65-9DA2-4731EBAAD79D}">
      <dsp:nvSpPr>
        <dsp:cNvPr id="0" name=""/>
        <dsp:cNvSpPr/>
      </dsp:nvSpPr>
      <dsp:spPr>
        <a:xfrm>
          <a:off x="1173954" y="2225663"/>
          <a:ext cx="290788" cy="290788"/>
        </a:xfrm>
        <a:prstGeom prst="ellipse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56FD18-7F61-4AC6-A511-10CE60D0FC4A}">
      <dsp:nvSpPr>
        <dsp:cNvPr id="0" name=""/>
        <dsp:cNvSpPr/>
      </dsp:nvSpPr>
      <dsp:spPr>
        <a:xfrm>
          <a:off x="1565791" y="2154420"/>
          <a:ext cx="199917" cy="199917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C41F6-D7A9-460A-B038-73DB9CD07ADB}">
      <dsp:nvSpPr>
        <dsp:cNvPr id="0" name=""/>
        <dsp:cNvSpPr/>
      </dsp:nvSpPr>
      <dsp:spPr>
        <a:xfrm rot="5400000">
          <a:off x="2200165" y="2529328"/>
          <a:ext cx="587127" cy="1120891"/>
        </a:xfrm>
        <a:prstGeom prst="chevron">
          <a:avLst>
            <a:gd name="adj" fmla="val 6231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416E3C-A69D-4F22-BCBF-96441A2DB651}">
      <dsp:nvSpPr>
        <dsp:cNvPr id="0" name=""/>
        <dsp:cNvSpPr/>
      </dsp:nvSpPr>
      <dsp:spPr>
        <a:xfrm rot="5400000">
          <a:off x="2167510" y="2113432"/>
          <a:ext cx="587127" cy="1120891"/>
        </a:xfrm>
        <a:prstGeom prst="chevron">
          <a:avLst>
            <a:gd name="adj" fmla="val 6231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7B9629-118F-48EF-8542-7CE702F951E9}">
      <dsp:nvSpPr>
        <dsp:cNvPr id="0" name=""/>
        <dsp:cNvSpPr/>
      </dsp:nvSpPr>
      <dsp:spPr>
        <a:xfrm>
          <a:off x="2933700" y="1181115"/>
          <a:ext cx="1361069" cy="1361069"/>
        </a:xfrm>
        <a:prstGeom prst="ellipse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РАСХОДЫ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3133024" y="1380439"/>
        <a:ext cx="962421" cy="96242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6B131-35BE-4BC3-9C12-CFACE5EA6077}">
      <dsp:nvSpPr>
        <dsp:cNvPr id="0" name=""/>
        <dsp:cNvSpPr/>
      </dsp:nvSpPr>
      <dsp:spPr>
        <a:xfrm rot="16200000">
          <a:off x="367477" y="-367477"/>
          <a:ext cx="971462" cy="1706418"/>
        </a:xfrm>
        <a:prstGeom prst="round1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Утверждено</a:t>
          </a:r>
          <a:endParaRPr lang="ru-RU" sz="1700" b="1" kern="1200" dirty="0"/>
        </a:p>
      </dsp:txBody>
      <dsp:txXfrm rot="5400000">
        <a:off x="-1" y="1"/>
        <a:ext cx="1706418" cy="728596"/>
      </dsp:txXfrm>
    </dsp:sp>
    <dsp:sp modelId="{97CEE2A4-B67D-4F15-BA5C-9B0DD5C10763}">
      <dsp:nvSpPr>
        <dsp:cNvPr id="0" name=""/>
        <dsp:cNvSpPr/>
      </dsp:nvSpPr>
      <dsp:spPr>
        <a:xfrm>
          <a:off x="1706418" y="0"/>
          <a:ext cx="1706418" cy="971462"/>
        </a:xfrm>
        <a:prstGeom prst="round1Rect">
          <a:avLst/>
        </a:prstGeom>
        <a:solidFill>
          <a:srgbClr val="9FFF8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</a:rPr>
            <a:t>Исполнено</a:t>
          </a:r>
          <a:endParaRPr lang="ru-RU" sz="18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706418" y="0"/>
        <a:ext cx="1706418" cy="728596"/>
      </dsp:txXfrm>
    </dsp:sp>
    <dsp:sp modelId="{334F6DE1-5F63-4B7A-BE14-3649FA327D1F}">
      <dsp:nvSpPr>
        <dsp:cNvPr id="0" name=""/>
        <dsp:cNvSpPr/>
      </dsp:nvSpPr>
      <dsp:spPr>
        <a:xfrm rot="10800000">
          <a:off x="0" y="971462"/>
          <a:ext cx="1706418" cy="971462"/>
        </a:xfrm>
        <a:prstGeom prst="round1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23 200,8</a:t>
          </a:r>
          <a:endParaRPr lang="ru-RU" sz="1800" b="1" kern="1200" dirty="0">
            <a:solidFill>
              <a:schemeClr val="tx1"/>
            </a:solidFill>
          </a:endParaRPr>
        </a:p>
      </dsp:txBody>
      <dsp:txXfrm rot="10800000">
        <a:off x="0" y="1214328"/>
        <a:ext cx="1706418" cy="728596"/>
      </dsp:txXfrm>
    </dsp:sp>
    <dsp:sp modelId="{1F431174-138C-45D3-965C-467047916CB0}">
      <dsp:nvSpPr>
        <dsp:cNvPr id="0" name=""/>
        <dsp:cNvSpPr/>
      </dsp:nvSpPr>
      <dsp:spPr>
        <a:xfrm rot="5400000">
          <a:off x="2073895" y="603984"/>
          <a:ext cx="971462" cy="1706418"/>
        </a:xfrm>
        <a:prstGeom prst="round1Rect">
          <a:avLst/>
        </a:prstGeom>
        <a:solidFill>
          <a:srgbClr val="9FFF8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accent2">
                  <a:lumMod val="50000"/>
                </a:schemeClr>
              </a:solidFill>
            </a:rPr>
            <a:t>9 061,4</a:t>
          </a:r>
          <a:endParaRPr lang="ru-RU" sz="1700" b="1" kern="1200" dirty="0">
            <a:solidFill>
              <a:schemeClr val="accent2">
                <a:lumMod val="50000"/>
              </a:schemeClr>
            </a:solidFill>
          </a:endParaRPr>
        </a:p>
      </dsp:txBody>
      <dsp:txXfrm rot="-5400000">
        <a:off x="1706417" y="1214328"/>
        <a:ext cx="1706418" cy="728596"/>
      </dsp:txXfrm>
    </dsp:sp>
    <dsp:sp modelId="{AF822AB8-FE6F-4CAD-96D2-28277B105333}">
      <dsp:nvSpPr>
        <dsp:cNvPr id="0" name=""/>
        <dsp:cNvSpPr/>
      </dsp:nvSpPr>
      <dsp:spPr>
        <a:xfrm>
          <a:off x="374070" y="503744"/>
          <a:ext cx="2664694" cy="935435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Культура, кинематография (39,1%)</a:t>
          </a:r>
          <a:endParaRPr lang="ru-RU" sz="1700" b="1" kern="1200" dirty="0"/>
        </a:p>
      </dsp:txBody>
      <dsp:txXfrm>
        <a:off x="419734" y="549408"/>
        <a:ext cx="2573366" cy="84410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6B131-35BE-4BC3-9C12-CFACE5EA6077}">
      <dsp:nvSpPr>
        <dsp:cNvPr id="0" name=""/>
        <dsp:cNvSpPr/>
      </dsp:nvSpPr>
      <dsp:spPr>
        <a:xfrm rot="16200000">
          <a:off x="367477" y="-367477"/>
          <a:ext cx="971462" cy="1706418"/>
        </a:xfrm>
        <a:prstGeom prst="round1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glow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Утверждено</a:t>
          </a:r>
          <a:endParaRPr lang="ru-RU" sz="1700" b="1" kern="1200" dirty="0"/>
        </a:p>
      </dsp:txBody>
      <dsp:txXfrm rot="5400000">
        <a:off x="-1" y="1"/>
        <a:ext cx="1706418" cy="728596"/>
      </dsp:txXfrm>
    </dsp:sp>
    <dsp:sp modelId="{97CEE2A4-B67D-4F15-BA5C-9B0DD5C10763}">
      <dsp:nvSpPr>
        <dsp:cNvPr id="0" name=""/>
        <dsp:cNvSpPr/>
      </dsp:nvSpPr>
      <dsp:spPr>
        <a:xfrm>
          <a:off x="1706418" y="0"/>
          <a:ext cx="1706418" cy="971462"/>
        </a:xfrm>
        <a:prstGeom prst="round1Rect">
          <a:avLst/>
        </a:prstGeom>
        <a:solidFill>
          <a:srgbClr val="9FFF8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</a:rPr>
            <a:t>Исполнено</a:t>
          </a:r>
          <a:endParaRPr lang="ru-RU" sz="18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706418" y="0"/>
        <a:ext cx="1706418" cy="728596"/>
      </dsp:txXfrm>
    </dsp:sp>
    <dsp:sp modelId="{334F6DE1-5F63-4B7A-BE14-3649FA327D1F}">
      <dsp:nvSpPr>
        <dsp:cNvPr id="0" name=""/>
        <dsp:cNvSpPr/>
      </dsp:nvSpPr>
      <dsp:spPr>
        <a:xfrm rot="10800000">
          <a:off x="0" y="971462"/>
          <a:ext cx="1706418" cy="971462"/>
        </a:xfrm>
        <a:prstGeom prst="round1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44 210,8</a:t>
          </a:r>
        </a:p>
      </dsp:txBody>
      <dsp:txXfrm rot="10800000">
        <a:off x="0" y="1214328"/>
        <a:ext cx="1706418" cy="728596"/>
      </dsp:txXfrm>
    </dsp:sp>
    <dsp:sp modelId="{1F431174-138C-45D3-965C-467047916CB0}">
      <dsp:nvSpPr>
        <dsp:cNvPr id="0" name=""/>
        <dsp:cNvSpPr/>
      </dsp:nvSpPr>
      <dsp:spPr>
        <a:xfrm rot="5400000">
          <a:off x="2073895" y="603984"/>
          <a:ext cx="971462" cy="1706418"/>
        </a:xfrm>
        <a:prstGeom prst="round1Rect">
          <a:avLst/>
        </a:prstGeom>
        <a:solidFill>
          <a:srgbClr val="9FFF8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accent2">
                  <a:lumMod val="50000"/>
                </a:schemeClr>
              </a:solidFill>
            </a:rPr>
            <a:t>42 245,8</a:t>
          </a:r>
          <a:endParaRPr lang="ru-RU" sz="1700" b="1" kern="1200" dirty="0">
            <a:solidFill>
              <a:schemeClr val="accent2">
                <a:lumMod val="50000"/>
              </a:schemeClr>
            </a:solidFill>
          </a:endParaRPr>
        </a:p>
      </dsp:txBody>
      <dsp:txXfrm rot="-5400000">
        <a:off x="1706417" y="1214328"/>
        <a:ext cx="1706418" cy="728596"/>
      </dsp:txXfrm>
    </dsp:sp>
    <dsp:sp modelId="{AF822AB8-FE6F-4CAD-96D2-28277B105333}">
      <dsp:nvSpPr>
        <dsp:cNvPr id="0" name=""/>
        <dsp:cNvSpPr/>
      </dsp:nvSpPr>
      <dsp:spPr>
        <a:xfrm>
          <a:off x="374070" y="503744"/>
          <a:ext cx="2664694" cy="935435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Общегосударственные вопросы (95,6%)</a:t>
          </a:r>
          <a:endParaRPr lang="ru-RU" sz="1700" b="1" kern="1200" dirty="0"/>
        </a:p>
      </dsp:txBody>
      <dsp:txXfrm>
        <a:off x="419734" y="549408"/>
        <a:ext cx="2573366" cy="84410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0A04A-408E-4A3A-AF24-D84579AB82F3}">
      <dsp:nvSpPr>
        <dsp:cNvPr id="0" name=""/>
        <dsp:cNvSpPr/>
      </dsp:nvSpPr>
      <dsp:spPr>
        <a:xfrm rot="16200000">
          <a:off x="425135" y="-425135"/>
          <a:ext cx="980344" cy="1830614"/>
        </a:xfrm>
        <a:prstGeom prst="round1Rect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flat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Утверждено</a:t>
          </a:r>
          <a:endParaRPr lang="ru-RU" sz="1900" b="1" kern="1200" dirty="0"/>
        </a:p>
      </dsp:txBody>
      <dsp:txXfrm rot="5400000">
        <a:off x="0" y="0"/>
        <a:ext cx="1830614" cy="735258"/>
      </dsp:txXfrm>
    </dsp:sp>
    <dsp:sp modelId="{426AC80C-516E-4E37-9FA1-35E24FD017D9}">
      <dsp:nvSpPr>
        <dsp:cNvPr id="0" name=""/>
        <dsp:cNvSpPr/>
      </dsp:nvSpPr>
      <dsp:spPr>
        <a:xfrm>
          <a:off x="1830614" y="0"/>
          <a:ext cx="1830614" cy="980344"/>
        </a:xfrm>
        <a:prstGeom prst="round1Rect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flat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Исполнено</a:t>
          </a:r>
          <a:endParaRPr lang="ru-RU" sz="1900" b="1" kern="1200" dirty="0"/>
        </a:p>
      </dsp:txBody>
      <dsp:txXfrm>
        <a:off x="1830614" y="0"/>
        <a:ext cx="1830614" cy="735258"/>
      </dsp:txXfrm>
    </dsp:sp>
    <dsp:sp modelId="{0230E1F4-FB8E-417B-AB6B-DE85D82839E7}">
      <dsp:nvSpPr>
        <dsp:cNvPr id="0" name=""/>
        <dsp:cNvSpPr/>
      </dsp:nvSpPr>
      <dsp:spPr>
        <a:xfrm rot="10800000">
          <a:off x="0" y="980344"/>
          <a:ext cx="1830614" cy="980344"/>
        </a:xfrm>
        <a:prstGeom prst="round1Rect">
          <a:avLst/>
        </a:prstGeom>
        <a:solidFill>
          <a:srgbClr val="33993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flat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12 533,6</a:t>
          </a:r>
          <a:endParaRPr lang="ru-RU" sz="1900" b="1" kern="1200" dirty="0"/>
        </a:p>
      </dsp:txBody>
      <dsp:txXfrm rot="10800000">
        <a:off x="0" y="1225430"/>
        <a:ext cx="1830614" cy="735258"/>
      </dsp:txXfrm>
    </dsp:sp>
    <dsp:sp modelId="{AC0BFBAD-EBAA-48D0-809D-22FCBA3F4ECE}">
      <dsp:nvSpPr>
        <dsp:cNvPr id="0" name=""/>
        <dsp:cNvSpPr/>
      </dsp:nvSpPr>
      <dsp:spPr>
        <a:xfrm rot="5400000">
          <a:off x="2255749" y="555208"/>
          <a:ext cx="980344" cy="1830614"/>
        </a:xfrm>
        <a:prstGeom prst="round1Rect">
          <a:avLst/>
        </a:prstGeom>
        <a:solidFill>
          <a:srgbClr val="33993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flat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12 711,6</a:t>
          </a:r>
          <a:endParaRPr lang="ru-RU" sz="1900" b="1" kern="1200" dirty="0"/>
        </a:p>
      </dsp:txBody>
      <dsp:txXfrm rot="-5400000">
        <a:off x="1830614" y="1225429"/>
        <a:ext cx="1830614" cy="735258"/>
      </dsp:txXfrm>
    </dsp:sp>
    <dsp:sp modelId="{87B57E4A-B3CC-41AE-B250-F9CF45E63CA6}">
      <dsp:nvSpPr>
        <dsp:cNvPr id="0" name=""/>
        <dsp:cNvSpPr/>
      </dsp:nvSpPr>
      <dsp:spPr>
        <a:xfrm>
          <a:off x="587826" y="579410"/>
          <a:ext cx="2485575" cy="801867"/>
        </a:xfrm>
        <a:prstGeom prst="round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Поступления</a:t>
          </a:r>
          <a:endParaRPr lang="ru-RU" sz="1900" b="1" kern="1200" dirty="0"/>
        </a:p>
      </dsp:txBody>
      <dsp:txXfrm>
        <a:off x="626970" y="618554"/>
        <a:ext cx="2407287" cy="72357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0A04A-408E-4A3A-AF24-D84579AB82F3}">
      <dsp:nvSpPr>
        <dsp:cNvPr id="0" name=""/>
        <dsp:cNvSpPr/>
      </dsp:nvSpPr>
      <dsp:spPr>
        <a:xfrm rot="16200000">
          <a:off x="425135" y="-425135"/>
          <a:ext cx="980344" cy="1830614"/>
        </a:xfrm>
        <a:prstGeom prst="round1Rect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>
            <a:rot lat="0" lon="0" rev="6000000"/>
          </a:lightRig>
        </a:scene3d>
        <a:sp3d prstMaterial="flat">
          <a:bevelT prst="angle"/>
          <a:bevelB w="6350" h="63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Утверждено</a:t>
          </a:r>
          <a:endParaRPr lang="ru-RU" sz="1900" b="1" kern="1200" dirty="0"/>
        </a:p>
      </dsp:txBody>
      <dsp:txXfrm rot="5400000">
        <a:off x="0" y="0"/>
        <a:ext cx="1830614" cy="735258"/>
      </dsp:txXfrm>
    </dsp:sp>
    <dsp:sp modelId="{426AC80C-516E-4E37-9FA1-35E24FD017D9}">
      <dsp:nvSpPr>
        <dsp:cNvPr id="0" name=""/>
        <dsp:cNvSpPr/>
      </dsp:nvSpPr>
      <dsp:spPr>
        <a:xfrm>
          <a:off x="1830614" y="0"/>
          <a:ext cx="1830614" cy="980344"/>
        </a:xfrm>
        <a:prstGeom prst="round1Rect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>
            <a:rot lat="0" lon="0" rev="6000000"/>
          </a:lightRig>
        </a:scene3d>
        <a:sp3d>
          <a:bevelB h="63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Исполнено</a:t>
          </a:r>
          <a:endParaRPr lang="ru-RU" sz="1900" b="1" kern="1200" dirty="0"/>
        </a:p>
      </dsp:txBody>
      <dsp:txXfrm>
        <a:off x="1830614" y="0"/>
        <a:ext cx="1830614" cy="735258"/>
      </dsp:txXfrm>
    </dsp:sp>
    <dsp:sp modelId="{0230E1F4-FB8E-417B-AB6B-DE85D82839E7}">
      <dsp:nvSpPr>
        <dsp:cNvPr id="0" name=""/>
        <dsp:cNvSpPr/>
      </dsp:nvSpPr>
      <dsp:spPr>
        <a:xfrm rot="10800000">
          <a:off x="0" y="980344"/>
          <a:ext cx="1830614" cy="980344"/>
        </a:xfrm>
        <a:prstGeom prst="round1Rect">
          <a:avLst/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>
            <a:rot lat="0" lon="0" rev="6000000"/>
          </a:lightRig>
        </a:scene3d>
        <a:sp3d prstMaterial="flat">
          <a:bevelT prst="angle"/>
          <a:bevelB w="6350" h="63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14 205,4</a:t>
          </a:r>
          <a:endParaRPr lang="ru-RU" sz="1900" b="1" kern="1200" dirty="0"/>
        </a:p>
      </dsp:txBody>
      <dsp:txXfrm rot="10800000">
        <a:off x="0" y="1225430"/>
        <a:ext cx="1830614" cy="735258"/>
      </dsp:txXfrm>
    </dsp:sp>
    <dsp:sp modelId="{AC0BFBAD-EBAA-48D0-809D-22FCBA3F4ECE}">
      <dsp:nvSpPr>
        <dsp:cNvPr id="0" name=""/>
        <dsp:cNvSpPr/>
      </dsp:nvSpPr>
      <dsp:spPr>
        <a:xfrm rot="5400000">
          <a:off x="2255749" y="555208"/>
          <a:ext cx="980344" cy="1830614"/>
        </a:xfrm>
        <a:prstGeom prst="round1Rect">
          <a:avLst/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>
            <a:rot lat="0" lon="0" rev="6000000"/>
          </a:lightRig>
        </a:scene3d>
        <a:sp3d prstMaterial="flat">
          <a:bevelT prst="angle"/>
          <a:bevelB w="6350" h="63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11 770,9</a:t>
          </a:r>
          <a:endParaRPr lang="ru-RU" sz="1900" b="1" kern="1200" dirty="0"/>
        </a:p>
      </dsp:txBody>
      <dsp:txXfrm rot="-5400000">
        <a:off x="1830614" y="1225429"/>
        <a:ext cx="1830614" cy="735258"/>
      </dsp:txXfrm>
    </dsp:sp>
    <dsp:sp modelId="{87B57E4A-B3CC-41AE-B250-F9CF45E63CA6}">
      <dsp:nvSpPr>
        <dsp:cNvPr id="0" name=""/>
        <dsp:cNvSpPr/>
      </dsp:nvSpPr>
      <dsp:spPr>
        <a:xfrm>
          <a:off x="587826" y="579410"/>
          <a:ext cx="2485575" cy="801867"/>
        </a:xfrm>
        <a:prstGeom prst="roundRect">
          <a:avLst/>
        </a:prstGeom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6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Расходование</a:t>
          </a:r>
          <a:endParaRPr lang="ru-RU" sz="1900" b="1" kern="1200" dirty="0"/>
        </a:p>
      </dsp:txBody>
      <dsp:txXfrm>
        <a:off x="626970" y="618554"/>
        <a:ext cx="2407287" cy="7235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A440C-F5AA-488A-A32D-311D5ABEDFBC}">
      <dsp:nvSpPr>
        <dsp:cNvPr id="0" name=""/>
        <dsp:cNvSpPr/>
      </dsp:nvSpPr>
      <dsp:spPr>
        <a:xfrm>
          <a:off x="1665800" y="109"/>
          <a:ext cx="1274813" cy="509925"/>
        </a:xfrm>
        <a:prstGeom prst="chevron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2018</a:t>
          </a:r>
          <a:endParaRPr lang="ru-RU" sz="2700" kern="1200" dirty="0"/>
        </a:p>
      </dsp:txBody>
      <dsp:txXfrm>
        <a:off x="1920763" y="109"/>
        <a:ext cx="764888" cy="509925"/>
      </dsp:txXfrm>
    </dsp:sp>
    <dsp:sp modelId="{4E6382F2-D834-49BB-94CA-202A2EFC8B3D}">
      <dsp:nvSpPr>
        <dsp:cNvPr id="0" name=""/>
        <dsp:cNvSpPr/>
      </dsp:nvSpPr>
      <dsp:spPr>
        <a:xfrm>
          <a:off x="2774887" y="43453"/>
          <a:ext cx="2012168" cy="423238"/>
        </a:xfrm>
        <a:prstGeom prst="chevron">
          <a:avLst/>
        </a:prstGeom>
        <a:solidFill>
          <a:schemeClr val="accent2">
            <a:lumMod val="60000"/>
            <a:lumOff val="40000"/>
            <a:alpha val="9000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134 769,6</a:t>
          </a:r>
          <a:endParaRPr lang="ru-RU" sz="2800" kern="1200" dirty="0"/>
        </a:p>
      </dsp:txBody>
      <dsp:txXfrm>
        <a:off x="2986506" y="43453"/>
        <a:ext cx="1588930" cy="423238"/>
      </dsp:txXfrm>
    </dsp:sp>
    <dsp:sp modelId="{3A7F38E3-2C46-44E0-B874-5DC2289099DD}">
      <dsp:nvSpPr>
        <dsp:cNvPr id="0" name=""/>
        <dsp:cNvSpPr/>
      </dsp:nvSpPr>
      <dsp:spPr>
        <a:xfrm>
          <a:off x="1665800" y="581424"/>
          <a:ext cx="1274813" cy="509925"/>
        </a:xfrm>
        <a:prstGeom prst="chevron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2019</a:t>
          </a:r>
          <a:endParaRPr lang="ru-RU" sz="2700" kern="1200" dirty="0"/>
        </a:p>
      </dsp:txBody>
      <dsp:txXfrm>
        <a:off x="1920763" y="581424"/>
        <a:ext cx="764888" cy="509925"/>
      </dsp:txXfrm>
    </dsp:sp>
    <dsp:sp modelId="{283AF0D3-E20F-46C6-82EB-700190FDF2B6}">
      <dsp:nvSpPr>
        <dsp:cNvPr id="0" name=""/>
        <dsp:cNvSpPr/>
      </dsp:nvSpPr>
      <dsp:spPr>
        <a:xfrm>
          <a:off x="2774887" y="624767"/>
          <a:ext cx="2376069" cy="423238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5875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145 423,5</a:t>
          </a:r>
          <a:endParaRPr lang="ru-RU" sz="2800" kern="1200" dirty="0"/>
        </a:p>
      </dsp:txBody>
      <dsp:txXfrm>
        <a:off x="2986506" y="624767"/>
        <a:ext cx="1952831" cy="4232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A440C-F5AA-488A-A32D-311D5ABEDFBC}">
      <dsp:nvSpPr>
        <dsp:cNvPr id="0" name=""/>
        <dsp:cNvSpPr/>
      </dsp:nvSpPr>
      <dsp:spPr>
        <a:xfrm>
          <a:off x="1665800" y="109"/>
          <a:ext cx="1274813" cy="509925"/>
        </a:xfrm>
        <a:prstGeom prst="chevron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2018</a:t>
          </a:r>
          <a:endParaRPr lang="ru-RU" sz="2700" kern="1200" dirty="0"/>
        </a:p>
      </dsp:txBody>
      <dsp:txXfrm>
        <a:off x="1920763" y="109"/>
        <a:ext cx="764888" cy="509925"/>
      </dsp:txXfrm>
    </dsp:sp>
    <dsp:sp modelId="{4E6382F2-D834-49BB-94CA-202A2EFC8B3D}">
      <dsp:nvSpPr>
        <dsp:cNvPr id="0" name=""/>
        <dsp:cNvSpPr/>
      </dsp:nvSpPr>
      <dsp:spPr>
        <a:xfrm>
          <a:off x="2774887" y="43453"/>
          <a:ext cx="2012168" cy="423238"/>
        </a:xfrm>
        <a:prstGeom prst="chevron">
          <a:avLst/>
        </a:prstGeom>
        <a:solidFill>
          <a:schemeClr val="accent2">
            <a:lumMod val="60000"/>
            <a:lumOff val="40000"/>
            <a:alpha val="9000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111 833,9</a:t>
          </a:r>
          <a:endParaRPr lang="ru-RU" sz="2800" kern="1200" dirty="0"/>
        </a:p>
      </dsp:txBody>
      <dsp:txXfrm>
        <a:off x="2986506" y="43453"/>
        <a:ext cx="1588930" cy="423238"/>
      </dsp:txXfrm>
    </dsp:sp>
    <dsp:sp modelId="{3A7F38E3-2C46-44E0-B874-5DC2289099DD}">
      <dsp:nvSpPr>
        <dsp:cNvPr id="0" name=""/>
        <dsp:cNvSpPr/>
      </dsp:nvSpPr>
      <dsp:spPr>
        <a:xfrm>
          <a:off x="1665800" y="581424"/>
          <a:ext cx="1274813" cy="509925"/>
        </a:xfrm>
        <a:prstGeom prst="chevron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2019</a:t>
          </a:r>
          <a:endParaRPr lang="ru-RU" sz="2700" kern="1200" dirty="0"/>
        </a:p>
      </dsp:txBody>
      <dsp:txXfrm>
        <a:off x="1920763" y="581424"/>
        <a:ext cx="764888" cy="509925"/>
      </dsp:txXfrm>
    </dsp:sp>
    <dsp:sp modelId="{283AF0D3-E20F-46C6-82EB-700190FDF2B6}">
      <dsp:nvSpPr>
        <dsp:cNvPr id="0" name=""/>
        <dsp:cNvSpPr/>
      </dsp:nvSpPr>
      <dsp:spPr>
        <a:xfrm>
          <a:off x="2774887" y="624767"/>
          <a:ext cx="2376069" cy="423238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5875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130 324,1</a:t>
          </a:r>
          <a:endParaRPr lang="ru-RU" sz="2800" kern="1200" dirty="0"/>
        </a:p>
      </dsp:txBody>
      <dsp:txXfrm>
        <a:off x="2986506" y="624767"/>
        <a:ext cx="1952831" cy="4232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6B131-35BE-4BC3-9C12-CFACE5EA6077}">
      <dsp:nvSpPr>
        <dsp:cNvPr id="0" name=""/>
        <dsp:cNvSpPr/>
      </dsp:nvSpPr>
      <dsp:spPr>
        <a:xfrm rot="16200000">
          <a:off x="414152" y="-458651"/>
          <a:ext cx="971462" cy="1888765"/>
        </a:xfrm>
        <a:prstGeom prst="round1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Утверждено</a:t>
          </a:r>
          <a:endParaRPr lang="ru-RU" sz="2000" kern="1200" dirty="0"/>
        </a:p>
      </dsp:txBody>
      <dsp:txXfrm rot="5400000">
        <a:off x="-44499" y="0"/>
        <a:ext cx="1888765" cy="728596"/>
      </dsp:txXfrm>
    </dsp:sp>
    <dsp:sp modelId="{97CEE2A4-B67D-4F15-BA5C-9B0DD5C10763}">
      <dsp:nvSpPr>
        <dsp:cNvPr id="0" name=""/>
        <dsp:cNvSpPr/>
      </dsp:nvSpPr>
      <dsp:spPr>
        <a:xfrm>
          <a:off x="1753092" y="0"/>
          <a:ext cx="1706418" cy="971462"/>
        </a:xfrm>
        <a:prstGeom prst="round1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>
                  <a:lumMod val="50000"/>
                </a:schemeClr>
              </a:solidFill>
            </a:rPr>
            <a:t>Исполнено</a:t>
          </a:r>
          <a:endParaRPr lang="ru-RU" sz="20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753092" y="0"/>
        <a:ext cx="1706418" cy="728596"/>
      </dsp:txXfrm>
    </dsp:sp>
    <dsp:sp modelId="{334F6DE1-5F63-4B7A-BE14-3649FA327D1F}">
      <dsp:nvSpPr>
        <dsp:cNvPr id="0" name=""/>
        <dsp:cNvSpPr/>
      </dsp:nvSpPr>
      <dsp:spPr>
        <a:xfrm rot="10800000">
          <a:off x="-46674" y="971462"/>
          <a:ext cx="1893117" cy="971462"/>
        </a:xfrm>
        <a:prstGeom prst="round1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80 501,6</a:t>
          </a:r>
          <a:endParaRPr lang="ru-RU" sz="1800" b="1" kern="1200" dirty="0">
            <a:solidFill>
              <a:schemeClr val="tx1"/>
            </a:solidFill>
          </a:endParaRPr>
        </a:p>
      </dsp:txBody>
      <dsp:txXfrm rot="10800000">
        <a:off x="-46674" y="1214328"/>
        <a:ext cx="1893117" cy="728596"/>
      </dsp:txXfrm>
    </dsp:sp>
    <dsp:sp modelId="{1F431174-138C-45D3-965C-467047916CB0}">
      <dsp:nvSpPr>
        <dsp:cNvPr id="0" name=""/>
        <dsp:cNvSpPr/>
      </dsp:nvSpPr>
      <dsp:spPr>
        <a:xfrm rot="5400000">
          <a:off x="2120570" y="603984"/>
          <a:ext cx="971462" cy="1706418"/>
        </a:xfrm>
        <a:prstGeom prst="round1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98 297,4</a:t>
          </a:r>
          <a:endParaRPr lang="ru-RU" sz="1800" b="1" kern="1200" dirty="0">
            <a:solidFill>
              <a:schemeClr val="tx1"/>
            </a:solidFill>
          </a:endParaRPr>
        </a:p>
      </dsp:txBody>
      <dsp:txXfrm rot="-5400000">
        <a:off x="1753092" y="1214328"/>
        <a:ext cx="1706418" cy="728596"/>
      </dsp:txXfrm>
    </dsp:sp>
    <dsp:sp modelId="{AF822AB8-FE6F-4CAD-96D2-28277B105333}">
      <dsp:nvSpPr>
        <dsp:cNvPr id="0" name=""/>
        <dsp:cNvSpPr/>
      </dsp:nvSpPr>
      <dsp:spPr>
        <a:xfrm>
          <a:off x="433443" y="503744"/>
          <a:ext cx="2664694" cy="935435"/>
        </a:xfrm>
        <a:prstGeom prst="roundRect">
          <a:avLst/>
        </a:prstGeom>
        <a:pattFill prst="pct90">
          <a:fgClr>
            <a:srgbClr val="CAE8F2"/>
          </a:fgClr>
          <a:bgClr>
            <a:schemeClr val="bg1"/>
          </a:bgClr>
        </a:patt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Налоговые доходы(122,1%)</a:t>
          </a:r>
          <a:endParaRPr lang="ru-RU" sz="2300" kern="1200" dirty="0"/>
        </a:p>
      </dsp:txBody>
      <dsp:txXfrm>
        <a:off x="479107" y="549408"/>
        <a:ext cx="2573366" cy="8441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6B131-35BE-4BC3-9C12-CFACE5EA6077}">
      <dsp:nvSpPr>
        <dsp:cNvPr id="0" name=""/>
        <dsp:cNvSpPr/>
      </dsp:nvSpPr>
      <dsp:spPr>
        <a:xfrm rot="16200000">
          <a:off x="409348" y="-436783"/>
          <a:ext cx="971462" cy="1845030"/>
        </a:xfrm>
        <a:prstGeom prst="round1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Утверждено</a:t>
          </a:r>
          <a:endParaRPr lang="ru-RU" sz="2000" b="1" kern="1200" dirty="0"/>
        </a:p>
      </dsp:txBody>
      <dsp:txXfrm rot="5400000">
        <a:off x="-27436" y="1"/>
        <a:ext cx="1845030" cy="728596"/>
      </dsp:txXfrm>
    </dsp:sp>
    <dsp:sp modelId="{97CEE2A4-B67D-4F15-BA5C-9B0DD5C10763}">
      <dsp:nvSpPr>
        <dsp:cNvPr id="0" name=""/>
        <dsp:cNvSpPr/>
      </dsp:nvSpPr>
      <dsp:spPr>
        <a:xfrm>
          <a:off x="1748289" y="0"/>
          <a:ext cx="1706418" cy="971462"/>
        </a:xfrm>
        <a:prstGeom prst="round1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>
                  <a:lumMod val="50000"/>
                </a:schemeClr>
              </a:solidFill>
            </a:rPr>
            <a:t>Исполнено</a:t>
          </a:r>
          <a:endParaRPr lang="ru-RU" sz="20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748289" y="0"/>
        <a:ext cx="1706418" cy="728596"/>
      </dsp:txXfrm>
    </dsp:sp>
    <dsp:sp modelId="{334F6DE1-5F63-4B7A-BE14-3649FA327D1F}">
      <dsp:nvSpPr>
        <dsp:cNvPr id="0" name=""/>
        <dsp:cNvSpPr/>
      </dsp:nvSpPr>
      <dsp:spPr>
        <a:xfrm rot="10800000">
          <a:off x="-41871" y="971462"/>
          <a:ext cx="1873902" cy="971462"/>
        </a:xfrm>
        <a:prstGeom prst="round1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72 314,2</a:t>
          </a:r>
          <a:endParaRPr lang="ru-RU" sz="1800" b="1" kern="1200" dirty="0">
            <a:solidFill>
              <a:schemeClr val="tx1"/>
            </a:solidFill>
          </a:endParaRPr>
        </a:p>
      </dsp:txBody>
      <dsp:txXfrm rot="10800000">
        <a:off x="-41871" y="1214328"/>
        <a:ext cx="1873902" cy="728596"/>
      </dsp:txXfrm>
    </dsp:sp>
    <dsp:sp modelId="{1F431174-138C-45D3-965C-467047916CB0}">
      <dsp:nvSpPr>
        <dsp:cNvPr id="0" name=""/>
        <dsp:cNvSpPr/>
      </dsp:nvSpPr>
      <dsp:spPr>
        <a:xfrm rot="5400000">
          <a:off x="2115766" y="603984"/>
          <a:ext cx="971462" cy="1706418"/>
        </a:xfrm>
        <a:prstGeom prst="round1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</a:rPr>
            <a:t>21 326,4</a:t>
          </a:r>
          <a:endParaRPr lang="ru-RU" sz="1800" b="1" kern="1200" dirty="0">
            <a:solidFill>
              <a:schemeClr val="accent2">
                <a:lumMod val="50000"/>
              </a:schemeClr>
            </a:solidFill>
          </a:endParaRPr>
        </a:p>
      </dsp:txBody>
      <dsp:txXfrm rot="-5400000">
        <a:off x="1748288" y="1214328"/>
        <a:ext cx="1706418" cy="728596"/>
      </dsp:txXfrm>
    </dsp:sp>
    <dsp:sp modelId="{AF822AB8-FE6F-4CAD-96D2-28277B105333}">
      <dsp:nvSpPr>
        <dsp:cNvPr id="0" name=""/>
        <dsp:cNvSpPr/>
      </dsp:nvSpPr>
      <dsp:spPr>
        <a:xfrm>
          <a:off x="374070" y="503744"/>
          <a:ext cx="2664694" cy="935435"/>
        </a:xfrm>
        <a:prstGeom prst="roundRect">
          <a:avLst/>
        </a:prstGeom>
        <a:pattFill prst="pct90">
          <a:fgClr>
            <a:srgbClr val="CAE8F2"/>
          </a:fgClr>
          <a:bgClr>
            <a:schemeClr val="bg1"/>
          </a:bgClr>
        </a:patt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Безвозмездные поступления (29,5%)</a:t>
          </a:r>
          <a:endParaRPr lang="ru-RU" sz="1700" kern="1200" dirty="0"/>
        </a:p>
      </dsp:txBody>
      <dsp:txXfrm>
        <a:off x="419734" y="549408"/>
        <a:ext cx="2573366" cy="8441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6B131-35BE-4BC3-9C12-CFACE5EA6077}">
      <dsp:nvSpPr>
        <dsp:cNvPr id="0" name=""/>
        <dsp:cNvSpPr/>
      </dsp:nvSpPr>
      <dsp:spPr>
        <a:xfrm rot="16200000">
          <a:off x="401998" y="-436519"/>
          <a:ext cx="971462" cy="1844501"/>
        </a:xfrm>
        <a:prstGeom prst="round1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Утверждено</a:t>
          </a:r>
          <a:endParaRPr lang="ru-RU" sz="2000" b="1" kern="1200" dirty="0"/>
        </a:p>
      </dsp:txBody>
      <dsp:txXfrm rot="5400000">
        <a:off x="-34521" y="0"/>
        <a:ext cx="1844501" cy="728596"/>
      </dsp:txXfrm>
    </dsp:sp>
    <dsp:sp modelId="{97CEE2A4-B67D-4F15-BA5C-9B0DD5C10763}">
      <dsp:nvSpPr>
        <dsp:cNvPr id="0" name=""/>
        <dsp:cNvSpPr/>
      </dsp:nvSpPr>
      <dsp:spPr>
        <a:xfrm>
          <a:off x="1740938" y="0"/>
          <a:ext cx="1706418" cy="971462"/>
        </a:xfrm>
        <a:prstGeom prst="round1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>
                  <a:lumMod val="50000"/>
                </a:schemeClr>
              </a:solidFill>
            </a:rPr>
            <a:t>Исполнено</a:t>
          </a:r>
          <a:endParaRPr lang="ru-RU" sz="20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740938" y="0"/>
        <a:ext cx="1706418" cy="728596"/>
      </dsp:txXfrm>
    </dsp:sp>
    <dsp:sp modelId="{334F6DE1-5F63-4B7A-BE14-3649FA327D1F}">
      <dsp:nvSpPr>
        <dsp:cNvPr id="0" name=""/>
        <dsp:cNvSpPr/>
      </dsp:nvSpPr>
      <dsp:spPr>
        <a:xfrm rot="10800000">
          <a:off x="-27132" y="971462"/>
          <a:ext cx="1829723" cy="971462"/>
        </a:xfrm>
        <a:prstGeom prst="round1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23 265,8</a:t>
          </a:r>
          <a:endParaRPr lang="ru-RU" sz="1800" b="1" kern="1200" dirty="0">
            <a:solidFill>
              <a:schemeClr val="tx1"/>
            </a:solidFill>
          </a:endParaRPr>
        </a:p>
      </dsp:txBody>
      <dsp:txXfrm rot="10800000">
        <a:off x="-27132" y="1214328"/>
        <a:ext cx="1829723" cy="728596"/>
      </dsp:txXfrm>
    </dsp:sp>
    <dsp:sp modelId="{1F431174-138C-45D3-965C-467047916CB0}">
      <dsp:nvSpPr>
        <dsp:cNvPr id="0" name=""/>
        <dsp:cNvSpPr/>
      </dsp:nvSpPr>
      <dsp:spPr>
        <a:xfrm rot="5400000">
          <a:off x="2108416" y="603984"/>
          <a:ext cx="971462" cy="1706418"/>
        </a:xfrm>
        <a:prstGeom prst="round1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</a:rPr>
            <a:t>25 799,7</a:t>
          </a:r>
          <a:endParaRPr lang="ru-RU" sz="1800" b="1" kern="1200" dirty="0">
            <a:solidFill>
              <a:schemeClr val="accent2">
                <a:lumMod val="50000"/>
              </a:schemeClr>
            </a:solidFill>
          </a:endParaRPr>
        </a:p>
      </dsp:txBody>
      <dsp:txXfrm rot="-5400000">
        <a:off x="1740938" y="1214328"/>
        <a:ext cx="1706418" cy="728596"/>
      </dsp:txXfrm>
    </dsp:sp>
    <dsp:sp modelId="{AF822AB8-FE6F-4CAD-96D2-28277B105333}">
      <dsp:nvSpPr>
        <dsp:cNvPr id="0" name=""/>
        <dsp:cNvSpPr/>
      </dsp:nvSpPr>
      <dsp:spPr>
        <a:xfrm>
          <a:off x="374070" y="503744"/>
          <a:ext cx="2664694" cy="935435"/>
        </a:xfrm>
        <a:prstGeom prst="roundRect">
          <a:avLst/>
        </a:prstGeom>
        <a:pattFill prst="pct90">
          <a:fgClr>
            <a:srgbClr val="CAE8F2"/>
          </a:fgClr>
          <a:bgClr>
            <a:schemeClr val="bg1"/>
          </a:bgClr>
        </a:patt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Неналоговые доходы (110,9%)</a:t>
          </a:r>
          <a:endParaRPr lang="ru-RU" sz="1800" kern="1200" dirty="0"/>
        </a:p>
      </dsp:txBody>
      <dsp:txXfrm>
        <a:off x="419734" y="549408"/>
        <a:ext cx="2573366" cy="8441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6B131-35BE-4BC3-9C12-CFACE5EA6077}">
      <dsp:nvSpPr>
        <dsp:cNvPr id="0" name=""/>
        <dsp:cNvSpPr/>
      </dsp:nvSpPr>
      <dsp:spPr>
        <a:xfrm rot="16200000">
          <a:off x="367477" y="-367477"/>
          <a:ext cx="971462" cy="1706418"/>
        </a:xfrm>
        <a:prstGeom prst="round1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ea typeface="Arial Unicode MS" pitchFamily="34" charset="-128"/>
              <a:cs typeface="Arial" panose="020B0604020202020204" pitchFamily="34" charset="0"/>
            </a:rPr>
            <a:t>Утверждено</a:t>
          </a:r>
          <a:endParaRPr lang="ru-RU" sz="1700" b="1" kern="1200" dirty="0">
            <a:solidFill>
              <a:schemeClr val="tx1"/>
            </a:solidFill>
          </a:endParaRPr>
        </a:p>
      </dsp:txBody>
      <dsp:txXfrm rot="5400000">
        <a:off x="-1" y="1"/>
        <a:ext cx="1706418" cy="728596"/>
      </dsp:txXfrm>
    </dsp:sp>
    <dsp:sp modelId="{97CEE2A4-B67D-4F15-BA5C-9B0DD5C10763}">
      <dsp:nvSpPr>
        <dsp:cNvPr id="0" name=""/>
        <dsp:cNvSpPr/>
      </dsp:nvSpPr>
      <dsp:spPr>
        <a:xfrm>
          <a:off x="1706418" y="0"/>
          <a:ext cx="1706418" cy="971462"/>
        </a:xfrm>
        <a:prstGeom prst="round1Rect">
          <a:avLst/>
        </a:prstGeom>
        <a:solidFill>
          <a:srgbClr val="9FFF8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492207"/>
              </a:solidFill>
            </a:rPr>
            <a:t>Исполнено</a:t>
          </a:r>
          <a:endParaRPr lang="ru-RU" sz="1700" b="1" kern="1200" dirty="0">
            <a:solidFill>
              <a:srgbClr val="492207"/>
            </a:solidFill>
          </a:endParaRPr>
        </a:p>
      </dsp:txBody>
      <dsp:txXfrm>
        <a:off x="1706418" y="0"/>
        <a:ext cx="1706418" cy="728596"/>
      </dsp:txXfrm>
    </dsp:sp>
    <dsp:sp modelId="{334F6DE1-5F63-4B7A-BE14-3649FA327D1F}">
      <dsp:nvSpPr>
        <dsp:cNvPr id="0" name=""/>
        <dsp:cNvSpPr/>
      </dsp:nvSpPr>
      <dsp:spPr>
        <a:xfrm rot="10800000">
          <a:off x="0" y="971462"/>
          <a:ext cx="1706418" cy="971462"/>
        </a:xfrm>
        <a:prstGeom prst="round1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132 954,3</a:t>
          </a:r>
          <a:endParaRPr lang="ru-RU" sz="1800" b="1" kern="1200" dirty="0">
            <a:solidFill>
              <a:schemeClr val="tx1"/>
            </a:solidFill>
          </a:endParaRPr>
        </a:p>
      </dsp:txBody>
      <dsp:txXfrm rot="10800000">
        <a:off x="0" y="1214328"/>
        <a:ext cx="1706418" cy="728596"/>
      </dsp:txXfrm>
    </dsp:sp>
    <dsp:sp modelId="{1F431174-138C-45D3-965C-467047916CB0}">
      <dsp:nvSpPr>
        <dsp:cNvPr id="0" name=""/>
        <dsp:cNvSpPr/>
      </dsp:nvSpPr>
      <dsp:spPr>
        <a:xfrm rot="5400000">
          <a:off x="2073895" y="603984"/>
          <a:ext cx="971462" cy="1706418"/>
        </a:xfrm>
        <a:prstGeom prst="round1Rect">
          <a:avLst/>
        </a:prstGeom>
        <a:solidFill>
          <a:srgbClr val="9FFF8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</a:rPr>
            <a:t>58 591,3</a:t>
          </a:r>
          <a:endParaRPr lang="ru-RU" sz="1800" b="1" kern="1200" dirty="0">
            <a:solidFill>
              <a:schemeClr val="accent2">
                <a:lumMod val="50000"/>
              </a:schemeClr>
            </a:solidFill>
          </a:endParaRPr>
        </a:p>
      </dsp:txBody>
      <dsp:txXfrm rot="-5400000">
        <a:off x="1706417" y="1214328"/>
        <a:ext cx="1706418" cy="728596"/>
      </dsp:txXfrm>
    </dsp:sp>
    <dsp:sp modelId="{AF822AB8-FE6F-4CAD-96D2-28277B105333}">
      <dsp:nvSpPr>
        <dsp:cNvPr id="0" name=""/>
        <dsp:cNvSpPr/>
      </dsp:nvSpPr>
      <dsp:spPr>
        <a:xfrm>
          <a:off x="374070" y="503744"/>
          <a:ext cx="2664694" cy="935435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Жилищно-коммунальное хозяйство (44,1%)</a:t>
          </a:r>
          <a:endParaRPr lang="ru-RU" sz="1700" b="1" kern="1200" dirty="0"/>
        </a:p>
      </dsp:txBody>
      <dsp:txXfrm>
        <a:off x="419734" y="549408"/>
        <a:ext cx="2573366" cy="8441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6B131-35BE-4BC3-9C12-CFACE5EA6077}">
      <dsp:nvSpPr>
        <dsp:cNvPr id="0" name=""/>
        <dsp:cNvSpPr/>
      </dsp:nvSpPr>
      <dsp:spPr>
        <a:xfrm rot="16200000">
          <a:off x="381538" y="-367477"/>
          <a:ext cx="971462" cy="1706418"/>
        </a:xfrm>
        <a:prstGeom prst="round1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Утверждено</a:t>
          </a:r>
          <a:endParaRPr lang="ru-RU" sz="1700" b="1" kern="1200" dirty="0"/>
        </a:p>
      </dsp:txBody>
      <dsp:txXfrm rot="5400000">
        <a:off x="14060" y="1"/>
        <a:ext cx="1706418" cy="728596"/>
      </dsp:txXfrm>
    </dsp:sp>
    <dsp:sp modelId="{97CEE2A4-B67D-4F15-BA5C-9B0DD5C10763}">
      <dsp:nvSpPr>
        <dsp:cNvPr id="0" name=""/>
        <dsp:cNvSpPr/>
      </dsp:nvSpPr>
      <dsp:spPr>
        <a:xfrm>
          <a:off x="1720478" y="0"/>
          <a:ext cx="1706418" cy="971462"/>
        </a:xfrm>
        <a:prstGeom prst="round1Rect">
          <a:avLst/>
        </a:prstGeom>
        <a:solidFill>
          <a:srgbClr val="9FFF8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</a:rPr>
            <a:t>Исполнено</a:t>
          </a:r>
          <a:endParaRPr lang="ru-RU" sz="18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720478" y="0"/>
        <a:ext cx="1706418" cy="728596"/>
      </dsp:txXfrm>
    </dsp:sp>
    <dsp:sp modelId="{334F6DE1-5F63-4B7A-BE14-3649FA327D1F}">
      <dsp:nvSpPr>
        <dsp:cNvPr id="0" name=""/>
        <dsp:cNvSpPr/>
      </dsp:nvSpPr>
      <dsp:spPr>
        <a:xfrm rot="10800000">
          <a:off x="18378" y="961660"/>
          <a:ext cx="1762661" cy="971462"/>
        </a:xfrm>
        <a:prstGeom prst="round1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17 900,6</a:t>
          </a:r>
          <a:endParaRPr lang="ru-RU" sz="1800" b="1" kern="1200" dirty="0">
            <a:solidFill>
              <a:schemeClr val="tx1"/>
            </a:solidFill>
          </a:endParaRPr>
        </a:p>
      </dsp:txBody>
      <dsp:txXfrm rot="10800000">
        <a:off x="18378" y="1204526"/>
        <a:ext cx="1762661" cy="728596"/>
      </dsp:txXfrm>
    </dsp:sp>
    <dsp:sp modelId="{1F431174-138C-45D3-965C-467047916CB0}">
      <dsp:nvSpPr>
        <dsp:cNvPr id="0" name=""/>
        <dsp:cNvSpPr/>
      </dsp:nvSpPr>
      <dsp:spPr>
        <a:xfrm rot="5400000">
          <a:off x="2087956" y="603984"/>
          <a:ext cx="971462" cy="1706418"/>
        </a:xfrm>
        <a:prstGeom prst="round1Rect">
          <a:avLst/>
        </a:prstGeom>
        <a:solidFill>
          <a:srgbClr val="9FFF8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accent2">
                  <a:lumMod val="50000"/>
                </a:schemeClr>
              </a:solidFill>
            </a:rPr>
            <a:t>13 316,6</a:t>
          </a:r>
          <a:endParaRPr lang="ru-RU" sz="1700" b="1" kern="1200" dirty="0">
            <a:solidFill>
              <a:schemeClr val="accent2">
                <a:lumMod val="50000"/>
              </a:schemeClr>
            </a:solidFill>
          </a:endParaRPr>
        </a:p>
      </dsp:txBody>
      <dsp:txXfrm rot="-5400000">
        <a:off x="1720478" y="1214328"/>
        <a:ext cx="1706418" cy="728596"/>
      </dsp:txXfrm>
    </dsp:sp>
    <dsp:sp modelId="{AF822AB8-FE6F-4CAD-96D2-28277B105333}">
      <dsp:nvSpPr>
        <dsp:cNvPr id="0" name=""/>
        <dsp:cNvSpPr/>
      </dsp:nvSpPr>
      <dsp:spPr>
        <a:xfrm>
          <a:off x="374070" y="503744"/>
          <a:ext cx="2664694" cy="935435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Национальная экономика (74,4%)</a:t>
          </a:r>
          <a:endParaRPr lang="ru-RU" sz="1700" b="1" kern="1200" dirty="0"/>
        </a:p>
      </dsp:txBody>
      <dsp:txXfrm>
        <a:off x="419734" y="549408"/>
        <a:ext cx="2573366" cy="8441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6B131-35BE-4BC3-9C12-CFACE5EA6077}">
      <dsp:nvSpPr>
        <dsp:cNvPr id="0" name=""/>
        <dsp:cNvSpPr/>
      </dsp:nvSpPr>
      <dsp:spPr>
        <a:xfrm rot="16200000">
          <a:off x="367477" y="-367477"/>
          <a:ext cx="971462" cy="1706418"/>
        </a:xfrm>
        <a:prstGeom prst="round1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Утверждено</a:t>
          </a:r>
          <a:endParaRPr lang="ru-RU" sz="1700" kern="1200" dirty="0"/>
        </a:p>
      </dsp:txBody>
      <dsp:txXfrm rot="5400000">
        <a:off x="-1" y="1"/>
        <a:ext cx="1706418" cy="728596"/>
      </dsp:txXfrm>
    </dsp:sp>
    <dsp:sp modelId="{97CEE2A4-B67D-4F15-BA5C-9B0DD5C10763}">
      <dsp:nvSpPr>
        <dsp:cNvPr id="0" name=""/>
        <dsp:cNvSpPr/>
      </dsp:nvSpPr>
      <dsp:spPr>
        <a:xfrm>
          <a:off x="1706418" y="0"/>
          <a:ext cx="1706418" cy="971462"/>
        </a:xfrm>
        <a:prstGeom prst="round1Rect">
          <a:avLst/>
        </a:prstGeom>
        <a:solidFill>
          <a:srgbClr val="9FFF8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</a:rPr>
            <a:t>Исполнено</a:t>
          </a:r>
          <a:endParaRPr lang="ru-RU" sz="18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706418" y="0"/>
        <a:ext cx="1706418" cy="728596"/>
      </dsp:txXfrm>
    </dsp:sp>
    <dsp:sp modelId="{334F6DE1-5F63-4B7A-BE14-3649FA327D1F}">
      <dsp:nvSpPr>
        <dsp:cNvPr id="0" name=""/>
        <dsp:cNvSpPr/>
      </dsp:nvSpPr>
      <dsp:spPr>
        <a:xfrm rot="10800000">
          <a:off x="0" y="971462"/>
          <a:ext cx="1706418" cy="971462"/>
        </a:xfrm>
        <a:prstGeom prst="round1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7 659,4</a:t>
          </a:r>
          <a:endParaRPr lang="ru-RU" sz="1800" b="1" kern="1200" dirty="0">
            <a:solidFill>
              <a:schemeClr val="tx1"/>
            </a:solidFill>
          </a:endParaRPr>
        </a:p>
      </dsp:txBody>
      <dsp:txXfrm rot="10800000">
        <a:off x="0" y="1214328"/>
        <a:ext cx="1706418" cy="728596"/>
      </dsp:txXfrm>
    </dsp:sp>
    <dsp:sp modelId="{1F431174-138C-45D3-965C-467047916CB0}">
      <dsp:nvSpPr>
        <dsp:cNvPr id="0" name=""/>
        <dsp:cNvSpPr/>
      </dsp:nvSpPr>
      <dsp:spPr>
        <a:xfrm rot="5400000">
          <a:off x="2073895" y="603984"/>
          <a:ext cx="971462" cy="1706418"/>
        </a:xfrm>
        <a:prstGeom prst="round1Rect">
          <a:avLst/>
        </a:prstGeom>
        <a:solidFill>
          <a:srgbClr val="9FFF8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accent2">
                  <a:lumMod val="50000"/>
                </a:schemeClr>
              </a:solidFill>
            </a:rPr>
            <a:t>7 109,0</a:t>
          </a:r>
        </a:p>
      </dsp:txBody>
      <dsp:txXfrm rot="-5400000">
        <a:off x="1706417" y="1214328"/>
        <a:ext cx="1706418" cy="728596"/>
      </dsp:txXfrm>
    </dsp:sp>
    <dsp:sp modelId="{AF822AB8-FE6F-4CAD-96D2-28277B105333}">
      <dsp:nvSpPr>
        <dsp:cNvPr id="0" name=""/>
        <dsp:cNvSpPr/>
      </dsp:nvSpPr>
      <dsp:spPr>
        <a:xfrm>
          <a:off x="374070" y="503744"/>
          <a:ext cx="2664694" cy="935435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prstClr val="black"/>
              </a:solidFill>
              <a:ea typeface="Arial Unicode MS" pitchFamily="34" charset="-128"/>
              <a:cs typeface="Arial" panose="020B0604020202020204" pitchFamily="34" charset="0"/>
            </a:rPr>
            <a:t>Другие расходы (93 %)</a:t>
          </a:r>
        </a:p>
      </dsp:txBody>
      <dsp:txXfrm>
        <a:off x="419734" y="549408"/>
        <a:ext cx="2573366" cy="844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0.22292</cdr:x>
      <cdr:y>0.12517</cdr:y>
    </cdr:from>
    <cdr:to>
      <cdr:x>0.30312</cdr:x>
      <cdr:y>0.30528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41319" y="63548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u="sng" dirty="0" smtClean="0"/>
            <a:t>2018 год</a:t>
          </a:r>
        </a:p>
      </cdr:txBody>
    </cdr:sp>
  </cdr:relSizeAnchor>
  <cdr:relSizeAnchor xmlns:cdr="http://schemas.openxmlformats.org/drawingml/2006/chartDrawing">
    <cdr:from>
      <cdr:x>0.64687</cdr:x>
      <cdr:y>0.13219</cdr:y>
    </cdr:from>
    <cdr:to>
      <cdr:x>0.72708</cdr:x>
      <cdr:y>0.21172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374576" y="671111"/>
          <a:ext cx="914400" cy="4037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u="sng" dirty="0" smtClean="0"/>
            <a:t>2019 год</a:t>
          </a:r>
          <a:endParaRPr lang="ru-RU" sz="1100" u="sng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51ACB-F000-4A45-8CC4-4AD3EE860539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59E9C-B68C-4001-B6EA-B4DB9D308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06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59E9C-B68C-4001-B6EA-B4DB9D30806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424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59E9C-B68C-4001-B6EA-B4DB9D30806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064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59E9C-B68C-4001-B6EA-B4DB9D30806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7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59E9C-B68C-4001-B6EA-B4DB9D30806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016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59E9C-B68C-4001-B6EA-B4DB9D30806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562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59E9C-B68C-4001-B6EA-B4DB9D30806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023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021C7-E3C8-4833-ABA0-D4CED7220495}" type="slidenum">
              <a:rPr lang="ru-RU" alt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8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AF4F2-1E91-4B72-AC55-707D91081D5D}" type="slidenum">
              <a:rPr lang="ru-RU" alt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7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19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6A85B-ADAC-4C68-8A0C-84462AC9BC72}" type="slidenum">
              <a:rPr lang="ru-RU" alt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A3919-8BE4-4792-9C55-95AE505378B6}" type="slidenum">
              <a:rPr lang="ru-RU" alt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3697EE-5158-4581-BEA2-725CEDEACE13}" type="slidenum">
              <a:rPr lang="ru-RU" alt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FE5A4-E2AB-4012-99C3-9A8C66C22C40}" type="slidenum">
              <a:rPr lang="ru-RU" alt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346565-F70D-443E-99DA-91740ECF5A11}" type="slidenum">
              <a:rPr lang="ru-RU" alt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97634-077F-4A67-A4C2-244972CD60F1}" type="slidenum">
              <a:rPr lang="ru-RU" alt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273772-A7A8-439F-AD3A-E7FA9B04C945}" type="slidenum">
              <a:rPr lang="ru-RU" alt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3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C25AB-77E4-43D6-BDF7-D98A918097E5}" type="slidenum">
              <a:rPr lang="ru-RU" alt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0079F-09D2-4629-8CC7-4C771EA05E53}" type="slidenum">
              <a:rPr lang="ru-RU" alt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AA6BA9C-3FAB-40C9-8A50-B7CB0299CBB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09F75F6-1F4F-47A9-B2C5-0462B43ED9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image" Target="../media/image34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image" Target="../media/image13.jpg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5" Type="http://schemas.openxmlformats.org/officeDocument/2006/relationships/image" Target="../media/image35.jpeg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Relationship Id="rId1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microsoft.com/office/2007/relationships/hdphoto" Target="../media/hdphoto5.wdp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10.jpeg"/><Relationship Id="rId3" Type="http://schemas.openxmlformats.org/officeDocument/2006/relationships/image" Target="../media/image7.jpg"/><Relationship Id="rId7" Type="http://schemas.microsoft.com/office/2007/relationships/hdphoto" Target="../media/hdphoto2.wdp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2.xml"/><Relationship Id="rId5" Type="http://schemas.microsoft.com/office/2007/relationships/hdphoto" Target="../media/hdphoto1.wdp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11.jpeg"/><Relationship Id="rId4" Type="http://schemas.openxmlformats.org/officeDocument/2006/relationships/image" Target="../media/image8.png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18" Type="http://schemas.openxmlformats.org/officeDocument/2006/relationships/image" Target="../media/image14.png"/><Relationship Id="rId3" Type="http://schemas.openxmlformats.org/officeDocument/2006/relationships/diagramData" Target="../diagrams/data4.xml"/><Relationship Id="rId21" Type="http://schemas.openxmlformats.org/officeDocument/2006/relationships/image" Target="../media/image10.jpeg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image" Target="../media/image13.jpg"/><Relationship Id="rId16" Type="http://schemas.openxmlformats.org/officeDocument/2006/relationships/diagramColors" Target="../diagrams/colors6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19" Type="http://schemas.microsoft.com/office/2007/relationships/hdphoto" Target="../media/hdphoto3.wdp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18" Type="http://schemas.microsoft.com/office/2007/relationships/diagramDrawing" Target="../diagrams/drawing9.xml"/><Relationship Id="rId26" Type="http://schemas.openxmlformats.org/officeDocument/2006/relationships/diagramQuickStyle" Target="../diagrams/quickStyle11.xml"/><Relationship Id="rId3" Type="http://schemas.openxmlformats.org/officeDocument/2006/relationships/image" Target="../media/image13.jpg"/><Relationship Id="rId21" Type="http://schemas.openxmlformats.org/officeDocument/2006/relationships/diagramQuickStyle" Target="../diagrams/quickStyle10.xml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17" Type="http://schemas.openxmlformats.org/officeDocument/2006/relationships/diagramColors" Target="../diagrams/colors9.xml"/><Relationship Id="rId25" Type="http://schemas.openxmlformats.org/officeDocument/2006/relationships/diagramLayout" Target="../diagrams/layout11.xml"/><Relationship Id="rId2" Type="http://schemas.openxmlformats.org/officeDocument/2006/relationships/notesSlide" Target="../notesSlides/notesSlide6.xml"/><Relationship Id="rId16" Type="http://schemas.openxmlformats.org/officeDocument/2006/relationships/diagramQuickStyle" Target="../diagrams/quickStyle9.xml"/><Relationship Id="rId20" Type="http://schemas.openxmlformats.org/officeDocument/2006/relationships/diagramLayout" Target="../diagrams/layout10.xml"/><Relationship Id="rId29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24" Type="http://schemas.openxmlformats.org/officeDocument/2006/relationships/diagramData" Target="../diagrams/data11.xml"/><Relationship Id="rId5" Type="http://schemas.openxmlformats.org/officeDocument/2006/relationships/diagramLayout" Target="../diagrams/layout7.xml"/><Relationship Id="rId15" Type="http://schemas.openxmlformats.org/officeDocument/2006/relationships/diagramLayout" Target="../diagrams/layout9.xml"/><Relationship Id="rId23" Type="http://schemas.microsoft.com/office/2007/relationships/diagramDrawing" Target="../diagrams/drawing10.xml"/><Relationship Id="rId28" Type="http://schemas.microsoft.com/office/2007/relationships/diagramDrawing" Target="../diagrams/drawing11.xml"/><Relationship Id="rId10" Type="http://schemas.openxmlformats.org/officeDocument/2006/relationships/diagramLayout" Target="../diagrams/layout8.xml"/><Relationship Id="rId19" Type="http://schemas.openxmlformats.org/officeDocument/2006/relationships/diagramData" Target="../diagrams/data10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Relationship Id="rId14" Type="http://schemas.openxmlformats.org/officeDocument/2006/relationships/diagramData" Target="../diagrams/data9.xml"/><Relationship Id="rId22" Type="http://schemas.openxmlformats.org/officeDocument/2006/relationships/diagramColors" Target="../diagrams/colors10.xml"/><Relationship Id="rId27" Type="http://schemas.openxmlformats.org/officeDocument/2006/relationships/diagramColors" Target="../diagrams/colors11.xml"/><Relationship Id="rId30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07533" y="4005270"/>
            <a:ext cx="10560051" cy="1368425"/>
          </a:xfrm>
        </p:spPr>
        <p:txBody>
          <a:bodyPr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Clr>
                <a:srgbClr val="F0A22E"/>
              </a:buClr>
              <a:buFont typeface="Wingdings 2"/>
              <a:buNone/>
              <a:defRPr/>
            </a:pPr>
            <a:r>
              <a:rPr lang="ru-RU" altLang="ru-RU" sz="4400" dirty="0" smtClean="0">
                <a:solidFill>
                  <a:srgbClr val="4E3B30">
                    <a:shade val="75000"/>
                  </a:srgbClr>
                </a:solidFill>
                <a:latin typeface="Times New Roman" pitchFamily="18" charset="0"/>
              </a:rPr>
              <a:t>Исполнение </a:t>
            </a:r>
            <a:r>
              <a:rPr lang="ru-RU" altLang="ru-RU" sz="4400" dirty="0">
                <a:solidFill>
                  <a:srgbClr val="4E3B30">
                    <a:shade val="75000"/>
                  </a:srgbClr>
                </a:solidFill>
                <a:latin typeface="Times New Roman" pitchFamily="18" charset="0"/>
              </a:rPr>
              <a:t>бюджета </a:t>
            </a:r>
            <a:endParaRPr lang="ru-RU" altLang="ru-RU" sz="4400" dirty="0" smtClean="0">
              <a:solidFill>
                <a:srgbClr val="4E3B30">
                  <a:shade val="75000"/>
                </a:srgbClr>
              </a:solidFill>
              <a:latin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Clr>
                <a:srgbClr val="F0A22E"/>
              </a:buClr>
              <a:buFont typeface="Wingdings 2"/>
              <a:buNone/>
              <a:defRPr/>
            </a:pPr>
            <a:r>
              <a:rPr lang="ru-RU" altLang="ru-RU" sz="4400" dirty="0" smtClean="0">
                <a:solidFill>
                  <a:srgbClr val="4E3B30">
                    <a:shade val="75000"/>
                  </a:srgbClr>
                </a:solidFill>
                <a:latin typeface="Times New Roman" pitchFamily="18" charset="0"/>
              </a:rPr>
              <a:t>города Колы </a:t>
            </a:r>
            <a:r>
              <a:rPr lang="ru-RU" altLang="ru-RU" sz="4400" dirty="0">
                <a:solidFill>
                  <a:srgbClr val="4E3B30">
                    <a:shade val="75000"/>
                  </a:srgbClr>
                </a:solidFill>
                <a:latin typeface="Times New Roman" pitchFamily="18" charset="0"/>
              </a:rPr>
              <a:t>за </a:t>
            </a:r>
            <a:r>
              <a:rPr lang="ru-RU" altLang="ru-RU" sz="4400" dirty="0" smtClean="0">
                <a:solidFill>
                  <a:srgbClr val="4E3B30">
                    <a:shade val="75000"/>
                  </a:srgbClr>
                </a:solidFill>
                <a:latin typeface="Times New Roman" pitchFamily="18" charset="0"/>
              </a:rPr>
              <a:t>2019 год</a:t>
            </a:r>
            <a:endParaRPr lang="ru-RU" altLang="ru-RU" sz="4400" dirty="0" smtClean="0"/>
          </a:p>
        </p:txBody>
      </p:sp>
      <p:pic>
        <p:nvPicPr>
          <p:cNvPr id="28675" name="Рисунок 3" descr="Кола ГП_ПП-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769" y="260353"/>
            <a:ext cx="3340811" cy="36347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4076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867" y="307264"/>
            <a:ext cx="101044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rebuchet MS" pitchFamily="34" charset="0"/>
                <a:ea typeface="Arial Unicode MS" pitchFamily="34" charset="-128"/>
                <a:cs typeface="Arial" charset="0"/>
              </a:rPr>
              <a:t>Исполнение бюджетных ассигнований на реализацию муниципальных программ </a:t>
            </a:r>
            <a:r>
              <a:rPr lang="ru-RU" sz="2000" b="1" dirty="0" smtClean="0">
                <a:solidFill>
                  <a:srgbClr val="000000"/>
                </a:solidFill>
                <a:latin typeface="Trebuchet MS" pitchFamily="34" charset="0"/>
                <a:ea typeface="Arial Unicode MS" pitchFamily="34" charset="-128"/>
                <a:cs typeface="Arial" charset="0"/>
              </a:rPr>
              <a:t>города Колы и </a:t>
            </a:r>
            <a:r>
              <a:rPr lang="ru-RU" sz="2000" b="1" dirty="0">
                <a:solidFill>
                  <a:srgbClr val="000000"/>
                </a:solidFill>
                <a:latin typeface="Trebuchet MS" pitchFamily="34" charset="0"/>
                <a:ea typeface="Arial Unicode MS" pitchFamily="34" charset="-128"/>
                <a:cs typeface="Arial" charset="0"/>
              </a:rPr>
              <a:t>непрограммной деятельности за </a:t>
            </a:r>
            <a:r>
              <a:rPr lang="ru-RU" sz="2000" b="1" dirty="0" smtClean="0">
                <a:solidFill>
                  <a:srgbClr val="000000"/>
                </a:solidFill>
                <a:latin typeface="Trebuchet MS" pitchFamily="34" charset="0"/>
                <a:ea typeface="Arial Unicode MS" pitchFamily="34" charset="-128"/>
                <a:cs typeface="Arial" charset="0"/>
              </a:rPr>
              <a:t>2019 </a:t>
            </a:r>
            <a:r>
              <a:rPr lang="ru-RU" sz="2000" b="1" dirty="0">
                <a:solidFill>
                  <a:srgbClr val="000000"/>
                </a:solidFill>
                <a:latin typeface="Trebuchet MS" pitchFamily="34" charset="0"/>
                <a:ea typeface="Arial Unicode MS" pitchFamily="34" charset="-128"/>
                <a:cs typeface="Arial" charset="0"/>
              </a:rPr>
              <a:t>год</a:t>
            </a:r>
          </a:p>
        </p:txBody>
      </p: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10536081" y="1315591"/>
            <a:ext cx="16559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тысяч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429901"/>
              </p:ext>
            </p:extLst>
          </p:nvPr>
        </p:nvGraphicFramePr>
        <p:xfrm>
          <a:off x="807522" y="1431130"/>
          <a:ext cx="10426535" cy="514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Рисунок 3" descr="Кола ГП_ПП-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662" y="178990"/>
            <a:ext cx="768539" cy="8361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39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116632"/>
            <a:ext cx="11582400" cy="417758"/>
          </a:xfrm>
        </p:spPr>
        <p:txBody>
          <a:bodyPr>
            <a:noAutofit/>
          </a:bodyPr>
          <a:lstStyle/>
          <a:p>
            <a:pPr marL="0" indent="0" algn="ctr" eaLnBrk="1" fontAlgn="b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dirty="0" smtClean="0">
                <a:effectLst/>
                <a:latin typeface="Times New Roman"/>
                <a:ea typeface="Times New Roman"/>
              </a:rPr>
              <a:t>Муниципальная программа </a:t>
            </a:r>
            <a:r>
              <a:rPr lang="ru-RU" sz="1600" b="1" dirty="0" smtClean="0">
                <a:effectLst/>
                <a:latin typeface="Times New Roman"/>
                <a:ea typeface="Times New Roman"/>
              </a:rPr>
              <a:t>«Развитие и повышение качества человеческого капитала» 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включает пять подпрограмм. </a:t>
            </a:r>
            <a:br>
              <a:rPr lang="ru-RU" sz="16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solidFill>
                  <a:srgbClr val="4E3B3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1400" dirty="0" smtClean="0">
                <a:solidFill>
                  <a:srgbClr val="4E3B30"/>
                </a:solidFill>
                <a:effectLst/>
                <a:latin typeface="Times New Roman"/>
                <a:ea typeface="Times New Roman"/>
              </a:rPr>
            </a:br>
            <a:endParaRPr lang="ru-RU" sz="1400" dirty="0"/>
          </a:p>
        </p:txBody>
      </p:sp>
      <p:pic>
        <p:nvPicPr>
          <p:cNvPr id="35843" name="Picture 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03" y="475014"/>
            <a:ext cx="11662848" cy="602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Прямоугольник 9"/>
          <p:cNvSpPr>
            <a:spLocks noChangeArrowheads="1"/>
          </p:cNvSpPr>
          <p:nvPr/>
        </p:nvSpPr>
        <p:spPr bwMode="auto">
          <a:xfrm rot="10800000" flipV="1">
            <a:off x="3621590" y="2610193"/>
            <a:ext cx="512021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800" dirty="0">
                <a:solidFill>
                  <a:srgbClr val="000000"/>
                </a:solidFill>
              </a:rPr>
              <a:t>Производились расходы на финансирование городских мероприятий в сферах культуры, физкультуры и спорта, библиотечной и музейной деятельности, занятости молодежи.                                     </a:t>
            </a:r>
            <a:r>
              <a:rPr lang="ru-RU" altLang="ru-RU" sz="1800" b="0" dirty="0">
                <a:solidFill>
                  <a:srgbClr val="000000"/>
                </a:solidFill>
              </a:rPr>
              <a:t>Мероприятия программы выполнены. </a:t>
            </a:r>
          </a:p>
        </p:txBody>
      </p:sp>
      <p:sp>
        <p:nvSpPr>
          <p:cNvPr id="35849" name="Прямоугольник 9"/>
          <p:cNvSpPr>
            <a:spLocks noChangeArrowheads="1"/>
          </p:cNvSpPr>
          <p:nvPr/>
        </p:nvSpPr>
        <p:spPr bwMode="auto">
          <a:xfrm rot="10800000" flipH="1" flipV="1">
            <a:off x="624417" y="1123951"/>
            <a:ext cx="345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800" dirty="0" smtClean="0">
                <a:solidFill>
                  <a:srgbClr val="000000"/>
                </a:solidFill>
              </a:rPr>
              <a:t>ПЛАН                                           10,8 млн. рублей</a:t>
            </a: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35850" name="Прямоугольник 9"/>
          <p:cNvSpPr>
            <a:spLocks noChangeArrowheads="1"/>
          </p:cNvSpPr>
          <p:nvPr/>
        </p:nvSpPr>
        <p:spPr bwMode="auto">
          <a:xfrm rot="10800000" flipH="1" flipV="1">
            <a:off x="8591551" y="1158876"/>
            <a:ext cx="342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800" dirty="0">
                <a:solidFill>
                  <a:srgbClr val="000000"/>
                </a:solidFill>
              </a:rPr>
              <a:t>ИСПОЛНЕНИЕ                          </a:t>
            </a:r>
            <a:r>
              <a:rPr lang="ru-RU" altLang="ru-RU" sz="1800" dirty="0" smtClean="0">
                <a:solidFill>
                  <a:srgbClr val="000000"/>
                </a:solidFill>
              </a:rPr>
              <a:t>10,8 млн. рублей(100</a:t>
            </a:r>
            <a:r>
              <a:rPr lang="ru-RU" altLang="ru-RU" sz="1800" dirty="0">
                <a:solidFill>
                  <a:srgbClr val="000000"/>
                </a:solidFill>
              </a:rPr>
              <a:t>%)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03" y="4821380"/>
            <a:ext cx="2122488" cy="1672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http://smartwebsite.ru/_nw/0/374286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395" y="4816133"/>
            <a:ext cx="2152156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3" descr="Кола ГП_ПП-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759" cy="7961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2785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116632"/>
            <a:ext cx="11582400" cy="690890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ru-RU" sz="1600" dirty="0">
                <a:effectLst/>
                <a:latin typeface="Times New Roman"/>
                <a:ea typeface="Times New Roman"/>
              </a:rPr>
              <a:t>Муниципальная программа </a:t>
            </a:r>
            <a:r>
              <a:rPr lang="ru-RU" sz="1600" b="1" dirty="0">
                <a:effectLst/>
                <a:latin typeface="Times New Roman"/>
                <a:ea typeface="Times New Roman"/>
              </a:rPr>
              <a:t>«Обеспечение благоприятной окружающей среды»</a:t>
            </a:r>
            <a:r>
              <a:rPr lang="ru-RU" sz="1600" dirty="0">
                <a:effectLst/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включает две подпрограммы. </a:t>
            </a:r>
            <a:br>
              <a:rPr lang="ru-RU" sz="1600" dirty="0" smtClean="0">
                <a:effectLst/>
                <a:latin typeface="Times New Roman"/>
                <a:ea typeface="Times New Roman"/>
              </a:rPr>
            </a:br>
            <a:endParaRPr lang="ru-RU" sz="1600" dirty="0"/>
          </a:p>
        </p:txBody>
      </p:sp>
      <p:pic>
        <p:nvPicPr>
          <p:cNvPr id="36867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509" y="731838"/>
            <a:ext cx="4633382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Прямоугольник 3"/>
          <p:cNvSpPr>
            <a:spLocks noChangeArrowheads="1"/>
          </p:cNvSpPr>
          <p:nvPr/>
        </p:nvSpPr>
        <p:spPr bwMode="auto">
          <a:xfrm>
            <a:off x="431800" y="5441436"/>
            <a:ext cx="115210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Произведены расходы на финансирование мероприятий по ликвидации несанкционированных свалок, благоустройству города. 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791" y="2347254"/>
            <a:ext cx="3562596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245" y="2347254"/>
            <a:ext cx="3895106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Прямоугольник 9"/>
          <p:cNvSpPr>
            <a:spLocks noChangeArrowheads="1"/>
          </p:cNvSpPr>
          <p:nvPr/>
        </p:nvSpPr>
        <p:spPr bwMode="auto">
          <a:xfrm flipH="1">
            <a:off x="814918" y="1125538"/>
            <a:ext cx="29760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800" dirty="0">
                <a:solidFill>
                  <a:srgbClr val="000000"/>
                </a:solidFill>
              </a:rPr>
              <a:t>ПЛАН </a:t>
            </a:r>
            <a:r>
              <a:rPr lang="ru-RU" altLang="ru-RU" sz="1800" dirty="0" smtClean="0">
                <a:solidFill>
                  <a:srgbClr val="000000"/>
                </a:solidFill>
              </a:rPr>
              <a:t>34 </a:t>
            </a:r>
            <a:r>
              <a:rPr lang="ru-RU" altLang="ru-RU" sz="1800" dirty="0">
                <a:solidFill>
                  <a:srgbClr val="000000"/>
                </a:solidFill>
              </a:rPr>
              <a:t>млн. рублей</a:t>
            </a:r>
          </a:p>
        </p:txBody>
      </p:sp>
      <p:sp>
        <p:nvSpPr>
          <p:cNvPr id="36872" name="Прямоугольник 9"/>
          <p:cNvSpPr>
            <a:spLocks noChangeArrowheads="1"/>
          </p:cNvSpPr>
          <p:nvPr/>
        </p:nvSpPr>
        <p:spPr bwMode="auto">
          <a:xfrm flipH="1">
            <a:off x="7152218" y="1125538"/>
            <a:ext cx="364913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800" dirty="0">
                <a:solidFill>
                  <a:srgbClr val="000000"/>
                </a:solidFill>
              </a:rPr>
              <a:t>ИСПОЛНЕНИЕ </a:t>
            </a:r>
            <a:r>
              <a:rPr lang="ru-RU" altLang="ru-RU" sz="1800" dirty="0" smtClean="0">
                <a:solidFill>
                  <a:srgbClr val="000000"/>
                </a:solidFill>
              </a:rPr>
              <a:t>21,8 </a:t>
            </a:r>
            <a:r>
              <a:rPr lang="ru-RU" altLang="ru-RU" sz="1800" dirty="0">
                <a:solidFill>
                  <a:srgbClr val="000000"/>
                </a:solidFill>
              </a:rPr>
              <a:t>млн. рублей </a:t>
            </a:r>
            <a:r>
              <a:rPr lang="ru-RU" altLang="ru-RU" sz="1800" dirty="0" smtClean="0">
                <a:solidFill>
                  <a:srgbClr val="000000"/>
                </a:solidFill>
              </a:rPr>
              <a:t>(64%)</a:t>
            </a:r>
            <a:endParaRPr lang="ru-RU" altLang="ru-RU" sz="1800" dirty="0">
              <a:solidFill>
                <a:srgbClr val="000000"/>
              </a:solidFill>
            </a:endParaRPr>
          </a:p>
        </p:txBody>
      </p:sp>
      <p:pic>
        <p:nvPicPr>
          <p:cNvPr id="9" name="Рисунок 3" descr="Кола ГП_ПП-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34" y="113803"/>
            <a:ext cx="731759" cy="7961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886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 bwMode="auto">
          <a:xfrm>
            <a:off x="406400" y="0"/>
            <a:ext cx="11582400" cy="11255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indent="0" algn="ctr">
              <a:buNone/>
            </a:pPr>
            <a:r>
              <a:rPr lang="ru-RU" altLang="ru-RU" sz="1600" cap="none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altLang="ru-RU" sz="1600" b="1" cap="none" dirty="0" smtClean="0">
                <a:effectLst/>
                <a:latin typeface="Times New Roman" pitchFamily="18" charset="0"/>
                <a:cs typeface="Times New Roman" pitchFamily="18" charset="0"/>
              </a:rPr>
              <a:t>«ПОВЫШЕНИЕ БЕЗОПАСНОСТИ НАСЕЛЕНИЯ» </a:t>
            </a:r>
            <a:r>
              <a:rPr lang="ru-RU" altLang="ru-RU" sz="1600" cap="none" dirty="0" smtClean="0">
                <a:effectLst/>
                <a:latin typeface="Times New Roman" pitchFamily="18" charset="0"/>
                <a:cs typeface="Times New Roman" pitchFamily="18" charset="0"/>
              </a:rPr>
              <a:t>БЫЛА ПРЕДСТАВЛЕНА ДВУМЯ ПОДПРОГРАММАМИ.                                                                        </a:t>
            </a:r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0794" y="3141664"/>
            <a:ext cx="4374078" cy="352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Прямоугольник 3"/>
          <p:cNvSpPr>
            <a:spLocks noChangeArrowheads="1"/>
          </p:cNvSpPr>
          <p:nvPr/>
        </p:nvSpPr>
        <p:spPr bwMode="auto">
          <a:xfrm>
            <a:off x="719667" y="2084389"/>
            <a:ext cx="107526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altLang="ru-RU" sz="1800">
                <a:solidFill>
                  <a:srgbClr val="000000"/>
                </a:solidFill>
              </a:rPr>
              <a:t>Финансировались мероприятия по повышению безопасности населения,  профилактике терроризма и экстремизма, расходы на содержание ЕДДС. </a:t>
            </a:r>
            <a:r>
              <a:rPr lang="ru-RU" altLang="ru-RU" sz="1800" b="0">
                <a:solidFill>
                  <a:srgbClr val="000000"/>
                </a:solidFill>
              </a:rPr>
              <a:t>Мероприятия программы выполнены.</a:t>
            </a: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851" y="3141664"/>
            <a:ext cx="4316984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Прямоугольник 9"/>
          <p:cNvSpPr>
            <a:spLocks noChangeArrowheads="1"/>
          </p:cNvSpPr>
          <p:nvPr/>
        </p:nvSpPr>
        <p:spPr bwMode="auto">
          <a:xfrm flipH="1">
            <a:off x="1583267" y="1243013"/>
            <a:ext cx="3649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800" dirty="0" smtClean="0">
                <a:solidFill>
                  <a:srgbClr val="000000"/>
                </a:solidFill>
              </a:rPr>
              <a:t>ПЛАН 2,4 </a:t>
            </a:r>
            <a:r>
              <a:rPr lang="ru-RU" altLang="ru-RU" sz="1800" dirty="0">
                <a:solidFill>
                  <a:srgbClr val="000000"/>
                </a:solidFill>
              </a:rPr>
              <a:t>млн. рублей</a:t>
            </a:r>
          </a:p>
        </p:txBody>
      </p:sp>
      <p:sp>
        <p:nvSpPr>
          <p:cNvPr id="37895" name="Прямоугольник 9"/>
          <p:cNvSpPr>
            <a:spLocks noChangeArrowheads="1"/>
          </p:cNvSpPr>
          <p:nvPr/>
        </p:nvSpPr>
        <p:spPr bwMode="auto">
          <a:xfrm rot="10800000" flipH="1" flipV="1">
            <a:off x="7440085" y="1195388"/>
            <a:ext cx="3456516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800" dirty="0">
                <a:solidFill>
                  <a:srgbClr val="000000"/>
                </a:solidFill>
              </a:rPr>
              <a:t>ИСПОЛНЕНИЕ                          </a:t>
            </a:r>
            <a:r>
              <a:rPr lang="ru-RU" altLang="ru-RU" sz="1800" dirty="0" smtClean="0">
                <a:solidFill>
                  <a:srgbClr val="000000"/>
                </a:solidFill>
              </a:rPr>
              <a:t>2,4 </a:t>
            </a:r>
            <a:r>
              <a:rPr lang="ru-RU" altLang="ru-RU" sz="1800" dirty="0">
                <a:solidFill>
                  <a:srgbClr val="000000"/>
                </a:solidFill>
              </a:rPr>
              <a:t>млн. рублей (100%)</a:t>
            </a:r>
          </a:p>
        </p:txBody>
      </p:sp>
      <p:pic>
        <p:nvPicPr>
          <p:cNvPr id="8" name="Рисунок 3" descr="Кола ГП_ПП-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8" y="142504"/>
            <a:ext cx="731759" cy="7961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159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 bwMode="auto">
          <a:xfrm>
            <a:off x="406400" y="0"/>
            <a:ext cx="11582400" cy="10525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indent="0" algn="ctr">
              <a:buNone/>
            </a:pPr>
            <a:r>
              <a:rPr lang="ru-RU" altLang="ru-RU" sz="1600" cap="none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</a:t>
            </a:r>
            <a:r>
              <a:rPr lang="ru-RU" altLang="ru-RU" sz="1600" b="1" cap="none" dirty="0" smtClean="0">
                <a:effectLst/>
                <a:latin typeface="Times New Roman" pitchFamily="18" charset="0"/>
                <a:cs typeface="Times New Roman" pitchFamily="18" charset="0"/>
              </a:rPr>
              <a:t>СОЗДАНИЕ КОМФОРТНЫХ ЖИЛИЩНЫХ УСЛОВИЙ» </a:t>
            </a:r>
            <a:r>
              <a:rPr lang="ru-RU" altLang="ru-RU" sz="1600" cap="none" dirty="0" smtClean="0">
                <a:solidFill>
                  <a:srgbClr val="4E3B30"/>
                </a:solidFill>
                <a:effectLst/>
                <a:latin typeface="Times New Roman" pitchFamily="18" charset="0"/>
                <a:cs typeface="Times New Roman" pitchFamily="18" charset="0"/>
              </a:rPr>
              <a:t>ВКЛЮЧАЕТ В СЕБЯ ТРИ ПОДПРОГРАММЫ.                                                                        </a:t>
            </a:r>
            <a:endParaRPr lang="ru-RU" altLang="ru-RU" sz="1600" cap="none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5049" y="4271963"/>
            <a:ext cx="3194463" cy="247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190" y="4271963"/>
            <a:ext cx="3499427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Прямоугольник 2"/>
          <p:cNvSpPr>
            <a:spLocks noChangeArrowheads="1"/>
          </p:cNvSpPr>
          <p:nvPr/>
        </p:nvSpPr>
        <p:spPr bwMode="auto">
          <a:xfrm>
            <a:off x="0" y="1687514"/>
            <a:ext cx="12192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altLang="ru-RU" sz="1800" dirty="0" smtClean="0">
                <a:solidFill>
                  <a:prstClr val="black"/>
                </a:solidFill>
                <a:latin typeface="Times New Roman" pitchFamily="18" charset="0"/>
              </a:rPr>
              <a:t>Финансировались мероприятия по обеспечению </a:t>
            </a: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</a:rPr>
              <a:t>объектами коммунальной и дорожной </a:t>
            </a:r>
            <a:r>
              <a:rPr lang="ru-RU" altLang="ru-RU" sz="1800" dirty="0" smtClean="0">
                <a:solidFill>
                  <a:prstClr val="black"/>
                </a:solidFill>
                <a:latin typeface="Times New Roman" pitchFamily="18" charset="0"/>
              </a:rPr>
              <a:t>инфраструктуры земельных </a:t>
            </a: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</a:rPr>
              <a:t>участков, предназначенных для </a:t>
            </a:r>
            <a:r>
              <a:rPr lang="ru-RU" altLang="ru-RU" sz="1800" dirty="0" smtClean="0">
                <a:solidFill>
                  <a:prstClr val="black"/>
                </a:solidFill>
                <a:latin typeface="Times New Roman" pitchFamily="18" charset="0"/>
              </a:rPr>
              <a:t>многодетных семей; расходы по уплате взносов на </a:t>
            </a: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</a:rPr>
              <a:t>капитальный ремонт многоквартирных </a:t>
            </a:r>
            <a:r>
              <a:rPr lang="ru-RU" altLang="ru-RU" sz="1800" dirty="0" smtClean="0">
                <a:solidFill>
                  <a:prstClr val="black"/>
                </a:solidFill>
                <a:latin typeface="Times New Roman" pitchFamily="18" charset="0"/>
              </a:rPr>
              <a:t>домов и на мероприятия по капитальному ремонту многоквартирных домов.                                                                                                            </a:t>
            </a:r>
            <a:r>
              <a:rPr lang="ru-RU" altLang="ru-RU" sz="1800" b="0" dirty="0" smtClean="0">
                <a:solidFill>
                  <a:prstClr val="black"/>
                </a:solidFill>
                <a:latin typeface="Times New Roman" pitchFamily="18" charset="0"/>
              </a:rPr>
              <a:t>Неполное исполнение объясняется следующим:</a:t>
            </a:r>
          </a:p>
          <a:p>
            <a:pPr marL="285750" indent="-285750" algn="ctr"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altLang="ru-RU" sz="1800" b="0" dirty="0">
                <a:solidFill>
                  <a:prstClr val="black"/>
                </a:solidFill>
                <a:latin typeface="Times New Roman" pitchFamily="18" charset="0"/>
              </a:rPr>
              <a:t>р</a:t>
            </a:r>
            <a:r>
              <a:rPr lang="ru-RU" altLang="ru-RU" sz="1800" b="0" dirty="0" smtClean="0">
                <a:solidFill>
                  <a:prstClr val="black"/>
                </a:solidFill>
                <a:latin typeface="Times New Roman" pitchFamily="18" charset="0"/>
              </a:rPr>
              <a:t>аботы по обеспечению </a:t>
            </a:r>
            <a:r>
              <a:rPr lang="ru-RU" altLang="ru-RU" sz="1800" b="0" dirty="0">
                <a:solidFill>
                  <a:prstClr val="black"/>
                </a:solidFill>
                <a:latin typeface="Times New Roman" pitchFamily="18" charset="0"/>
              </a:rPr>
              <a:t>земельных участков, предназначенных для индивидуального жилищного строительства многодетным семьям, объектами коммунальной инфраструктуры и дорогами перенесены на </a:t>
            </a:r>
            <a:r>
              <a:rPr lang="ru-RU" altLang="ru-RU" sz="1800" b="0" dirty="0" smtClean="0">
                <a:solidFill>
                  <a:prstClr val="black"/>
                </a:solidFill>
                <a:latin typeface="Times New Roman" pitchFamily="18" charset="0"/>
              </a:rPr>
              <a:t>2020 </a:t>
            </a:r>
            <a:r>
              <a:rPr lang="ru-RU" altLang="ru-RU" sz="1800" b="0" dirty="0">
                <a:solidFill>
                  <a:prstClr val="black"/>
                </a:solidFill>
                <a:latin typeface="Times New Roman" pitchFamily="18" charset="0"/>
              </a:rPr>
              <a:t>год.</a:t>
            </a:r>
          </a:p>
        </p:txBody>
      </p:sp>
      <p:sp>
        <p:nvSpPr>
          <p:cNvPr id="38918" name="Прямоугольник 9"/>
          <p:cNvSpPr>
            <a:spLocks noChangeArrowheads="1"/>
          </p:cNvSpPr>
          <p:nvPr/>
        </p:nvSpPr>
        <p:spPr bwMode="auto">
          <a:xfrm rot="10800000" flipH="1" flipV="1">
            <a:off x="747184" y="1179791"/>
            <a:ext cx="4607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800" dirty="0">
                <a:solidFill>
                  <a:srgbClr val="000000"/>
                </a:solidFill>
              </a:rPr>
              <a:t>ПЛАН </a:t>
            </a:r>
            <a:r>
              <a:rPr lang="ru-RU" altLang="ru-RU" sz="1800" dirty="0" smtClean="0">
                <a:solidFill>
                  <a:srgbClr val="000000"/>
                </a:solidFill>
              </a:rPr>
              <a:t> 16,8 </a:t>
            </a:r>
            <a:r>
              <a:rPr lang="ru-RU" altLang="ru-RU" sz="1800" dirty="0">
                <a:solidFill>
                  <a:srgbClr val="000000"/>
                </a:solidFill>
              </a:rPr>
              <a:t>млн. рублей</a:t>
            </a:r>
          </a:p>
        </p:txBody>
      </p:sp>
      <p:sp>
        <p:nvSpPr>
          <p:cNvPr id="38919" name="Прямоугольник 9"/>
          <p:cNvSpPr>
            <a:spLocks noChangeArrowheads="1"/>
          </p:cNvSpPr>
          <p:nvPr/>
        </p:nvSpPr>
        <p:spPr bwMode="auto">
          <a:xfrm rot="10800000" flipH="1" flipV="1">
            <a:off x="7344834" y="1179791"/>
            <a:ext cx="43201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800" dirty="0" smtClean="0">
                <a:solidFill>
                  <a:srgbClr val="000000"/>
                </a:solidFill>
              </a:rPr>
              <a:t>ИСПОЛНЕНИЕ 5,1 млн</a:t>
            </a:r>
            <a:r>
              <a:rPr lang="ru-RU" altLang="ru-RU" sz="1800" dirty="0">
                <a:solidFill>
                  <a:srgbClr val="000000"/>
                </a:solidFill>
              </a:rPr>
              <a:t>. рублей </a:t>
            </a:r>
            <a:r>
              <a:rPr lang="ru-RU" altLang="ru-RU" sz="1800" dirty="0" smtClean="0">
                <a:solidFill>
                  <a:srgbClr val="000000"/>
                </a:solidFill>
              </a:rPr>
              <a:t>(31%)</a:t>
            </a:r>
            <a:endParaRPr lang="ru-RU" altLang="ru-RU" sz="1800" dirty="0">
              <a:solidFill>
                <a:srgbClr val="000000"/>
              </a:solidFill>
            </a:endParaRPr>
          </a:p>
        </p:txBody>
      </p:sp>
      <p:pic>
        <p:nvPicPr>
          <p:cNvPr id="8" name="Рисунок 3" descr="Кола ГП_ПП-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7" y="149428"/>
            <a:ext cx="731759" cy="7961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2327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06400" y="190005"/>
            <a:ext cx="11582400" cy="93394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indent="0" algn="ctr">
              <a:buNone/>
            </a:pPr>
            <a:r>
              <a:rPr lang="ru-RU" altLang="ru-RU" sz="1600" cap="none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altLang="ru-RU" sz="1600" b="1" cap="none" dirty="0" smtClean="0">
                <a:effectLst/>
                <a:latin typeface="Times New Roman" pitchFamily="18" charset="0"/>
                <a:cs typeface="Times New Roman" pitchFamily="18" charset="0"/>
              </a:rPr>
              <a:t>«ОБЕСПЕЧЕНИЕ ЭФФЕКТИВНОГО ФУНКЦИОНИРОВАНИЯ ГОРОДСКОГО ХОЗЯЙСТВА </a:t>
            </a:r>
            <a:r>
              <a:rPr lang="ru-RU" altLang="ru-RU" sz="1600" cap="none" dirty="0" smtClean="0">
                <a:solidFill>
                  <a:srgbClr val="4E3B30"/>
                </a:solidFill>
                <a:effectLst/>
                <a:latin typeface="Times New Roman" pitchFamily="18" charset="0"/>
                <a:cs typeface="Times New Roman" pitchFamily="18" charset="0"/>
              </a:rPr>
              <a:t>ВКЛЮЧАЕТ В СЕБЯ СЕМЬ ПОДПРОГРАММ</a:t>
            </a:r>
            <a:endParaRPr lang="ru-RU" altLang="ru-RU" sz="1600" cap="none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Прямоугольник 3"/>
          <p:cNvSpPr>
            <a:spLocks noChangeArrowheads="1"/>
          </p:cNvSpPr>
          <p:nvPr/>
        </p:nvSpPr>
        <p:spPr bwMode="auto">
          <a:xfrm rot="10800000" flipV="1">
            <a:off x="143933" y="1898581"/>
            <a:ext cx="1204806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800" dirty="0">
                <a:solidFill>
                  <a:srgbClr val="000000"/>
                </a:solidFill>
              </a:rPr>
              <a:t>Финансировались мероприятия по энергосбережению, по ремонту и содержанию дорог, по подготовке объектов жизнеобеспечения к отопительному периоду, по содержанию котельных, наружных сетей, по капитальному ремонту муниципальной собственности, по содержанию МКУ «Управление городского хозяйства». </a:t>
            </a:r>
            <a:r>
              <a:rPr lang="ru-RU" altLang="ru-RU" sz="1800" b="0" dirty="0">
                <a:solidFill>
                  <a:srgbClr val="000000"/>
                </a:solidFill>
              </a:rPr>
              <a:t>Мероприятия программы выполнены. Неполное исполнение объясняется сложившейся экономией в результате проведения конкурсных </a:t>
            </a:r>
            <a:r>
              <a:rPr lang="ru-RU" altLang="ru-RU" sz="1800" b="0" dirty="0" smtClean="0">
                <a:solidFill>
                  <a:srgbClr val="000000"/>
                </a:solidFill>
              </a:rPr>
              <a:t>процедур</a:t>
            </a:r>
            <a:r>
              <a:rPr lang="ru-RU" altLang="ru-RU" dirty="0" smtClean="0">
                <a:solidFill>
                  <a:srgbClr val="000000"/>
                </a:solidFill>
              </a:rPr>
              <a:t>, а так же перенесением сроков ремонта здания для МБУК «Музей истории города Колы» на 2020 год</a:t>
            </a:r>
            <a:endParaRPr lang="ru-RU" altLang="ru-RU" sz="1800" b="0" dirty="0">
              <a:solidFill>
                <a:srgbClr val="000000"/>
              </a:solidFill>
            </a:endParaRPr>
          </a:p>
        </p:txBody>
      </p:sp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933825"/>
            <a:ext cx="355176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433" y="3933825"/>
            <a:ext cx="3744384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684" y="3933825"/>
            <a:ext cx="355388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Прямоугольник 9"/>
          <p:cNvSpPr>
            <a:spLocks noChangeArrowheads="1"/>
          </p:cNvSpPr>
          <p:nvPr/>
        </p:nvSpPr>
        <p:spPr bwMode="auto">
          <a:xfrm rot="10800000" flipH="1" flipV="1">
            <a:off x="719666" y="1171853"/>
            <a:ext cx="31686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800" dirty="0" smtClean="0">
                <a:solidFill>
                  <a:srgbClr val="000000"/>
                </a:solidFill>
              </a:rPr>
              <a:t>ПЛАН 52,4 </a:t>
            </a:r>
            <a:r>
              <a:rPr lang="ru-RU" altLang="ru-RU" sz="1800" dirty="0">
                <a:solidFill>
                  <a:srgbClr val="000000"/>
                </a:solidFill>
              </a:rPr>
              <a:t>млн. рублей</a:t>
            </a:r>
          </a:p>
        </p:txBody>
      </p:sp>
      <p:sp>
        <p:nvSpPr>
          <p:cNvPr id="39944" name="Прямоугольник 9"/>
          <p:cNvSpPr>
            <a:spLocks noChangeArrowheads="1"/>
          </p:cNvSpPr>
          <p:nvPr/>
        </p:nvSpPr>
        <p:spPr bwMode="auto">
          <a:xfrm rot="10800000" flipH="1" flipV="1">
            <a:off x="8015818" y="1093788"/>
            <a:ext cx="4032249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800" dirty="0">
                <a:solidFill>
                  <a:srgbClr val="000000"/>
                </a:solidFill>
              </a:rPr>
              <a:t>ИСПОЛНЕНИЕ </a:t>
            </a:r>
            <a:r>
              <a:rPr lang="ru-RU" altLang="ru-RU" sz="1800" dirty="0" smtClean="0">
                <a:solidFill>
                  <a:srgbClr val="000000"/>
                </a:solidFill>
              </a:rPr>
              <a:t>30,2 </a:t>
            </a:r>
            <a:r>
              <a:rPr lang="ru-RU" altLang="ru-RU" sz="1800" dirty="0">
                <a:solidFill>
                  <a:srgbClr val="000000"/>
                </a:solidFill>
              </a:rPr>
              <a:t>млн. рублей </a:t>
            </a:r>
            <a:r>
              <a:rPr lang="ru-RU" altLang="ru-RU" sz="1800" dirty="0" smtClean="0">
                <a:solidFill>
                  <a:srgbClr val="000000"/>
                </a:solidFill>
              </a:rPr>
              <a:t>(58</a:t>
            </a:r>
            <a:r>
              <a:rPr lang="ru-RU" altLang="ru-RU" sz="1800" dirty="0">
                <a:solidFill>
                  <a:srgbClr val="000000"/>
                </a:solidFill>
              </a:rPr>
              <a:t>%)</a:t>
            </a:r>
          </a:p>
        </p:txBody>
      </p:sp>
      <p:pic>
        <p:nvPicPr>
          <p:cNvPr id="9" name="Рисунок 3" descr="Кола ГП_ПП-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759" cy="7961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388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 bwMode="auto">
          <a:xfrm>
            <a:off x="406400" y="115889"/>
            <a:ext cx="11582400" cy="10810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indent="0" algn="ctr">
              <a:buNone/>
            </a:pPr>
            <a:r>
              <a:rPr lang="ru-RU" altLang="ru-RU" sz="1600" cap="none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altLang="ru-RU" sz="1600" b="1" cap="none" dirty="0" smtClean="0">
                <a:effectLst/>
                <a:latin typeface="Times New Roman" pitchFamily="18" charset="0"/>
                <a:cs typeface="Times New Roman" pitchFamily="18" charset="0"/>
              </a:rPr>
              <a:t>«ОБЕСПЕЧЕНИЕ ЭКОНОМИЧЕСКОГО РОСТА, РАЗВИТИЯ И МОДЕРНИЗАЦИИ»</a:t>
            </a:r>
            <a:r>
              <a:rPr lang="ru-RU" altLang="ru-RU" sz="1600" cap="none" dirty="0" smtClean="0">
                <a:effectLst/>
                <a:latin typeface="Times New Roman" pitchFamily="18" charset="0"/>
                <a:cs typeface="Times New Roman" pitchFamily="18" charset="0"/>
              </a:rPr>
              <a:t> ВКЛЮЧАЕТ В СЕБЯ ДВЕ ПОДПРОГРАММЫ.                         </a:t>
            </a:r>
          </a:p>
        </p:txBody>
      </p:sp>
      <p:pic>
        <p:nvPicPr>
          <p:cNvPr id="40963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206" y="2429098"/>
            <a:ext cx="6068290" cy="386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Прямоугольник 3"/>
          <p:cNvSpPr>
            <a:spLocks noChangeArrowheads="1"/>
          </p:cNvSpPr>
          <p:nvPr/>
        </p:nvSpPr>
        <p:spPr bwMode="auto">
          <a:xfrm rot="10800000" flipV="1">
            <a:off x="431801" y="1782765"/>
            <a:ext cx="115210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800" dirty="0">
                <a:solidFill>
                  <a:srgbClr val="000000"/>
                </a:solidFill>
              </a:rPr>
              <a:t>Предусматривались бюджетные ассигнования на финансирование мероприятий по внесению изменений в генплан, развитие среднего и малого предпринимательства.                                                                                                        </a:t>
            </a:r>
            <a:endParaRPr lang="ru-RU" altLang="ru-RU" sz="1800" b="0" dirty="0">
              <a:solidFill>
                <a:srgbClr val="000000"/>
              </a:solidFill>
            </a:endParaRPr>
          </a:p>
        </p:txBody>
      </p:sp>
      <p:sp>
        <p:nvSpPr>
          <p:cNvPr id="40965" name="Прямоугольник 9"/>
          <p:cNvSpPr>
            <a:spLocks noChangeArrowheads="1"/>
          </p:cNvSpPr>
          <p:nvPr/>
        </p:nvSpPr>
        <p:spPr bwMode="auto">
          <a:xfrm rot="10800000" flipH="1" flipV="1">
            <a:off x="1007534" y="1233766"/>
            <a:ext cx="26881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800" dirty="0" smtClean="0">
                <a:solidFill>
                  <a:srgbClr val="000000"/>
                </a:solidFill>
              </a:rPr>
              <a:t>ПЛАН 0,5 </a:t>
            </a:r>
            <a:r>
              <a:rPr lang="ru-RU" altLang="ru-RU" sz="1800" dirty="0">
                <a:solidFill>
                  <a:srgbClr val="000000"/>
                </a:solidFill>
              </a:rPr>
              <a:t>млн. рублей</a:t>
            </a:r>
          </a:p>
        </p:txBody>
      </p:sp>
      <p:sp>
        <p:nvSpPr>
          <p:cNvPr id="40966" name="Прямоугольник 9"/>
          <p:cNvSpPr>
            <a:spLocks noChangeArrowheads="1"/>
          </p:cNvSpPr>
          <p:nvPr/>
        </p:nvSpPr>
        <p:spPr bwMode="auto">
          <a:xfrm rot="10800000" flipH="1" flipV="1">
            <a:off x="7632700" y="1136651"/>
            <a:ext cx="345651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800" dirty="0">
                <a:solidFill>
                  <a:srgbClr val="000000"/>
                </a:solidFill>
              </a:rPr>
              <a:t>ИСПОЛНЕНИЕ                          </a:t>
            </a:r>
            <a:r>
              <a:rPr lang="ru-RU" altLang="ru-RU" sz="1800" dirty="0" smtClean="0">
                <a:solidFill>
                  <a:srgbClr val="000000"/>
                </a:solidFill>
              </a:rPr>
              <a:t>0,1 </a:t>
            </a:r>
            <a:r>
              <a:rPr lang="ru-RU" altLang="ru-RU" sz="1800" dirty="0">
                <a:solidFill>
                  <a:srgbClr val="000000"/>
                </a:solidFill>
              </a:rPr>
              <a:t>млн. рублей </a:t>
            </a:r>
            <a:r>
              <a:rPr lang="ru-RU" altLang="ru-RU" sz="1800" dirty="0" smtClean="0">
                <a:solidFill>
                  <a:srgbClr val="000000"/>
                </a:solidFill>
              </a:rPr>
              <a:t>(28%)</a:t>
            </a:r>
            <a:endParaRPr lang="ru-RU" altLang="ru-RU" sz="1800" dirty="0">
              <a:solidFill>
                <a:srgbClr val="000000"/>
              </a:solidFill>
            </a:endParaRPr>
          </a:p>
        </p:txBody>
      </p:sp>
      <p:pic>
        <p:nvPicPr>
          <p:cNvPr id="7" name="Рисунок 3" descr="Кола ГП_ПП-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0" y="95002"/>
            <a:ext cx="731759" cy="7961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9702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 bwMode="auto">
          <a:xfrm>
            <a:off x="406400" y="115888"/>
            <a:ext cx="11582400" cy="10096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indent="0" algn="ctr">
              <a:buNone/>
            </a:pPr>
            <a:r>
              <a:rPr lang="ru-RU" altLang="ru-RU" sz="1600" cap="none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altLang="ru-RU" sz="1600" b="1" cap="none" dirty="0" smtClean="0">
                <a:effectLst/>
                <a:latin typeface="Times New Roman" pitchFamily="18" charset="0"/>
                <a:cs typeface="Times New Roman" pitchFamily="18" charset="0"/>
              </a:rPr>
              <a:t>«ПОВЫШЕНИЕ ЭФФЕКТИВНОСТИ МУНИЦИПАЛЬНОГО УПРАВЛЕНИЯ»</a:t>
            </a:r>
            <a:r>
              <a:rPr lang="ru-RU" altLang="ru-RU" sz="1600" cap="none" dirty="0" smtClean="0">
                <a:effectLst/>
                <a:latin typeface="Times New Roman" pitchFamily="18" charset="0"/>
                <a:cs typeface="Times New Roman" pitchFamily="18" charset="0"/>
              </a:rPr>
              <a:t> ВКЛЮЧАЕТ В СЕБЯ ВОСЕМЬ ПОДПРОГРАММ.                                  </a:t>
            </a:r>
          </a:p>
        </p:txBody>
      </p:sp>
      <p:pic>
        <p:nvPicPr>
          <p:cNvPr id="41988" name="Picture 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61465" y="1125538"/>
            <a:ext cx="3574474" cy="217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Прямоугольник 4"/>
          <p:cNvSpPr>
            <a:spLocks noChangeArrowheads="1"/>
          </p:cNvSpPr>
          <p:nvPr/>
        </p:nvSpPr>
        <p:spPr bwMode="auto">
          <a:xfrm rot="10800000" flipV="1">
            <a:off x="29634" y="2400241"/>
            <a:ext cx="729615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800" dirty="0">
                <a:solidFill>
                  <a:srgbClr val="000000"/>
                </a:solidFill>
              </a:rPr>
              <a:t>Финансировались мероприятия по содержанию местной администрации, мероприятий в сфере информационно-коммуникационных технологий, по управлению муниципальным имуществом, по проведению землеустроительных работ, по содержанию МКУ «Управление делами </a:t>
            </a:r>
            <a:r>
              <a:rPr lang="ru-RU" altLang="ru-RU" sz="1800" dirty="0" smtClean="0">
                <a:solidFill>
                  <a:srgbClr val="000000"/>
                </a:solidFill>
              </a:rPr>
              <a:t>органов местного самоуправления»</a:t>
            </a:r>
            <a:r>
              <a:rPr lang="ru-RU" altLang="ru-RU" sz="1800" i="1" dirty="0" smtClean="0">
                <a:solidFill>
                  <a:srgbClr val="000000"/>
                </a:solidFill>
              </a:rPr>
              <a:t>.</a:t>
            </a:r>
            <a:endParaRPr lang="ru-RU" altLang="ru-RU" sz="1800" i="1" dirty="0">
              <a:solidFill>
                <a:srgbClr val="000000"/>
              </a:solidFill>
            </a:endParaRPr>
          </a:p>
          <a:p>
            <a:pPr algn="ctr"/>
            <a:endParaRPr lang="ru-RU" altLang="ru-RU" sz="1800" i="1" dirty="0">
              <a:solidFill>
                <a:srgbClr val="000000"/>
              </a:solidFill>
            </a:endParaRPr>
          </a:p>
          <a:p>
            <a:pPr algn="ctr"/>
            <a:r>
              <a:rPr lang="ru-RU" altLang="ru-RU" sz="1800" b="0" dirty="0">
                <a:solidFill>
                  <a:srgbClr val="000000"/>
                </a:solidFill>
              </a:rPr>
              <a:t>Неполное освоение средств объясняется установленными сроками исполнения контрактов в 2019 </a:t>
            </a:r>
            <a:r>
              <a:rPr lang="ru-RU" altLang="ru-RU" sz="1800" b="0" dirty="0" smtClean="0">
                <a:solidFill>
                  <a:srgbClr val="000000"/>
                </a:solidFill>
              </a:rPr>
              <a:t>году. </a:t>
            </a:r>
            <a:r>
              <a:rPr lang="ru-RU" altLang="ru-RU" sz="1800" b="0" dirty="0">
                <a:solidFill>
                  <a:srgbClr val="000000"/>
                </a:solidFill>
              </a:rPr>
              <a:t>Также сложилась экономия в результате проведения конкурсных процедур.</a:t>
            </a:r>
          </a:p>
        </p:txBody>
      </p:sp>
      <p:pic>
        <p:nvPicPr>
          <p:cNvPr id="4198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17" y="3357563"/>
            <a:ext cx="3503221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17" y="5373688"/>
            <a:ext cx="3503221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Прямоугольник 9"/>
          <p:cNvSpPr>
            <a:spLocks noChangeArrowheads="1"/>
          </p:cNvSpPr>
          <p:nvPr/>
        </p:nvSpPr>
        <p:spPr bwMode="auto">
          <a:xfrm rot="10800000" flipH="1" flipV="1">
            <a:off x="372534" y="1298059"/>
            <a:ext cx="3035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800" dirty="0" smtClean="0">
                <a:solidFill>
                  <a:srgbClr val="000000"/>
                </a:solidFill>
              </a:rPr>
              <a:t>ПЛАН 41,5 </a:t>
            </a:r>
            <a:r>
              <a:rPr lang="ru-RU" altLang="ru-RU" sz="1800" dirty="0">
                <a:solidFill>
                  <a:srgbClr val="000000"/>
                </a:solidFill>
              </a:rPr>
              <a:t>млн. рублей</a:t>
            </a:r>
          </a:p>
        </p:txBody>
      </p:sp>
      <p:sp>
        <p:nvSpPr>
          <p:cNvPr id="41992" name="Прямоугольник 9"/>
          <p:cNvSpPr>
            <a:spLocks noChangeArrowheads="1"/>
          </p:cNvSpPr>
          <p:nvPr/>
        </p:nvSpPr>
        <p:spPr bwMode="auto">
          <a:xfrm rot="10800000" flipH="1" flipV="1">
            <a:off x="3407833" y="1157288"/>
            <a:ext cx="364913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800" dirty="0">
                <a:solidFill>
                  <a:srgbClr val="000000"/>
                </a:solidFill>
              </a:rPr>
              <a:t>ИСПОЛНЕНИЕ   </a:t>
            </a:r>
            <a:r>
              <a:rPr lang="ru-RU" altLang="ru-RU" sz="1800" dirty="0" smtClean="0">
                <a:solidFill>
                  <a:srgbClr val="000000"/>
                </a:solidFill>
              </a:rPr>
              <a:t>38,4 </a:t>
            </a:r>
            <a:r>
              <a:rPr lang="ru-RU" altLang="ru-RU" sz="1800" dirty="0">
                <a:solidFill>
                  <a:srgbClr val="000000"/>
                </a:solidFill>
              </a:rPr>
              <a:t>млн. рублей  (</a:t>
            </a:r>
            <a:r>
              <a:rPr lang="ru-RU" altLang="ru-RU" sz="1800" dirty="0" smtClean="0">
                <a:solidFill>
                  <a:srgbClr val="000000"/>
                </a:solidFill>
              </a:rPr>
              <a:t>93%)</a:t>
            </a:r>
            <a:endParaRPr lang="ru-RU" altLang="ru-RU" sz="1800" dirty="0">
              <a:solidFill>
                <a:srgbClr val="000000"/>
              </a:solidFill>
            </a:endParaRPr>
          </a:p>
        </p:txBody>
      </p:sp>
      <p:pic>
        <p:nvPicPr>
          <p:cNvPr id="9" name="Рисунок 3" descr="Кола ГП_ПП-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3" y="169469"/>
            <a:ext cx="731759" cy="7961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3736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 bwMode="auto">
          <a:xfrm>
            <a:off x="406400" y="115888"/>
            <a:ext cx="11582400" cy="10096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indent="0" algn="ctr">
              <a:buNone/>
            </a:pPr>
            <a:r>
              <a:rPr lang="ru-RU" altLang="ru-RU" sz="1600" cap="none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altLang="ru-RU" sz="1600" b="1" cap="none" dirty="0" smtClean="0">
                <a:effectLst/>
                <a:latin typeface="Times New Roman" pitchFamily="18" charset="0"/>
                <a:cs typeface="Times New Roman" pitchFamily="18" charset="0"/>
              </a:rPr>
              <a:t>«ФОРМИРОВАНИЕ СОВРЕМЕННОЙ ГОРОДСКОЙ СРЕДЫ»</a:t>
            </a:r>
            <a:r>
              <a:rPr lang="ru-RU" altLang="ru-RU" sz="1600" cap="none" dirty="0" smtClean="0">
                <a:effectLst/>
                <a:latin typeface="Times New Roman" pitchFamily="18" charset="0"/>
                <a:cs typeface="Times New Roman" pitchFamily="18" charset="0"/>
              </a:rPr>
              <a:t>.                                                                                                                            </a:t>
            </a:r>
          </a:p>
        </p:txBody>
      </p:sp>
      <p:sp>
        <p:nvSpPr>
          <p:cNvPr id="43011" name="Прямоугольник 4"/>
          <p:cNvSpPr>
            <a:spLocks noChangeArrowheads="1"/>
          </p:cNvSpPr>
          <p:nvPr/>
        </p:nvSpPr>
        <p:spPr bwMode="auto">
          <a:xfrm>
            <a:off x="372533" y="1196976"/>
            <a:ext cx="1138766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800" dirty="0">
                <a:solidFill>
                  <a:srgbClr val="000000"/>
                </a:solidFill>
              </a:rPr>
              <a:t>Финансировались мероприятия по благоустройству дворовых территорий и территорий общего пользования.</a:t>
            </a:r>
            <a:r>
              <a:rPr lang="ru-RU" altLang="ru-RU" sz="1800" b="0" i="1" dirty="0">
                <a:solidFill>
                  <a:srgbClr val="000000"/>
                </a:solidFill>
              </a:rPr>
              <a:t> </a:t>
            </a:r>
            <a:r>
              <a:rPr lang="ru-RU" altLang="ru-RU" dirty="0">
                <a:solidFill>
                  <a:srgbClr val="000000"/>
                </a:solidFill>
              </a:rPr>
              <a:t>Неполное исполнение объясняется следующим</a:t>
            </a:r>
            <a:r>
              <a:rPr lang="ru-RU" altLang="ru-RU" dirty="0" smtClean="0">
                <a:solidFill>
                  <a:srgbClr val="000000"/>
                </a:solidFill>
              </a:rPr>
              <a:t>: </a:t>
            </a:r>
          </a:p>
          <a:p>
            <a:pPr algn="ctr"/>
            <a:r>
              <a:rPr lang="ru-RU" altLang="ru-RU" dirty="0" smtClean="0">
                <a:solidFill>
                  <a:srgbClr val="000000"/>
                </a:solidFill>
              </a:rPr>
              <a:t>-работы по благоустройству общественной территории «Поморская набережная» перенесены на 2020 год.</a:t>
            </a:r>
            <a:endParaRPr lang="ru-RU" altLang="ru-RU" dirty="0">
              <a:solidFill>
                <a:srgbClr val="000000"/>
              </a:solidFill>
            </a:endParaRPr>
          </a:p>
          <a:p>
            <a:pPr algn="ctr"/>
            <a:r>
              <a:rPr lang="ru-RU" altLang="ru-RU" sz="1800" b="0" i="1" dirty="0" smtClean="0">
                <a:solidFill>
                  <a:srgbClr val="000000"/>
                </a:solidFill>
              </a:rPr>
              <a:t>                                                                             </a:t>
            </a: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3012" name="Прямоугольник 9"/>
          <p:cNvSpPr>
            <a:spLocks noChangeArrowheads="1"/>
          </p:cNvSpPr>
          <p:nvPr/>
        </p:nvSpPr>
        <p:spPr bwMode="auto">
          <a:xfrm flipH="1">
            <a:off x="1775884" y="2247901"/>
            <a:ext cx="3359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ПЛАН       </a:t>
            </a:r>
            <a:r>
              <a:rPr lang="ru-RU" altLang="ru-RU" sz="1800" dirty="0" smtClean="0">
                <a:solidFill>
                  <a:srgbClr val="000000"/>
                </a:solidFill>
              </a:rPr>
              <a:t> 54,5 </a:t>
            </a:r>
            <a:r>
              <a:rPr lang="ru-RU" altLang="ru-RU" sz="1800" dirty="0">
                <a:solidFill>
                  <a:srgbClr val="000000"/>
                </a:solidFill>
              </a:rPr>
              <a:t>млн. рублей</a:t>
            </a:r>
          </a:p>
        </p:txBody>
      </p:sp>
      <p:sp>
        <p:nvSpPr>
          <p:cNvPr id="3" name="AutoShape 2"/>
          <p:cNvSpPr>
            <a:spLocks noChangeAspect="1" noChangeArrowheads="1"/>
          </p:cNvSpPr>
          <p:nvPr/>
        </p:nvSpPr>
        <p:spPr bwMode="auto">
          <a:xfrm>
            <a:off x="84667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 sz="1800" b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4" name="AutoShape 4"/>
          <p:cNvSpPr>
            <a:spLocks noChangeAspect="1" noChangeArrowheads="1"/>
          </p:cNvSpPr>
          <p:nvPr/>
        </p:nvSpPr>
        <p:spPr bwMode="auto">
          <a:xfrm>
            <a:off x="287867" y="7938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 sz="1800" b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pic>
        <p:nvPicPr>
          <p:cNvPr id="43015" name="Picture 6" descr="https://i2.wp.com/laikkamedia.ru/wp-content/uploads/2017/02/01-18.jpg?resize=900%2C5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628" y="3028950"/>
            <a:ext cx="8241476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Прямоугольник 9"/>
          <p:cNvSpPr>
            <a:spLocks noChangeArrowheads="1"/>
          </p:cNvSpPr>
          <p:nvPr/>
        </p:nvSpPr>
        <p:spPr bwMode="auto">
          <a:xfrm rot="10800000" flipH="1" flipV="1">
            <a:off x="7247467" y="2171701"/>
            <a:ext cx="3553884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altLang="ru-RU" sz="1800" dirty="0" smtClean="0">
                <a:solidFill>
                  <a:srgbClr val="000000"/>
                </a:solidFill>
              </a:rPr>
              <a:t>ИСПОЛНЕНИЕ 9,3 </a:t>
            </a:r>
            <a:r>
              <a:rPr lang="ru-RU" altLang="ru-RU" sz="1800" dirty="0">
                <a:solidFill>
                  <a:srgbClr val="000000"/>
                </a:solidFill>
              </a:rPr>
              <a:t>млн. рублей </a:t>
            </a:r>
            <a:r>
              <a:rPr lang="ru-RU" altLang="ru-RU" sz="1800" dirty="0" smtClean="0">
                <a:solidFill>
                  <a:srgbClr val="000000"/>
                </a:solidFill>
              </a:rPr>
              <a:t>(17,1%)</a:t>
            </a:r>
            <a:endParaRPr lang="ru-RU" altLang="ru-RU" sz="1800" dirty="0">
              <a:solidFill>
                <a:srgbClr val="000000"/>
              </a:solidFill>
            </a:endParaRPr>
          </a:p>
        </p:txBody>
      </p:sp>
      <p:pic>
        <p:nvPicPr>
          <p:cNvPr id="9" name="Рисунок 3" descr="Кола ГП_ПП-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8" y="140298"/>
            <a:ext cx="731759" cy="7961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390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0376" y="303350"/>
            <a:ext cx="1045799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Сведения о </a:t>
            </a:r>
            <a:r>
              <a:rPr lang="ru-RU" sz="2200" b="1" dirty="0"/>
              <a:t>поступлении и об использовании бюджетных ассигнований муниципального дорожного фонда  муниципального образования </a:t>
            </a:r>
            <a:r>
              <a:rPr lang="ru-RU" sz="2200" b="1" dirty="0" smtClean="0"/>
              <a:t>городское поселение Кола Кольского района за 2019 год</a:t>
            </a:r>
            <a:endParaRPr lang="ru-RU" sz="2200" b="1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252604565"/>
              </p:ext>
            </p:extLst>
          </p:nvPr>
        </p:nvGraphicFramePr>
        <p:xfrm>
          <a:off x="4722072" y="1836517"/>
          <a:ext cx="3661229" cy="1960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709195501"/>
              </p:ext>
            </p:extLst>
          </p:nvPr>
        </p:nvGraphicFramePr>
        <p:xfrm>
          <a:off x="6847116" y="4540336"/>
          <a:ext cx="3661229" cy="1960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10719343" y="1375373"/>
            <a:ext cx="12471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  <a:cs typeface="Times New Roman" pitchFamily="18" charset="0"/>
              </a:rPr>
              <a:t>т</a:t>
            </a:r>
            <a:r>
              <a:rPr lang="ru-RU" sz="1400" b="1" dirty="0" smtClean="0">
                <a:latin typeface="+mj-lt"/>
                <a:cs typeface="Times New Roman" pitchFamily="18" charset="0"/>
              </a:rPr>
              <a:t>ысяч рублей</a:t>
            </a:r>
            <a:endParaRPr lang="ru-RU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88760" y="4161633"/>
            <a:ext cx="4374192" cy="5085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500" b="1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Направления расходования дорожного фонда:</a:t>
            </a:r>
            <a:endParaRPr lang="ru-RU" altLang="ru-RU" sz="1500" b="1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8764" y="4859243"/>
            <a:ext cx="4374191" cy="66145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500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Обслуживание и содержание дорог местного значения в </a:t>
            </a:r>
            <a:r>
              <a:rPr lang="ru-RU" altLang="ru-RU" sz="1500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границах городского поселения</a:t>
            </a:r>
            <a:endParaRPr lang="ru-RU" altLang="ru-RU" sz="1500" b="1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88764" y="5773077"/>
            <a:ext cx="4374191" cy="79208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500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ru-RU" sz="1500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Строительство</a:t>
            </a:r>
            <a:r>
              <a:rPr lang="ru-RU" altLang="ru-RU" sz="1500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, реконструкцию, ремонт и капитальный ремонт автомобильных дорог общего пользования местного значения</a:t>
            </a:r>
            <a:endParaRPr lang="ru-RU" altLang="ru-RU" sz="1500" b="1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AutoShape 2" descr="C:\Users\user\Desktop\%D0%A0%D0%B5%D0%BC%D0%BE%D0%BD%D1%82 %D0%B4%D0%BE%D1%80%D0%BE%D0%B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user\Desktop\Фон\2019\imag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389" b="94167" l="3012" r="962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572" y="1836517"/>
            <a:ext cx="2290077" cy="219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н\2019\07fb6e4f-1473-4bbd-9edc-fb9e857e9c29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70" y="1122532"/>
            <a:ext cx="2798919" cy="2798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3" descr="Кола ГП_ПП-0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728" y="160338"/>
            <a:ext cx="731759" cy="7961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2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587" y="892016"/>
            <a:ext cx="497675" cy="620255"/>
          </a:xfrm>
        </p:spPr>
      </p:pic>
      <p:pic>
        <p:nvPicPr>
          <p:cNvPr id="4099" name="Picture 3" descr="D:\Мои документы\granici-naselenih-punktov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512"/>
            <a:ext cx="12192000" cy="618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57060" y="4702629"/>
            <a:ext cx="5343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Территория муниципального образования городское поселение Кола Кольского района составляет 171,62 </a:t>
            </a:r>
            <a:r>
              <a:rPr lang="ru-RU" dirty="0" err="1"/>
              <a:t>кв.км</a:t>
            </a:r>
            <a:r>
              <a:rPr lang="ru-RU" dirty="0"/>
              <a:t>.  </a:t>
            </a:r>
          </a:p>
          <a:p>
            <a:r>
              <a:rPr lang="ru-RU" dirty="0"/>
              <a:t>Численность населения составляет 9681 чел.</a:t>
            </a:r>
          </a:p>
        </p:txBody>
      </p:sp>
      <p:pic>
        <p:nvPicPr>
          <p:cNvPr id="7" name="Рисунок 3" descr="Кола ГП_ПП-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4" y="415141"/>
            <a:ext cx="731759" cy="7961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20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144" y="635906"/>
            <a:ext cx="7596584" cy="565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95135" y="4538841"/>
            <a:ext cx="45401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Контактная информация:</a:t>
            </a:r>
            <a:br>
              <a:rPr lang="ru-RU" b="1" dirty="0"/>
            </a:br>
            <a:r>
              <a:rPr lang="ru-RU" b="1" dirty="0"/>
              <a:t>Управление финансов администрации Кольского района,</a:t>
            </a:r>
            <a:br>
              <a:rPr lang="ru-RU" b="1" dirty="0"/>
            </a:br>
            <a:r>
              <a:rPr lang="ru-RU" b="1" dirty="0"/>
              <a:t>Адрес: г. Кола, пр. Советский, д. 50,</a:t>
            </a:r>
            <a:br>
              <a:rPr lang="ru-RU" b="1" dirty="0"/>
            </a:br>
            <a:r>
              <a:rPr lang="ru-RU" b="1" dirty="0" smtClean="0"/>
              <a:t>Тел</a:t>
            </a:r>
            <a:r>
              <a:rPr lang="ru-RU" b="1" dirty="0"/>
              <a:t>. 8 (81553) 33390, </a:t>
            </a:r>
            <a:r>
              <a:rPr lang="ru-RU" b="1" dirty="0" smtClean="0"/>
              <a:t>33935,</a:t>
            </a:r>
            <a:r>
              <a:rPr lang="ru-RU" b="1" dirty="0"/>
              <a:t/>
            </a:r>
            <a:br>
              <a:rPr lang="ru-RU" b="1" dirty="0"/>
            </a:br>
            <a:r>
              <a:rPr lang="en-US" b="1" dirty="0"/>
              <a:t>E-mail</a:t>
            </a:r>
            <a:r>
              <a:rPr lang="ru-RU" b="1" dirty="0"/>
              <a:t>: </a:t>
            </a:r>
            <a:r>
              <a:rPr lang="en-US" b="1" dirty="0"/>
              <a:t>fo@akolr.gov-murman.ru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01138" y="3002868"/>
            <a:ext cx="99806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БЛАГОДАРИМ 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2" descr="C:\Users\user\Desktop\Фон\imgbin-regulatory-compliance-business-marketing-recruitment-applicant-tracking-system-business-F4NaKzqzARnXSNJ1QPPcYdN1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4" b="99476" l="0" r="99451">
                        <a14:foregroundMark x1="38187" y1="44231" x2="38187" y2="44231"/>
                        <a14:foregroundMark x1="42720" y1="45280" x2="42720" y2="45280"/>
                        <a14:foregroundMark x1="42720" y1="45280" x2="44505" y2="45629"/>
                        <a14:foregroundMark x1="46703" y1="44231" x2="48214" y2="43881"/>
                        <a14:foregroundMark x1="49038" y1="44580" x2="50687" y2="49825"/>
                        <a14:foregroundMark x1="51099" y1="49825" x2="51786" y2="51224"/>
                        <a14:foregroundMark x1="51786" y1="51573" x2="52473" y2="53322"/>
                        <a14:foregroundMark x1="54945" y1="56294" x2="56319" y2="60490"/>
                        <a14:foregroundMark x1="56456" y1="60664" x2="57280" y2="62762"/>
                        <a14:foregroundMark x1="57967" y1="63636" x2="58516" y2="64685"/>
                        <a14:foregroundMark x1="58516" y1="65385" x2="58516" y2="65909"/>
                        <a14:foregroundMark x1="58516" y1="65909" x2="58516" y2="65909"/>
                        <a14:foregroundMark x1="51786" y1="68881" x2="51786" y2="68881"/>
                        <a14:foregroundMark x1="46703" y1="70280" x2="46703" y2="70280"/>
                        <a14:foregroundMark x1="46154" y1="70105" x2="46154" y2="70105"/>
                        <a14:foregroundMark x1="44918" y1="67308" x2="44918" y2="67308"/>
                        <a14:foregroundMark x1="44505" y1="64860" x2="44505" y2="64860"/>
                        <a14:foregroundMark x1="43819" y1="62063" x2="43269" y2="61538"/>
                        <a14:foregroundMark x1="42445" y1="59266" x2="42445" y2="59266"/>
                        <a14:foregroundMark x1="42170" y1="57867" x2="42170" y2="57867"/>
                        <a14:foregroundMark x1="41758" y1="55944" x2="41758" y2="55944"/>
                        <a14:foregroundMark x1="41758" y1="54895" x2="41758" y2="54895"/>
                        <a14:foregroundMark x1="41758" y1="54371" x2="41758" y2="54371"/>
                        <a14:foregroundMark x1="42170" y1="49825" x2="42445" y2="49126"/>
                        <a14:foregroundMark x1="42170" y1="45979" x2="42170" y2="45979"/>
                        <a14:foregroundMark x1="41896" y1="41084" x2="41896" y2="41084"/>
                        <a14:foregroundMark x1="41209" y1="38287" x2="41209" y2="38287"/>
                        <a14:foregroundMark x1="41209" y1="38287" x2="41209" y2="38287"/>
                        <a14:foregroundMark x1="42720" y1="35664" x2="42720" y2="35664"/>
                        <a14:foregroundMark x1="33516" y1="40734" x2="33516" y2="40734"/>
                        <a14:foregroundMark x1="34341" y1="42832" x2="35027" y2="43706"/>
                        <a14:foregroundMark x1="35165" y1="43881" x2="35165" y2="43881"/>
                        <a14:foregroundMark x1="39011" y1="41084" x2="39011" y2="41084"/>
                        <a14:foregroundMark x1="39835" y1="38986" x2="39835" y2="38986"/>
                        <a14:foregroundMark x1="36538" y1="40734" x2="36538" y2="40734"/>
                        <a14:foregroundMark x1="34341" y1="40385" x2="34341" y2="40385"/>
                        <a14:foregroundMark x1="31456" y1="41608" x2="31456" y2="41608"/>
                        <a14:foregroundMark x1="30769" y1="41958" x2="30769" y2="41958"/>
                        <a14:foregroundMark x1="29670" y1="42133" x2="28846" y2="42832"/>
                        <a14:foregroundMark x1="28846" y1="42832" x2="28846" y2="42832"/>
                        <a14:foregroundMark x1="28846" y1="42832" x2="28846" y2="42832"/>
                        <a14:foregroundMark x1="28571" y1="44580" x2="28297" y2="47378"/>
                        <a14:foregroundMark x1="28159" y1="48601" x2="28571" y2="50699"/>
                        <a14:foregroundMark x1="28571" y1="51399" x2="28571" y2="52273"/>
                        <a14:foregroundMark x1="28709" y1="52622" x2="28709" y2="52622"/>
                        <a14:foregroundMark x1="29533" y1="52972" x2="30357" y2="54196"/>
                        <a14:foregroundMark x1="30769" y1="54196" x2="31593" y2="55070"/>
                        <a14:foregroundMark x1="32967" y1="56119" x2="33516" y2="56818"/>
                        <a14:foregroundMark x1="33791" y1="57168" x2="34753" y2="58392"/>
                        <a14:foregroundMark x1="35165" y1="58392" x2="36126" y2="59790"/>
                        <a14:foregroundMark x1="36264" y1="59790" x2="36264" y2="59790"/>
                        <a14:foregroundMark x1="36951" y1="60315" x2="36951" y2="60315"/>
                        <a14:foregroundMark x1="37912" y1="61014" x2="38324" y2="62063"/>
                        <a14:foregroundMark x1="38462" y1="62238" x2="38462" y2="62238"/>
                        <a14:foregroundMark x1="39011" y1="63112" x2="39973" y2="65559"/>
                        <a14:foregroundMark x1="39973" y1="65559" x2="39973" y2="65559"/>
                        <a14:foregroundMark x1="40247" y1="65734" x2="40247" y2="65734"/>
                        <a14:foregroundMark x1="40659" y1="65734" x2="40659" y2="65734"/>
                        <a14:foregroundMark x1="40659" y1="65035" x2="40659" y2="65035"/>
                        <a14:foregroundMark x1="37637" y1="54895" x2="37637" y2="54895"/>
                        <a14:foregroundMark x1="37088" y1="54021" x2="37088" y2="54021"/>
                        <a14:foregroundMark x1="25412" y1="49825" x2="25412" y2="49825"/>
                        <a14:foregroundMark x1="24725" y1="51224" x2="24725" y2="51224"/>
                        <a14:foregroundMark x1="24313" y1="54545" x2="24313" y2="54545"/>
                        <a14:foregroundMark x1="24725" y1="58042" x2="24725" y2="58042"/>
                        <a14:foregroundMark x1="25687" y1="61888" x2="25962" y2="62762"/>
                        <a14:foregroundMark x1="26374" y1="64510" x2="26648" y2="65559"/>
                        <a14:foregroundMark x1="26648" y1="65559" x2="26648" y2="65559"/>
                        <a14:foregroundMark x1="26786" y1="65909" x2="27335" y2="66608"/>
                        <a14:foregroundMark x1="27335" y1="66608" x2="27335" y2="66608"/>
                        <a14:foregroundMark x1="46566" y1="61189" x2="46566" y2="61189"/>
                        <a14:foregroundMark x1="47527" y1="60490" x2="47527" y2="60490"/>
                        <a14:foregroundMark x1="32692" y1="37063" x2="32692" y2="37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237" y="4248937"/>
            <a:ext cx="2524763" cy="204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3" descr="Кола ГП_ПП-0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79" y="113803"/>
            <a:ext cx="731759" cy="7961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2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/>
          </p:cNvSpPr>
          <p:nvPr/>
        </p:nvSpPr>
        <p:spPr bwMode="auto">
          <a:xfrm>
            <a:off x="1283193" y="110624"/>
            <a:ext cx="9042291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ru-RU" altLang="ru-RU" sz="3000" b="1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Исполнение бюджета </a:t>
            </a:r>
            <a:r>
              <a:rPr lang="ru-RU" altLang="ru-RU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города Колы </a:t>
            </a:r>
            <a:r>
              <a:rPr lang="ru-RU" altLang="ru-RU" sz="3000" b="1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за </a:t>
            </a:r>
            <a:r>
              <a:rPr lang="ru-RU" altLang="ru-RU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2019 </a:t>
            </a:r>
            <a:r>
              <a:rPr lang="ru-RU" altLang="ru-RU" sz="3000" b="1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год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58984" y="3467474"/>
            <a:ext cx="1592823" cy="300875"/>
          </a:xfrm>
          <a:prstGeom prst="rect">
            <a:avLst/>
          </a:prstGeom>
          <a:solidFill>
            <a:srgbClr val="FF8021">
              <a:lumMod val="60000"/>
              <a:lumOff val="40000"/>
            </a:srgbClr>
          </a:solidFill>
          <a:ln w="158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prstClr val="black"/>
                </a:solidFill>
                <a:cs typeface="Arial" panose="020B0604020202020204" pitchFamily="34" charset="0"/>
              </a:rPr>
              <a:t>Утверждено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934405" y="3459887"/>
            <a:ext cx="1494809" cy="308469"/>
          </a:xfrm>
          <a:prstGeom prst="rect">
            <a:avLst/>
          </a:prstGeom>
          <a:solidFill>
            <a:srgbClr val="5ECCF3">
              <a:lumMod val="75000"/>
            </a:srgbClr>
          </a:solidFill>
          <a:ln w="158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prstClr val="black"/>
                </a:solidFill>
                <a:cs typeface="Arial" panose="020B0604020202020204" pitchFamily="34" charset="0"/>
              </a:rPr>
              <a:t>Исполнено</a:t>
            </a:r>
          </a:p>
        </p:txBody>
      </p:sp>
      <p:sp>
        <p:nvSpPr>
          <p:cNvPr id="13" name="Shape 12"/>
          <p:cNvSpPr/>
          <p:nvPr/>
        </p:nvSpPr>
        <p:spPr>
          <a:xfrm>
            <a:off x="955388" y="1307203"/>
            <a:ext cx="2863743" cy="2006036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Shape 14"/>
          <p:cNvSpPr/>
          <p:nvPr/>
        </p:nvSpPr>
        <p:spPr>
          <a:xfrm rot="4396374">
            <a:off x="8812616" y="976064"/>
            <a:ext cx="2305685" cy="2668312"/>
          </a:xfrm>
          <a:prstGeom prst="swooshArrow">
            <a:avLst>
              <a:gd name="adj1" fmla="val 16310"/>
              <a:gd name="adj2" fmla="val 3137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16" name="Объект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481497"/>
              </p:ext>
            </p:extLst>
          </p:nvPr>
        </p:nvGraphicFramePr>
        <p:xfrm>
          <a:off x="4061172" y="-70097"/>
          <a:ext cx="4338637" cy="3688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Прямоугольник 16"/>
          <p:cNvSpPr/>
          <p:nvPr/>
        </p:nvSpPr>
        <p:spPr bwMode="auto">
          <a:xfrm>
            <a:off x="10559329" y="3364426"/>
            <a:ext cx="1494809" cy="308469"/>
          </a:xfrm>
          <a:prstGeom prst="rect">
            <a:avLst/>
          </a:prstGeom>
          <a:solidFill>
            <a:srgbClr val="5ECCF3">
              <a:lumMod val="75000"/>
            </a:srgbClr>
          </a:solidFill>
          <a:ln w="158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prstClr val="black"/>
                </a:solidFill>
                <a:cs typeface="Arial" panose="020B0604020202020204" pitchFamily="34" charset="0"/>
              </a:rPr>
              <a:t>Исполнено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8865489" y="3372020"/>
            <a:ext cx="1592823" cy="300875"/>
          </a:xfrm>
          <a:prstGeom prst="rect">
            <a:avLst/>
          </a:prstGeom>
          <a:solidFill>
            <a:srgbClr val="FF8021">
              <a:lumMod val="60000"/>
              <a:lumOff val="40000"/>
            </a:srgbClr>
          </a:solidFill>
          <a:ln w="158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prstClr val="black"/>
                </a:solidFill>
                <a:cs typeface="Arial" panose="020B0604020202020204" pitchFamily="34" charset="0"/>
              </a:rPr>
              <a:t>Утверждено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27019" y="3508058"/>
            <a:ext cx="2296887" cy="5085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500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Профицит</a:t>
            </a:r>
            <a:r>
              <a:rPr lang="ru-RU" altLang="ru-RU" sz="1500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algn="ctr"/>
            <a:r>
              <a:rPr lang="ru-RU" altLang="ru-RU" sz="1500" b="1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15 099,4</a:t>
            </a:r>
            <a:endParaRPr lang="ru-RU" altLang="ru-RU" sz="1500" b="1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141355" y="3879847"/>
            <a:ext cx="1610455" cy="294709"/>
          </a:xfrm>
          <a:prstGeom prst="rect">
            <a:avLst/>
          </a:prstGeom>
          <a:solidFill>
            <a:srgbClr val="FF8021">
              <a:lumMod val="20000"/>
              <a:lumOff val="80000"/>
            </a:srgbClr>
          </a:solidFill>
          <a:ln w="158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176 081,6</a:t>
            </a: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1934405" y="3879847"/>
            <a:ext cx="1494809" cy="294709"/>
          </a:xfrm>
          <a:prstGeom prst="rect">
            <a:avLst/>
          </a:prstGeom>
          <a:solidFill>
            <a:srgbClr val="B4DCFA">
              <a:lumMod val="90000"/>
            </a:srgbClr>
          </a:solidFill>
          <a:ln w="158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145 423,5</a:t>
            </a:r>
            <a:endParaRPr lang="ru-RU" b="1" kern="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10526212" y="3762328"/>
            <a:ext cx="1561021" cy="303163"/>
          </a:xfrm>
          <a:prstGeom prst="rect">
            <a:avLst/>
          </a:prstGeom>
          <a:solidFill>
            <a:srgbClr val="B4DCFA">
              <a:lumMod val="90000"/>
            </a:srgbClr>
          </a:solidFill>
          <a:ln w="158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130 324,1</a:t>
            </a:r>
            <a:endParaRPr lang="ru-RU" b="1" kern="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8856671" y="3770786"/>
            <a:ext cx="1610455" cy="294709"/>
          </a:xfrm>
          <a:prstGeom prst="rect">
            <a:avLst/>
          </a:prstGeom>
          <a:solidFill>
            <a:srgbClr val="FF8021">
              <a:lumMod val="20000"/>
              <a:lumOff val="80000"/>
            </a:srgbClr>
          </a:solidFill>
          <a:ln w="158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225 925,9</a:t>
            </a:r>
            <a:endParaRPr lang="ru-RU" b="1" kern="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4" name="Скругленный прямоугольник 1023"/>
          <p:cNvSpPr/>
          <p:nvPr/>
        </p:nvSpPr>
        <p:spPr>
          <a:xfrm>
            <a:off x="5094545" y="4594316"/>
            <a:ext cx="2561819" cy="1443814"/>
          </a:xfrm>
          <a:prstGeom prst="roundRect">
            <a:avLst/>
          </a:prstGeom>
          <a:gradFill flip="none" rotWithShape="1"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altLang="ru-RU" b="1" dirty="0">
                <a:latin typeface="Arial" charset="0"/>
                <a:ea typeface="Arial Unicode MS" pitchFamily="34" charset="-128"/>
                <a:cs typeface="Arial Unicode MS" pitchFamily="34" charset="-128"/>
              </a:rPr>
              <a:t>Численность     населения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altLang="ru-RU" b="1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9 681 чел</a:t>
            </a:r>
            <a:r>
              <a:rPr lang="ru-RU" altLang="ru-RU" b="1" dirty="0">
                <a:latin typeface="Arial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ru-RU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70901" y="4606834"/>
            <a:ext cx="2958313" cy="1443814"/>
          </a:xfrm>
          <a:prstGeom prst="roundRect">
            <a:avLst/>
          </a:prstGeom>
          <a:gradFill>
            <a:gsLst>
              <a:gs pos="23000">
                <a:schemeClr val="accent2">
                  <a:satMod val="103000"/>
                  <a:lumMod val="102000"/>
                  <a:tint val="94000"/>
                </a:schemeClr>
              </a:gs>
              <a:gs pos="76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altLang="ru-RU" b="1" dirty="0">
                <a:latin typeface="Arial" charset="0"/>
                <a:ea typeface="Arial Unicode MS" pitchFamily="34" charset="-128"/>
                <a:cs typeface="Arial Unicode MS" pitchFamily="34" charset="-128"/>
              </a:rPr>
              <a:t>Доходы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altLang="ru-RU" b="1" dirty="0">
                <a:latin typeface="Arial" charset="0"/>
                <a:ea typeface="Arial Unicode MS" pitchFamily="34" charset="-128"/>
                <a:cs typeface="Arial Unicode MS" pitchFamily="34" charset="-128"/>
              </a:rPr>
              <a:t>в расчете на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altLang="ru-RU" b="1" dirty="0">
                <a:latin typeface="Arial" charset="0"/>
                <a:ea typeface="Arial Unicode MS" pitchFamily="34" charset="-128"/>
                <a:cs typeface="Arial Unicode MS" pitchFamily="34" charset="-128"/>
              </a:rPr>
              <a:t>1 человека </a:t>
            </a:r>
            <a:r>
              <a:rPr lang="ru-RU" altLang="ru-RU" dirty="0">
                <a:latin typeface="Arial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ru-RU" altLang="ru-RU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руб./чел</a:t>
            </a:r>
            <a:r>
              <a:rPr lang="ru-RU" altLang="ru-RU" dirty="0">
                <a:latin typeface="Arial" charset="0"/>
                <a:ea typeface="Arial Unicode MS" pitchFamily="34" charset="-128"/>
                <a:cs typeface="Arial Unicode MS" pitchFamily="34" charset="-128"/>
              </a:rPr>
              <a:t>.):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15 021,5</a:t>
            </a:r>
            <a:endParaRPr lang="ru-RU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900351" y="4606834"/>
            <a:ext cx="2969240" cy="1443814"/>
          </a:xfrm>
          <a:prstGeom prst="roundRect">
            <a:avLst/>
          </a:prstGeom>
          <a:gradFill>
            <a:gsLst>
              <a:gs pos="0">
                <a:srgbClr val="DDEBCF"/>
              </a:gs>
              <a:gs pos="19000">
                <a:srgbClr val="9CB86E"/>
              </a:gs>
              <a:gs pos="100000">
                <a:srgbClr val="156B13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altLang="ru-RU" b="1" dirty="0">
                <a:latin typeface="Arial" charset="0"/>
                <a:ea typeface="Arial Unicode MS" pitchFamily="34" charset="-128"/>
                <a:cs typeface="Arial Unicode MS" pitchFamily="34" charset="-128"/>
              </a:rPr>
              <a:t>Расходы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altLang="ru-RU" b="1" dirty="0">
                <a:latin typeface="Arial" charset="0"/>
                <a:ea typeface="Arial Unicode MS" pitchFamily="34" charset="-128"/>
                <a:cs typeface="Arial Unicode MS" pitchFamily="34" charset="-128"/>
              </a:rPr>
              <a:t>в расчете на </a:t>
            </a:r>
            <a:r>
              <a:rPr lang="ru-RU" altLang="ru-RU" b="1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                      1 человека </a:t>
            </a:r>
            <a:r>
              <a:rPr lang="ru-RU" altLang="ru-RU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(руб</a:t>
            </a:r>
            <a:r>
              <a:rPr lang="ru-RU" altLang="ru-RU" dirty="0">
                <a:latin typeface="Arial" charset="0"/>
                <a:ea typeface="Arial Unicode MS" pitchFamily="34" charset="-128"/>
                <a:cs typeface="Arial Unicode MS" pitchFamily="34" charset="-128"/>
              </a:rPr>
              <a:t>./чел.):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13 461,8</a:t>
            </a:r>
            <a:endParaRPr lang="ru-RU" dirty="0"/>
          </a:p>
        </p:txBody>
      </p:sp>
      <p:sp>
        <p:nvSpPr>
          <p:cNvPr id="1025" name="Стрелка вправо 1024"/>
          <p:cNvSpPr/>
          <p:nvPr/>
        </p:nvSpPr>
        <p:spPr>
          <a:xfrm>
            <a:off x="3712031" y="4965594"/>
            <a:ext cx="1121228" cy="48463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Стрелка вправо 1026"/>
          <p:cNvSpPr/>
          <p:nvPr/>
        </p:nvSpPr>
        <p:spPr>
          <a:xfrm rot="10800000">
            <a:off x="7809393" y="4935855"/>
            <a:ext cx="97840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15"/>
          <p:cNvSpPr txBox="1">
            <a:spLocks noChangeArrowheads="1"/>
          </p:cNvSpPr>
          <p:nvPr/>
        </p:nvSpPr>
        <p:spPr bwMode="auto">
          <a:xfrm>
            <a:off x="10988963" y="1424172"/>
            <a:ext cx="12039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  <a:cs typeface="Times New Roman" pitchFamily="18" charset="0"/>
              </a:rPr>
              <a:t>т</a:t>
            </a:r>
            <a:r>
              <a:rPr lang="ru-RU" sz="1400" b="1" dirty="0" smtClean="0">
                <a:latin typeface="+mj-lt"/>
                <a:cs typeface="Times New Roman" pitchFamily="18" charset="0"/>
              </a:rPr>
              <a:t>ысяч рублей</a:t>
            </a:r>
            <a:endParaRPr lang="ru-RU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2" name="Минус 1"/>
          <p:cNvSpPr/>
          <p:nvPr/>
        </p:nvSpPr>
        <p:spPr>
          <a:xfrm>
            <a:off x="6282925" y="1558147"/>
            <a:ext cx="402771" cy="347599"/>
          </a:xfrm>
          <a:prstGeom prst="mathMinu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7309" y="216783"/>
            <a:ext cx="639806" cy="69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73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5"/>
          <p:cNvSpPr txBox="1">
            <a:spLocks noChangeArrowheads="1"/>
          </p:cNvSpPr>
          <p:nvPr/>
        </p:nvSpPr>
        <p:spPr bwMode="auto">
          <a:xfrm>
            <a:off x="11304641" y="825501"/>
            <a:ext cx="7396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5" name="Заголовок 1"/>
          <p:cNvSpPr>
            <a:spLocks/>
          </p:cNvSpPr>
          <p:nvPr/>
        </p:nvSpPr>
        <p:spPr bwMode="auto">
          <a:xfrm>
            <a:off x="192616" y="160342"/>
            <a:ext cx="10991851" cy="7572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pitchFamily="18" charset="2"/>
              <a:buNone/>
              <a:defRPr/>
            </a:pPr>
            <a:r>
              <a:rPr lang="ru-RU" altLang="ru-RU" sz="2400" b="1" dirty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Динамика исполнения </a:t>
            </a:r>
            <a:r>
              <a:rPr lang="ru-RU" altLang="ru-RU" sz="2400" b="1" dirty="0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бюджета города Колы за 2018 </a:t>
            </a:r>
            <a:r>
              <a:rPr lang="ru-RU" altLang="ru-RU" sz="2400" b="1" dirty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и </a:t>
            </a:r>
            <a:r>
              <a:rPr lang="ru-RU" altLang="ru-RU" sz="2400" b="1" dirty="0" smtClean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2019 </a:t>
            </a:r>
            <a:r>
              <a:rPr lang="ru-RU" altLang="ru-RU" sz="2400" b="1" dirty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годы</a:t>
            </a:r>
          </a:p>
        </p:txBody>
      </p:sp>
      <p:pic>
        <p:nvPicPr>
          <p:cNvPr id="6" name="Picture 2" descr="C:\Users\user\Desktop\Фон\2019\195800c2452364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2000" y1="79057" x2="52000" y2="79057"/>
                        <a14:foregroundMark x1="43538" y1="81132" x2="43538" y2="81132"/>
                        <a14:foregroundMark x1="31538" y1="90000" x2="31538" y2="90000"/>
                        <a14:foregroundMark x1="33846" y1="88679" x2="33846" y2="88679"/>
                        <a14:foregroundMark x1="37385" y1="79057" x2="37385" y2="79057"/>
                        <a14:foregroundMark x1="42154" y1="71509" x2="42154" y2="71509"/>
                        <a14:foregroundMark x1="44923" y1="66038" x2="46154" y2="65283"/>
                        <a14:foregroundMark x1="48462" y1="61887" x2="48462" y2="61887"/>
                        <a14:foregroundMark x1="50154" y1="57170" x2="50154" y2="57170"/>
                        <a14:foregroundMark x1="51077" y1="55660" x2="51077" y2="55660"/>
                        <a14:foregroundMark x1="51077" y1="55660" x2="52462" y2="55660"/>
                        <a14:foregroundMark x1="52462" y1="55660" x2="52462" y2="55660"/>
                        <a14:foregroundMark x1="53846" y1="57736" x2="56000" y2="59811"/>
                        <a14:foregroundMark x1="56000" y1="59811" x2="56000" y2="59811"/>
                        <a14:foregroundMark x1="56923" y1="61887" x2="56923" y2="61887"/>
                        <a14:foregroundMark x1="57846" y1="63962" x2="59077" y2="66038"/>
                        <a14:foregroundMark x1="59538" y1="67358" x2="60000" y2="69434"/>
                        <a14:foregroundMark x1="60000" y1="70189" x2="60000" y2="70189"/>
                        <a14:foregroundMark x1="60462" y1="72075" x2="61385" y2="76226"/>
                        <a14:foregroundMark x1="61846" y1="77736" x2="64462" y2="78302"/>
                        <a14:foregroundMark x1="65846" y1="78302" x2="67538" y2="78302"/>
                        <a14:foregroundMark x1="75077" y1="80377" x2="76462" y2="80377"/>
                        <a14:foregroundMark x1="82154" y1="79623" x2="82154" y2="79623"/>
                        <a14:foregroundMark x1="82615" y1="79057" x2="82615" y2="79057"/>
                        <a14:foregroundMark x1="84000" y1="78302" x2="84000" y2="78302"/>
                        <a14:foregroundMark x1="82615" y1="75660" x2="82615" y2="75660"/>
                        <a14:foregroundMark x1="80923" y1="74151" x2="80923" y2="74151"/>
                        <a14:foregroundMark x1="73385" y1="74906" x2="73385" y2="74906"/>
                        <a14:foregroundMark x1="65846" y1="91321" x2="65846" y2="91321"/>
                        <a14:foregroundMark x1="70154" y1="91321" x2="70154" y2="91321"/>
                        <a14:foregroundMark x1="76923" y1="87925" x2="76923" y2="87925"/>
                        <a14:foregroundMark x1="78154" y1="87925" x2="78154" y2="87925"/>
                        <a14:foregroundMark x1="72000" y1="77736" x2="72000" y2="77736"/>
                        <a14:foregroundMark x1="68923" y1="72075" x2="68923" y2="72075"/>
                        <a14:foregroundMark x1="67077" y1="66038" x2="67077" y2="66038"/>
                        <a14:foregroundMark x1="67077" y1="63208" x2="67077" y2="63208"/>
                        <a14:foregroundMark x1="66154" y1="59057" x2="66154" y2="59057"/>
                        <a14:foregroundMark x1="64462" y1="58491" x2="64462" y2="58491"/>
                        <a14:foregroundMark x1="51077" y1="58491" x2="51077" y2="58491"/>
                        <a14:foregroundMark x1="46615" y1="55094" x2="46615" y2="55094"/>
                        <a14:foregroundMark x1="44923" y1="57170" x2="44923" y2="57170"/>
                        <a14:foregroundMark x1="38615" y1="65283" x2="38615" y2="65283"/>
                        <a14:foregroundMark x1="32462" y1="70189" x2="32462" y2="70189"/>
                        <a14:foregroundMark x1="29385" y1="72075" x2="29385" y2="72075"/>
                        <a14:foregroundMark x1="25846" y1="74151" x2="25846" y2="74151"/>
                        <a14:foregroundMark x1="21846" y1="79057" x2="21846" y2="79057"/>
                        <a14:foregroundMark x1="20000" y1="86604" x2="20000" y2="86604"/>
                        <a14:foregroundMark x1="18615" y1="87170" x2="18615" y2="87170"/>
                        <a14:foregroundMark x1="15077" y1="90000" x2="15077" y2="90000"/>
                        <a14:foregroundMark x1="13846" y1="91321" x2="13846" y2="91321"/>
                        <a14:foregroundMark x1="12000" y1="92075" x2="12000" y2="92075"/>
                        <a14:foregroundMark x1="18615" y1="94717" x2="18615" y2="94717"/>
                        <a14:foregroundMark x1="19538" y1="94717" x2="19538" y2="94717"/>
                        <a14:foregroundMark x1="25385" y1="92075" x2="25385" y2="92075"/>
                        <a14:foregroundMark x1="27538" y1="87925" x2="27538" y2="87925"/>
                        <a14:foregroundMark x1="27077" y1="84528" x2="27077" y2="84528"/>
                        <a14:foregroundMark x1="26615" y1="83774" x2="26615" y2="83774"/>
                        <a14:foregroundMark x1="45385" y1="80377" x2="45385" y2="80377"/>
                        <a14:foregroundMark x1="49846" y1="79057" x2="49846" y2="79057"/>
                        <a14:foregroundMark x1="52462" y1="80377" x2="52462" y2="80377"/>
                        <a14:foregroundMark x1="54615" y1="85283" x2="54615" y2="85283"/>
                        <a14:foregroundMark x1="59077" y1="85283" x2="59077" y2="85283"/>
                        <a14:foregroundMark x1="60462" y1="87170" x2="60462" y2="87170"/>
                        <a14:foregroundMark x1="61385" y1="87170" x2="61385" y2="87170"/>
                        <a14:foregroundMark x1="51538" y1="81132" x2="51538" y2="81132"/>
                        <a14:foregroundMark x1="50154" y1="79057" x2="50154" y2="79057"/>
                        <a14:foregroundMark x1="49846" y1="71509" x2="49846" y2="71509"/>
                        <a14:foregroundMark x1="47538" y1="68679" x2="47538" y2="68679"/>
                        <a14:foregroundMark x1="49846" y1="66038" x2="49846" y2="66038"/>
                        <a14:foregroundMark x1="50154" y1="45472" x2="50154" y2="45472"/>
                        <a14:foregroundMark x1="54615" y1="43396" x2="54615" y2="43396"/>
                        <a14:foregroundMark x1="57846" y1="44717" x2="57846" y2="44717"/>
                        <a14:foregroundMark x1="58154" y1="45472" x2="58154" y2="45472"/>
                        <a14:foregroundMark x1="53385" y1="53019" x2="53385" y2="53019"/>
                        <a14:foregroundMark x1="48923" y1="54340" x2="48923" y2="54340"/>
                        <a14:foregroundMark x1="49385" y1="66038" x2="49385" y2="66038"/>
                        <a14:foregroundMark x1="53846" y1="68113" x2="53846" y2="68113"/>
                        <a14:foregroundMark x1="59077" y1="68113" x2="59077" y2="68113"/>
                        <a14:foregroundMark x1="51538" y1="79057" x2="51538" y2="79057"/>
                        <a14:foregroundMark x1="57846" y1="79057" x2="59538" y2="79623"/>
                        <a14:foregroundMark x1="64923" y1="83208" x2="64923" y2="83208"/>
                        <a14:foregroundMark x1="59538" y1="90000" x2="59538" y2="90000"/>
                        <a14:foregroundMark x1="47538" y1="90000" x2="47538" y2="90000"/>
                        <a14:foregroundMark x1="34615" y1="90755" x2="34615" y2="90755"/>
                        <a14:foregroundMark x1="31538" y1="90755" x2="31538" y2="90755"/>
                        <a14:foregroundMark x1="32462" y1="79057" x2="32462" y2="79057"/>
                        <a14:foregroundMark x1="32923" y1="76226" x2="32923" y2="76226"/>
                        <a14:foregroundMark x1="28462" y1="66604" x2="28462" y2="66604"/>
                        <a14:foregroundMark x1="32000" y1="62642" x2="32000" y2="62642"/>
                        <a14:foregroundMark x1="34615" y1="60566" x2="34615" y2="60566"/>
                        <a14:foregroundMark x1="33846" y1="53585" x2="33846" y2="53585"/>
                        <a14:foregroundMark x1="86154" y1="84528" x2="86154" y2="84528"/>
                        <a14:foregroundMark x1="85385" y1="94717" x2="85385" y2="94717"/>
                        <a14:foregroundMark x1="78154" y1="94717" x2="78154" y2="94717"/>
                        <a14:foregroundMark x1="72000" y1="93396" x2="72000" y2="93396"/>
                        <a14:foregroundMark x1="72000" y1="83774" x2="72000" y2="83774"/>
                        <a14:foregroundMark x1="68000" y1="84528" x2="68000" y2="84528"/>
                        <a14:foregroundMark x1="64462" y1="95472" x2="64462" y2="95472"/>
                        <a14:foregroundMark x1="60000" y1="93396" x2="60000" y2="93396"/>
                        <a14:foregroundMark x1="56923" y1="93396" x2="56923" y2="93396"/>
                        <a14:foregroundMark x1="54615" y1="92075" x2="54615" y2="92075"/>
                        <a14:foregroundMark x1="53385" y1="91321" x2="53385" y2="91321"/>
                        <a14:foregroundMark x1="42154" y1="94151" x2="42154" y2="94151"/>
                        <a14:foregroundMark x1="38154" y1="94151" x2="38154" y2="94151"/>
                        <a14:foregroundMark x1="41385" y1="73585" x2="41385" y2="73585"/>
                        <a14:foregroundMark x1="40462" y1="68679" x2="40462" y2="68679"/>
                        <a14:foregroundMark x1="91077" y1="95472" x2="91077" y2="95472"/>
                        <a14:foregroundMark x1="13846" y1="50189" x2="13846" y2="50189"/>
                        <a14:foregroundMark x1="16462" y1="49623" x2="18154" y2="48868"/>
                        <a14:foregroundMark x1="21385" y1="46792" x2="21385" y2="46792"/>
                        <a14:foregroundMark x1="21385" y1="46792" x2="21385" y2="46792"/>
                        <a14:foregroundMark x1="12923" y1="44151" x2="12923" y2="44151"/>
                        <a14:foregroundMark x1="7538" y1="45472" x2="7538" y2="45472"/>
                        <a14:foregroundMark x1="7538" y1="50943" x2="7538" y2="50943"/>
                        <a14:foregroundMark x1="11538" y1="52264" x2="11538" y2="52264"/>
                        <a14:foregroundMark x1="16462" y1="52264" x2="16462" y2="52264"/>
                        <a14:foregroundMark x1="17846" y1="53585" x2="17846" y2="53585"/>
                        <a14:foregroundMark x1="20462" y1="53019" x2="20462" y2="53019"/>
                        <a14:foregroundMark x1="24000" y1="51698" x2="24000" y2="51698"/>
                        <a14:foregroundMark x1="25846" y1="48868" x2="25846" y2="48868"/>
                        <a14:foregroundMark x1="25846" y1="48113" x2="25846" y2="48113"/>
                        <a14:foregroundMark x1="20923" y1="48113" x2="20923" y2="48113"/>
                        <a14:foregroundMark x1="15538" y1="46038" x2="15538" y2="46038"/>
                        <a14:foregroundMark x1="16923" y1="25472" x2="16923" y2="25472"/>
                        <a14:foregroundMark x1="20462" y1="26981" x2="20462" y2="26981"/>
                        <a14:foregroundMark x1="22154" y1="27547" x2="22154" y2="27547"/>
                        <a14:foregroundMark x1="15538" y1="29057" x2="15538" y2="29057"/>
                        <a14:foregroundMark x1="12923" y1="27547" x2="12923" y2="27547"/>
                        <a14:foregroundMark x1="10615" y1="27547" x2="10615" y2="27547"/>
                        <a14:foregroundMark x1="12000" y1="23585" x2="13385" y2="23585"/>
                        <a14:foregroundMark x1="25846" y1="9811" x2="25846" y2="9811"/>
                        <a14:foregroundMark x1="26154" y1="9811" x2="26154" y2="9811"/>
                        <a14:foregroundMark x1="60462" y1="27547" x2="60462" y2="27547"/>
                        <a14:foregroundMark x1="61385" y1="31698" x2="61385" y2="31698"/>
                        <a14:foregroundMark x1="58615" y1="32453" x2="58615" y2="32453"/>
                        <a14:foregroundMark x1="56462" y1="29057" x2="56462" y2="29057"/>
                        <a14:foregroundMark x1="76462" y1="43396" x2="76462" y2="43396"/>
                        <a14:foregroundMark x1="79538" y1="45472" x2="79538" y2="45472"/>
                        <a14:foregroundMark x1="85846" y1="44151" x2="85846" y2="44151"/>
                        <a14:foregroundMark x1="88000" y1="42642" x2="88000" y2="42642"/>
                        <a14:foregroundMark x1="89385" y1="37170" x2="89385" y2="37170"/>
                        <a14:foregroundMark x1="86154" y1="36604" x2="86154" y2="36604"/>
                        <a14:foregroundMark x1="82615" y1="36604" x2="82615" y2="36604"/>
                        <a14:foregroundMark x1="80923" y1="36604" x2="80923" y2="36604"/>
                        <a14:foregroundMark x1="80923" y1="36604" x2="80923" y2="36604"/>
                        <a14:foregroundMark x1="76000" y1="37170" x2="76000" y2="37170"/>
                        <a14:foregroundMark x1="76000" y1="37925" x2="76000" y2="37925"/>
                        <a14:foregroundMark x1="80462" y1="38679" x2="80462" y2="38679"/>
                        <a14:foregroundMark x1="82615" y1="42642" x2="82615" y2="42642"/>
                        <a14:foregroundMark x1="84000" y1="46792" x2="84000" y2="46792"/>
                        <a14:foregroundMark x1="86615" y1="46792" x2="86615" y2="46792"/>
                        <a14:foregroundMark x1="80462" y1="13962" x2="80462" y2="13962"/>
                        <a14:foregroundMark x1="76462" y1="14528" x2="76462" y2="14528"/>
                        <a14:foregroundMark x1="79538" y1="13962" x2="81846" y2="13962"/>
                        <a14:foregroundMark x1="84462" y1="13208" x2="84462" y2="13208"/>
                        <a14:foregroundMark x1="86615" y1="12453" x2="86615" y2="12453"/>
                        <a14:foregroundMark x1="86615" y1="12453" x2="86615" y2="12453"/>
                        <a14:foregroundMark x1="86615" y1="9811" x2="86615" y2="9811"/>
                        <a14:foregroundMark x1="83077" y1="6981" x2="83077" y2="6981"/>
                        <a14:foregroundMark x1="80462" y1="7736" x2="80462" y2="7736"/>
                        <a14:foregroundMark x1="79077" y1="9811" x2="79077" y2="9811"/>
                        <a14:foregroundMark x1="78615" y1="11887" x2="78615" y2="11887"/>
                        <a14:foregroundMark x1="77385" y1="13208" x2="77385" y2="13208"/>
                        <a14:foregroundMark x1="76923" y1="16604" x2="76923" y2="16604"/>
                        <a14:foregroundMark x1="79077" y1="17358" x2="79077" y2="17358"/>
                        <a14:foregroundMark x1="80923" y1="16604" x2="80923" y2="16604"/>
                        <a14:foregroundMark x1="82154" y1="16038" x2="82154" y2="16038"/>
                        <a14:foregroundMark x1="82154" y1="16038" x2="82154" y2="16038"/>
                        <a14:foregroundMark x1="84462" y1="15283" x2="84462" y2="15283"/>
                        <a14:foregroundMark x1="84462" y1="14528" x2="84462" y2="14528"/>
                        <a14:foregroundMark x1="67538" y1="11887" x2="67538" y2="11887"/>
                        <a14:foregroundMark x1="64462" y1="11132" x2="64462" y2="11132"/>
                        <a14:foregroundMark x1="60923" y1="11132" x2="60923" y2="11132"/>
                        <a14:foregroundMark x1="59077" y1="7736" x2="59077" y2="7736"/>
                        <a14:foregroundMark x1="58154" y1="7736" x2="58154" y2="7736"/>
                        <a14:foregroundMark x1="57846" y1="6981" x2="57846" y2="6981"/>
                        <a14:foregroundMark x1="60000" y1="8491" x2="61846" y2="8491"/>
                        <a14:foregroundMark x1="62615" y1="7736" x2="64462" y2="7736"/>
                        <a14:foregroundMark x1="65846" y1="7736" x2="65846" y2="7736"/>
                        <a14:foregroundMark x1="63077" y1="4340" x2="63077" y2="4340"/>
                        <a14:foregroundMark x1="72923" y1="46792" x2="72923" y2="46792"/>
                        <a14:foregroundMark x1="74154" y1="46792" x2="74154" y2="46792"/>
                        <a14:foregroundMark x1="76000" y1="47547" x2="76000" y2="47547"/>
                        <a14:foregroundMark x1="81385" y1="48113" x2="81385" y2="48113"/>
                        <a14:foregroundMark x1="64000" y1="34528" x2="64000" y2="34528"/>
                        <a14:foregroundMark x1="64000" y1="30377" x2="64000" y2="30377"/>
                        <a14:foregroundMark x1="63077" y1="29623" x2="63077" y2="29623"/>
                        <a14:foregroundMark x1="59077" y1="27547" x2="59077" y2="27547"/>
                        <a14:foregroundMark x1="38615" y1="20000" x2="38615" y2="20000"/>
                        <a14:foregroundMark x1="40462" y1="26226" x2="40462" y2="26226"/>
                        <a14:foregroundMark x1="44000" y1="22075" x2="44000" y2="22075"/>
                        <a14:foregroundMark x1="44000" y1="22075" x2="44000" y2="22075"/>
                        <a14:foregroundMark x1="43538" y1="22075" x2="43538" y2="22075"/>
                        <a14:foregroundMark x1="40923" y1="20755" x2="40923" y2="20755"/>
                        <a14:foregroundMark x1="42154" y1="19434" x2="42154" y2="19434"/>
                        <a14:foregroundMark x1="43538" y1="18679" x2="43538" y2="18679"/>
                        <a14:foregroundMark x1="44923" y1="18679" x2="44923" y2="18679"/>
                        <a14:foregroundMark x1="46615" y1="18679" x2="46615" y2="18679"/>
                        <a14:foregroundMark x1="25385" y1="15283" x2="25385" y2="15283"/>
                        <a14:foregroundMark x1="23538" y1="10566" x2="23538" y2="10566"/>
                        <a14:foregroundMark x1="22154" y1="9057" x2="22154" y2="9057"/>
                        <a14:foregroundMark x1="20923" y1="9057" x2="20923" y2="9057"/>
                        <a14:foregroundMark x1="20000" y1="29623" x2="20000" y2="29623"/>
                        <a14:foregroundMark x1="18154" y1="41321" x2="18154" y2="41321"/>
                        <a14:foregroundMark x1="20000" y1="41321" x2="20000" y2="41321"/>
                        <a14:foregroundMark x1="20000" y1="46038" x2="20000" y2="46038"/>
                        <a14:foregroundMark x1="16000" y1="52264" x2="16000" y2="52264"/>
                        <a14:backgroundMark x1="33846" y1="53019" x2="33846" y2="53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6" y="1628804"/>
            <a:ext cx="2696277" cy="127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Фон\2019\zp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4561" l="3667" r="96667">
                        <a14:foregroundMark x1="27833" y1="52281" x2="27833" y2="52281"/>
                        <a14:foregroundMark x1="66667" y1="55088" x2="66667" y2="55088"/>
                        <a14:foregroundMark x1="80833" y1="55789" x2="80833" y2="55789"/>
                        <a14:foregroundMark x1="87000" y1="35614" x2="87000" y2="356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46" y="3858892"/>
            <a:ext cx="2187199" cy="155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492219499"/>
              </p:ext>
            </p:extLst>
          </p:nvPr>
        </p:nvGraphicFramePr>
        <p:xfrm>
          <a:off x="3983768" y="1988844"/>
          <a:ext cx="6816757" cy="109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791747" y="1087454"/>
            <a:ext cx="39174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Доходы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52975" y="3404327"/>
            <a:ext cx="39174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Расходы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808651564"/>
              </p:ext>
            </p:extLst>
          </p:nvPr>
        </p:nvGraphicFramePr>
        <p:xfrm>
          <a:off x="1295467" y="4250529"/>
          <a:ext cx="6816757" cy="109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133377" y="2267449"/>
            <a:ext cx="1379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+ 8%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965655" y="4535452"/>
            <a:ext cx="11521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/>
              <a:t>+ 16%</a:t>
            </a:r>
            <a:endParaRPr lang="ru-RU" sz="2600" b="1" dirty="0"/>
          </a:p>
        </p:txBody>
      </p:sp>
      <p:sp>
        <p:nvSpPr>
          <p:cNvPr id="20" name="Выгнутая вниз стрелка 19"/>
          <p:cNvSpPr/>
          <p:nvPr/>
        </p:nvSpPr>
        <p:spPr>
          <a:xfrm rot="16200000" flipH="1">
            <a:off x="9158388" y="2106088"/>
            <a:ext cx="1071264" cy="784373"/>
          </a:xfrm>
          <a:prstGeom prst="curvedUpArrow">
            <a:avLst/>
          </a:prstGeom>
          <a:ln>
            <a:solidFill>
              <a:srgbClr val="F8F8F8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низ стрелка 22"/>
          <p:cNvSpPr/>
          <p:nvPr/>
        </p:nvSpPr>
        <p:spPr>
          <a:xfrm rot="16200000" flipH="1" flipV="1">
            <a:off x="1494881" y="4370432"/>
            <a:ext cx="1104951" cy="988745"/>
          </a:xfrm>
          <a:prstGeom prst="curvedUpArrow">
            <a:avLst>
              <a:gd name="adj1" fmla="val 25000"/>
              <a:gd name="adj2" fmla="val 44404"/>
              <a:gd name="adj3" fmla="val 23149"/>
            </a:avLst>
          </a:prstGeom>
          <a:ln>
            <a:solidFill>
              <a:srgbClr val="F8F8F8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470412" y="5877289"/>
            <a:ext cx="34099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Профицит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8592279" y="5952289"/>
            <a:ext cx="3082197" cy="509758"/>
            <a:chOff x="814274" y="287"/>
            <a:chExt cx="1274397" cy="509758"/>
          </a:xfrm>
          <a:solidFill>
            <a:schemeClr val="accent2">
              <a:lumMod val="75000"/>
            </a:schemeClr>
          </a:solidFill>
        </p:grpSpPr>
        <p:sp>
          <p:nvSpPr>
            <p:cNvPr id="27" name="Нашивка 26"/>
            <p:cNvSpPr/>
            <p:nvPr/>
          </p:nvSpPr>
          <p:spPr>
            <a:xfrm>
              <a:off x="814274" y="287"/>
              <a:ext cx="1274397" cy="50975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1069153" y="287"/>
              <a:ext cx="764639" cy="5097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17780" rIns="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 smtClean="0"/>
                <a:t>15 099,4</a:t>
              </a:r>
              <a:endParaRPr lang="ru-RU" sz="2800" kern="1200" dirty="0"/>
            </a:p>
          </p:txBody>
        </p:sp>
      </p:grpSp>
      <p:pic>
        <p:nvPicPr>
          <p:cNvPr id="21" name="Рисунок 3" descr="Кола ГП_ПП-0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965" y="82819"/>
            <a:ext cx="665022" cy="72353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:\Мои документы\расходы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827" y="3535403"/>
            <a:ext cx="2941319" cy="200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ои документы\доходы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94" y="1151650"/>
            <a:ext cx="3058682" cy="188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78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43744" y="325426"/>
            <a:ext cx="974271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ru-RU" altLang="ru-RU" sz="2500" b="1" dirty="0">
                <a:ea typeface="Arial Unicode MS" pitchFamily="34" charset="-128"/>
                <a:cs typeface="Arial Unicode MS" pitchFamily="34" charset="-128"/>
              </a:rPr>
              <a:t>Исполнение бюджета </a:t>
            </a:r>
            <a:r>
              <a:rPr lang="ru-RU" altLang="ru-RU" sz="2500" b="1" dirty="0" smtClean="0">
                <a:ea typeface="Arial Unicode MS" pitchFamily="34" charset="-128"/>
                <a:cs typeface="Arial Unicode MS" pitchFamily="34" charset="-128"/>
              </a:rPr>
              <a:t>города Колы за 2019 </a:t>
            </a:r>
            <a:r>
              <a:rPr lang="ru-RU" altLang="ru-RU" sz="2500" b="1" dirty="0">
                <a:ea typeface="Arial Unicode MS" pitchFamily="34" charset="-128"/>
                <a:cs typeface="Arial Unicode MS" pitchFamily="34" charset="-128"/>
              </a:rPr>
              <a:t>год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25124442"/>
              </p:ext>
            </p:extLst>
          </p:nvPr>
        </p:nvGraphicFramePr>
        <p:xfrm>
          <a:off x="470592" y="1777805"/>
          <a:ext cx="3412836" cy="194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4" name="Схема 103"/>
          <p:cNvGraphicFramePr/>
          <p:nvPr>
            <p:extLst>
              <p:ext uri="{D42A27DB-BD31-4B8C-83A1-F6EECF244321}">
                <p14:modId xmlns:p14="http://schemas.microsoft.com/office/powerpoint/2010/main" val="4010331501"/>
              </p:ext>
            </p:extLst>
          </p:nvPr>
        </p:nvGraphicFramePr>
        <p:xfrm>
          <a:off x="8520187" y="1777805"/>
          <a:ext cx="3412836" cy="194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1" name="Схема 110"/>
          <p:cNvGraphicFramePr/>
          <p:nvPr>
            <p:extLst>
              <p:ext uri="{D42A27DB-BD31-4B8C-83A1-F6EECF244321}">
                <p14:modId xmlns:p14="http://schemas.microsoft.com/office/powerpoint/2010/main" val="531351137"/>
              </p:ext>
            </p:extLst>
          </p:nvPr>
        </p:nvGraphicFramePr>
        <p:xfrm>
          <a:off x="4554093" y="1777805"/>
          <a:ext cx="3412836" cy="194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13" name="Прямоугольник 112"/>
          <p:cNvSpPr/>
          <p:nvPr/>
        </p:nvSpPr>
        <p:spPr>
          <a:xfrm>
            <a:off x="4918479" y="1069919"/>
            <a:ext cx="2470292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10542072" y="829201"/>
            <a:ext cx="12471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  <a:cs typeface="Times New Roman" pitchFamily="18" charset="0"/>
              </a:rPr>
              <a:t>т</a:t>
            </a:r>
            <a:r>
              <a:rPr lang="ru-RU" sz="1400" b="1" dirty="0" smtClean="0">
                <a:latin typeface="+mj-lt"/>
                <a:cs typeface="Times New Roman" pitchFamily="18" charset="0"/>
              </a:rPr>
              <a:t>ысяч рублей</a:t>
            </a:r>
            <a:endParaRPr lang="ru-RU" sz="1400" b="1" dirty="0">
              <a:latin typeface="+mj-lt"/>
              <a:cs typeface="Times New Roman" pitchFamily="18" charset="0"/>
            </a:endParaRPr>
          </a:p>
        </p:txBody>
      </p:sp>
      <p:pic>
        <p:nvPicPr>
          <p:cNvPr id="16386" name="Picture 2" descr="C:\Users\user\Desktop\Фон\2019\195800c2452364a.jp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52000" y1="79057" x2="52000" y2="79057"/>
                        <a14:foregroundMark x1="43538" y1="81132" x2="43538" y2="81132"/>
                        <a14:foregroundMark x1="31538" y1="90000" x2="31538" y2="90000"/>
                        <a14:foregroundMark x1="33846" y1="88679" x2="33846" y2="88679"/>
                        <a14:foregroundMark x1="37385" y1="79057" x2="37385" y2="79057"/>
                        <a14:foregroundMark x1="42154" y1="71509" x2="42154" y2="71509"/>
                        <a14:foregroundMark x1="44923" y1="66038" x2="46154" y2="65283"/>
                        <a14:foregroundMark x1="48462" y1="61887" x2="48462" y2="61887"/>
                        <a14:foregroundMark x1="50154" y1="57170" x2="50154" y2="57170"/>
                        <a14:foregroundMark x1="51077" y1="55660" x2="51077" y2="55660"/>
                        <a14:foregroundMark x1="51077" y1="55660" x2="52462" y2="55660"/>
                        <a14:foregroundMark x1="52462" y1="55660" x2="52462" y2="55660"/>
                        <a14:foregroundMark x1="53846" y1="57736" x2="56000" y2="59811"/>
                        <a14:foregroundMark x1="56000" y1="59811" x2="56000" y2="59811"/>
                        <a14:foregroundMark x1="56923" y1="61887" x2="56923" y2="61887"/>
                        <a14:foregroundMark x1="57846" y1="63962" x2="59077" y2="66038"/>
                        <a14:foregroundMark x1="59538" y1="67358" x2="60000" y2="69434"/>
                        <a14:foregroundMark x1="60000" y1="70189" x2="60000" y2="70189"/>
                        <a14:foregroundMark x1="60462" y1="72075" x2="61385" y2="76226"/>
                        <a14:foregroundMark x1="61846" y1="77736" x2="64462" y2="78302"/>
                        <a14:foregroundMark x1="65846" y1="78302" x2="67538" y2="78302"/>
                        <a14:foregroundMark x1="75077" y1="80377" x2="76462" y2="80377"/>
                        <a14:foregroundMark x1="82154" y1="79623" x2="82154" y2="79623"/>
                        <a14:foregroundMark x1="82615" y1="79057" x2="82615" y2="79057"/>
                        <a14:foregroundMark x1="84000" y1="78302" x2="84000" y2="78302"/>
                        <a14:foregroundMark x1="82615" y1="75660" x2="82615" y2="75660"/>
                        <a14:foregroundMark x1="80923" y1="74151" x2="80923" y2="74151"/>
                        <a14:foregroundMark x1="73385" y1="74906" x2="73385" y2="74906"/>
                        <a14:foregroundMark x1="65846" y1="91321" x2="65846" y2="91321"/>
                        <a14:foregroundMark x1="70154" y1="91321" x2="70154" y2="91321"/>
                        <a14:foregroundMark x1="76923" y1="87925" x2="76923" y2="87925"/>
                        <a14:foregroundMark x1="78154" y1="87925" x2="78154" y2="87925"/>
                        <a14:foregroundMark x1="72000" y1="77736" x2="72000" y2="77736"/>
                        <a14:foregroundMark x1="68923" y1="72075" x2="68923" y2="72075"/>
                        <a14:foregroundMark x1="67077" y1="66038" x2="67077" y2="66038"/>
                        <a14:foregroundMark x1="67077" y1="63208" x2="67077" y2="63208"/>
                        <a14:foregroundMark x1="66154" y1="59057" x2="66154" y2="59057"/>
                        <a14:foregroundMark x1="64462" y1="58491" x2="64462" y2="58491"/>
                        <a14:foregroundMark x1="51077" y1="58491" x2="51077" y2="58491"/>
                        <a14:foregroundMark x1="46615" y1="55094" x2="46615" y2="55094"/>
                        <a14:foregroundMark x1="44923" y1="57170" x2="44923" y2="57170"/>
                        <a14:foregroundMark x1="38615" y1="65283" x2="38615" y2="65283"/>
                        <a14:foregroundMark x1="32462" y1="70189" x2="32462" y2="70189"/>
                        <a14:foregroundMark x1="29385" y1="72075" x2="29385" y2="72075"/>
                        <a14:foregroundMark x1="25846" y1="74151" x2="25846" y2="74151"/>
                        <a14:foregroundMark x1="21846" y1="79057" x2="21846" y2="79057"/>
                        <a14:foregroundMark x1="20000" y1="86604" x2="20000" y2="86604"/>
                        <a14:foregroundMark x1="18615" y1="87170" x2="18615" y2="87170"/>
                        <a14:foregroundMark x1="15077" y1="90000" x2="15077" y2="90000"/>
                        <a14:foregroundMark x1="13846" y1="91321" x2="13846" y2="91321"/>
                        <a14:foregroundMark x1="12000" y1="92075" x2="12000" y2="92075"/>
                        <a14:foregroundMark x1="18615" y1="94717" x2="18615" y2="94717"/>
                        <a14:foregroundMark x1="19538" y1="94717" x2="19538" y2="94717"/>
                        <a14:foregroundMark x1="25385" y1="92075" x2="25385" y2="92075"/>
                        <a14:foregroundMark x1="27538" y1="87925" x2="27538" y2="87925"/>
                        <a14:foregroundMark x1="27077" y1="84528" x2="27077" y2="84528"/>
                        <a14:foregroundMark x1="26615" y1="83774" x2="26615" y2="83774"/>
                        <a14:foregroundMark x1="45385" y1="80377" x2="45385" y2="80377"/>
                        <a14:foregroundMark x1="49846" y1="79057" x2="49846" y2="79057"/>
                        <a14:foregroundMark x1="52462" y1="80377" x2="52462" y2="80377"/>
                        <a14:foregroundMark x1="54615" y1="85283" x2="54615" y2="85283"/>
                        <a14:foregroundMark x1="59077" y1="85283" x2="59077" y2="85283"/>
                        <a14:foregroundMark x1="60462" y1="87170" x2="60462" y2="87170"/>
                        <a14:foregroundMark x1="61385" y1="87170" x2="61385" y2="87170"/>
                        <a14:foregroundMark x1="51538" y1="81132" x2="51538" y2="81132"/>
                        <a14:foregroundMark x1="50154" y1="79057" x2="50154" y2="79057"/>
                        <a14:foregroundMark x1="49846" y1="71509" x2="49846" y2="71509"/>
                        <a14:foregroundMark x1="47538" y1="68679" x2="47538" y2="68679"/>
                        <a14:foregroundMark x1="49846" y1="66038" x2="49846" y2="66038"/>
                        <a14:foregroundMark x1="50154" y1="45472" x2="50154" y2="45472"/>
                        <a14:foregroundMark x1="54615" y1="43396" x2="54615" y2="43396"/>
                        <a14:foregroundMark x1="57846" y1="44717" x2="57846" y2="44717"/>
                        <a14:foregroundMark x1="58154" y1="45472" x2="58154" y2="45472"/>
                        <a14:foregroundMark x1="53385" y1="53019" x2="53385" y2="53019"/>
                        <a14:foregroundMark x1="48923" y1="54340" x2="48923" y2="54340"/>
                        <a14:foregroundMark x1="49385" y1="66038" x2="49385" y2="66038"/>
                        <a14:foregroundMark x1="53846" y1="68113" x2="53846" y2="68113"/>
                        <a14:foregroundMark x1="59077" y1="68113" x2="59077" y2="68113"/>
                        <a14:foregroundMark x1="51538" y1="79057" x2="51538" y2="79057"/>
                        <a14:foregroundMark x1="57846" y1="79057" x2="59538" y2="79623"/>
                        <a14:foregroundMark x1="64923" y1="83208" x2="64923" y2="83208"/>
                        <a14:foregroundMark x1="59538" y1="90000" x2="59538" y2="90000"/>
                        <a14:foregroundMark x1="47538" y1="90000" x2="47538" y2="90000"/>
                        <a14:foregroundMark x1="34615" y1="90755" x2="34615" y2="90755"/>
                        <a14:foregroundMark x1="31538" y1="90755" x2="31538" y2="90755"/>
                        <a14:foregroundMark x1="32462" y1="79057" x2="32462" y2="79057"/>
                        <a14:foregroundMark x1="32923" y1="76226" x2="32923" y2="76226"/>
                        <a14:foregroundMark x1="28462" y1="66604" x2="28462" y2="66604"/>
                        <a14:foregroundMark x1="32000" y1="62642" x2="32000" y2="62642"/>
                        <a14:foregroundMark x1="34615" y1="60566" x2="34615" y2="60566"/>
                        <a14:foregroundMark x1="33846" y1="53585" x2="33846" y2="53585"/>
                        <a14:foregroundMark x1="86154" y1="84528" x2="86154" y2="84528"/>
                        <a14:foregroundMark x1="85385" y1="94717" x2="85385" y2="94717"/>
                        <a14:foregroundMark x1="78154" y1="94717" x2="78154" y2="94717"/>
                        <a14:foregroundMark x1="72000" y1="93396" x2="72000" y2="93396"/>
                        <a14:foregroundMark x1="72000" y1="83774" x2="72000" y2="83774"/>
                        <a14:foregroundMark x1="68000" y1="84528" x2="68000" y2="84528"/>
                        <a14:foregroundMark x1="64462" y1="95472" x2="64462" y2="95472"/>
                        <a14:foregroundMark x1="60000" y1="93396" x2="60000" y2="93396"/>
                        <a14:foregroundMark x1="56923" y1="93396" x2="56923" y2="93396"/>
                        <a14:foregroundMark x1="54615" y1="92075" x2="54615" y2="92075"/>
                        <a14:foregroundMark x1="53385" y1="91321" x2="53385" y2="91321"/>
                        <a14:foregroundMark x1="42154" y1="94151" x2="42154" y2="94151"/>
                        <a14:foregroundMark x1="38154" y1="94151" x2="38154" y2="94151"/>
                        <a14:foregroundMark x1="41385" y1="73585" x2="41385" y2="73585"/>
                        <a14:foregroundMark x1="40462" y1="68679" x2="40462" y2="68679"/>
                        <a14:foregroundMark x1="91077" y1="95472" x2="91077" y2="95472"/>
                        <a14:foregroundMark x1="13846" y1="50189" x2="13846" y2="50189"/>
                        <a14:foregroundMark x1="16462" y1="49623" x2="18154" y2="48868"/>
                        <a14:foregroundMark x1="21385" y1="46792" x2="21385" y2="46792"/>
                        <a14:foregroundMark x1="21385" y1="46792" x2="21385" y2="46792"/>
                        <a14:foregroundMark x1="12923" y1="44151" x2="12923" y2="44151"/>
                        <a14:foregroundMark x1="7538" y1="45472" x2="7538" y2="45472"/>
                        <a14:foregroundMark x1="7538" y1="50943" x2="7538" y2="50943"/>
                        <a14:foregroundMark x1="11538" y1="52264" x2="11538" y2="52264"/>
                        <a14:foregroundMark x1="16462" y1="52264" x2="16462" y2="52264"/>
                        <a14:foregroundMark x1="17846" y1="53585" x2="17846" y2="53585"/>
                        <a14:foregroundMark x1="20462" y1="53019" x2="20462" y2="53019"/>
                        <a14:foregroundMark x1="24000" y1="51698" x2="24000" y2="51698"/>
                        <a14:foregroundMark x1="25846" y1="48868" x2="25846" y2="48868"/>
                        <a14:foregroundMark x1="25846" y1="48113" x2="25846" y2="48113"/>
                        <a14:foregroundMark x1="20923" y1="48113" x2="20923" y2="48113"/>
                        <a14:foregroundMark x1="15538" y1="46038" x2="15538" y2="46038"/>
                        <a14:foregroundMark x1="16923" y1="25472" x2="16923" y2="25472"/>
                        <a14:foregroundMark x1="20462" y1="26981" x2="20462" y2="26981"/>
                        <a14:foregroundMark x1="22154" y1="27547" x2="22154" y2="27547"/>
                        <a14:foregroundMark x1="15538" y1="29057" x2="15538" y2="29057"/>
                        <a14:foregroundMark x1="12923" y1="27547" x2="12923" y2="27547"/>
                        <a14:foregroundMark x1="10615" y1="27547" x2="10615" y2="27547"/>
                        <a14:foregroundMark x1="12000" y1="23585" x2="13385" y2="23585"/>
                        <a14:foregroundMark x1="25846" y1="9811" x2="25846" y2="9811"/>
                        <a14:foregroundMark x1="26154" y1="9811" x2="26154" y2="9811"/>
                        <a14:foregroundMark x1="60462" y1="27547" x2="60462" y2="27547"/>
                        <a14:foregroundMark x1="61385" y1="31698" x2="61385" y2="31698"/>
                        <a14:foregroundMark x1="58615" y1="32453" x2="58615" y2="32453"/>
                        <a14:foregroundMark x1="56462" y1="29057" x2="56462" y2="29057"/>
                        <a14:foregroundMark x1="76462" y1="43396" x2="76462" y2="43396"/>
                        <a14:foregroundMark x1="79538" y1="45472" x2="79538" y2="45472"/>
                        <a14:foregroundMark x1="85846" y1="44151" x2="85846" y2="44151"/>
                        <a14:foregroundMark x1="88000" y1="42642" x2="88000" y2="42642"/>
                        <a14:foregroundMark x1="89385" y1="37170" x2="89385" y2="37170"/>
                        <a14:foregroundMark x1="86154" y1="36604" x2="86154" y2="36604"/>
                        <a14:foregroundMark x1="82615" y1="36604" x2="82615" y2="36604"/>
                        <a14:foregroundMark x1="80923" y1="36604" x2="80923" y2="36604"/>
                        <a14:foregroundMark x1="80923" y1="36604" x2="80923" y2="36604"/>
                        <a14:foregroundMark x1="76000" y1="37170" x2="76000" y2="37170"/>
                        <a14:foregroundMark x1="76000" y1="37925" x2="76000" y2="37925"/>
                        <a14:foregroundMark x1="80462" y1="38679" x2="80462" y2="38679"/>
                        <a14:foregroundMark x1="82615" y1="42642" x2="82615" y2="42642"/>
                        <a14:foregroundMark x1="84000" y1="46792" x2="84000" y2="46792"/>
                        <a14:foregroundMark x1="86615" y1="46792" x2="86615" y2="46792"/>
                        <a14:foregroundMark x1="80462" y1="13962" x2="80462" y2="13962"/>
                        <a14:foregroundMark x1="76462" y1="14528" x2="76462" y2="14528"/>
                        <a14:foregroundMark x1="79538" y1="13962" x2="81846" y2="13962"/>
                        <a14:foregroundMark x1="84462" y1="13208" x2="84462" y2="13208"/>
                        <a14:foregroundMark x1="86615" y1="12453" x2="86615" y2="12453"/>
                        <a14:foregroundMark x1="86615" y1="12453" x2="86615" y2="12453"/>
                        <a14:foregroundMark x1="86615" y1="9811" x2="86615" y2="9811"/>
                        <a14:foregroundMark x1="83077" y1="6981" x2="83077" y2="6981"/>
                        <a14:foregroundMark x1="80462" y1="7736" x2="80462" y2="7736"/>
                        <a14:foregroundMark x1="79077" y1="9811" x2="79077" y2="9811"/>
                        <a14:foregroundMark x1="78615" y1="11887" x2="78615" y2="11887"/>
                        <a14:foregroundMark x1="77385" y1="13208" x2="77385" y2="13208"/>
                        <a14:foregroundMark x1="76923" y1="16604" x2="76923" y2="16604"/>
                        <a14:foregroundMark x1="79077" y1="17358" x2="79077" y2="17358"/>
                        <a14:foregroundMark x1="80923" y1="16604" x2="80923" y2="16604"/>
                        <a14:foregroundMark x1="82154" y1="16038" x2="82154" y2="16038"/>
                        <a14:foregroundMark x1="82154" y1="16038" x2="82154" y2="16038"/>
                        <a14:foregroundMark x1="84462" y1="15283" x2="84462" y2="15283"/>
                        <a14:foregroundMark x1="84462" y1="14528" x2="84462" y2="14528"/>
                        <a14:foregroundMark x1="67538" y1="11887" x2="67538" y2="11887"/>
                        <a14:foregroundMark x1="64462" y1="11132" x2="64462" y2="11132"/>
                        <a14:foregroundMark x1="60923" y1="11132" x2="60923" y2="11132"/>
                        <a14:foregroundMark x1="59077" y1="7736" x2="59077" y2="7736"/>
                        <a14:foregroundMark x1="58154" y1="7736" x2="58154" y2="7736"/>
                        <a14:foregroundMark x1="57846" y1="6981" x2="57846" y2="6981"/>
                        <a14:foregroundMark x1="60000" y1="8491" x2="61846" y2="8491"/>
                        <a14:foregroundMark x1="62615" y1="7736" x2="64462" y2="7736"/>
                        <a14:foregroundMark x1="65846" y1="7736" x2="65846" y2="7736"/>
                        <a14:foregroundMark x1="63077" y1="4340" x2="63077" y2="4340"/>
                        <a14:foregroundMark x1="72923" y1="46792" x2="72923" y2="46792"/>
                        <a14:foregroundMark x1="74154" y1="46792" x2="74154" y2="46792"/>
                        <a14:foregroundMark x1="76000" y1="47547" x2="76000" y2="47547"/>
                        <a14:foregroundMark x1="81385" y1="48113" x2="81385" y2="48113"/>
                        <a14:foregroundMark x1="64000" y1="34528" x2="64000" y2="34528"/>
                        <a14:foregroundMark x1="64000" y1="30377" x2="64000" y2="30377"/>
                        <a14:foregroundMark x1="63077" y1="29623" x2="63077" y2="29623"/>
                        <a14:foregroundMark x1="59077" y1="27547" x2="59077" y2="27547"/>
                        <a14:foregroundMark x1="38615" y1="20000" x2="38615" y2="20000"/>
                        <a14:foregroundMark x1="40462" y1="26226" x2="40462" y2="26226"/>
                        <a14:foregroundMark x1="44000" y1="22075" x2="44000" y2="22075"/>
                        <a14:foregroundMark x1="44000" y1="22075" x2="44000" y2="22075"/>
                        <a14:foregroundMark x1="43538" y1="22075" x2="43538" y2="22075"/>
                        <a14:foregroundMark x1="40923" y1="20755" x2="40923" y2="20755"/>
                        <a14:foregroundMark x1="42154" y1="19434" x2="42154" y2="19434"/>
                        <a14:foregroundMark x1="43538" y1="18679" x2="43538" y2="18679"/>
                        <a14:foregroundMark x1="44923" y1="18679" x2="44923" y2="18679"/>
                        <a14:foregroundMark x1="46615" y1="18679" x2="46615" y2="18679"/>
                        <a14:foregroundMark x1="25385" y1="15283" x2="25385" y2="15283"/>
                        <a14:foregroundMark x1="23538" y1="10566" x2="23538" y2="10566"/>
                        <a14:foregroundMark x1="22154" y1="9057" x2="22154" y2="9057"/>
                        <a14:foregroundMark x1="20923" y1="9057" x2="20923" y2="9057"/>
                        <a14:foregroundMark x1="20000" y1="29623" x2="20000" y2="29623"/>
                        <a14:foregroundMark x1="18154" y1="41321" x2="18154" y2="41321"/>
                        <a14:foregroundMark x1="20000" y1="41321" x2="20000" y2="41321"/>
                        <a14:foregroundMark x1="20000" y1="46038" x2="20000" y2="46038"/>
                        <a14:foregroundMark x1="16000" y1="52264" x2="16000" y2="52264"/>
                        <a14:backgroundMark x1="33846" y1="53019" x2="33846" y2="53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095" y="4562143"/>
            <a:ext cx="2945079" cy="186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Мои документы\доходы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095" y="4562143"/>
            <a:ext cx="3058682" cy="188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3" descr="Кола ГП_ПП-07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965" y="82819"/>
            <a:ext cx="665022" cy="72353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05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615017" y="128538"/>
            <a:ext cx="8204200" cy="7048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Динамика поступления доходов в бюджет </a:t>
            </a:r>
          </a:p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города Кола за 2018 </a:t>
            </a:r>
            <a:r>
              <a:rPr lang="ru-RU" altLang="ru-RU" sz="2000" b="1" dirty="0">
                <a:solidFill>
                  <a:schemeClr val="bg1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и</a:t>
            </a:r>
            <a:r>
              <a:rPr lang="ru-RU" altLang="ru-RU" sz="20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2019 годы </a:t>
            </a:r>
          </a:p>
        </p:txBody>
      </p:sp>
      <p:sp>
        <p:nvSpPr>
          <p:cNvPr id="4" name="TextBox 15"/>
          <p:cNvSpPr txBox="1">
            <a:spLocks noChangeArrowheads="1"/>
          </p:cNvSpPr>
          <p:nvPr/>
        </p:nvSpPr>
        <p:spPr bwMode="auto">
          <a:xfrm>
            <a:off x="10313271" y="322102"/>
            <a:ext cx="7396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pic>
        <p:nvPicPr>
          <p:cNvPr id="6" name="Рисунок 3" descr="Кола ГП_ПП-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965" y="82819"/>
            <a:ext cx="665022" cy="72353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039320"/>
              </p:ext>
            </p:extLst>
          </p:nvPr>
        </p:nvGraphicFramePr>
        <p:xfrm>
          <a:off x="510640" y="1099975"/>
          <a:ext cx="11163836" cy="5016733"/>
        </p:xfrm>
        <a:graphic>
          <a:graphicData uri="http://schemas.openxmlformats.org/drawingml/2006/table">
            <a:tbl>
              <a:tblPr/>
              <a:tblGrid>
                <a:gridCol w="5205523"/>
                <a:gridCol w="1621392"/>
                <a:gridCol w="1267857"/>
                <a:gridCol w="1121565"/>
                <a:gridCol w="1005750"/>
                <a:gridCol w="941749"/>
              </a:tblGrid>
              <a:tr h="4675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Наименование показателя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Коды бюджетной классификации Российской Федерации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Исполнено 2018 год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Исполнено 2019 год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Отклонение</a:t>
                      </a: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 тыс руб.</a:t>
                      </a: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9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8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НАЛОГОВЫЕ И НЕНАЛОГОВЫЕ ДОХОДЫ</a:t>
                      </a: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10000000000000000</a:t>
                      </a: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132 </a:t>
                      </a:r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155,0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124 </a:t>
                      </a:r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097,1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-8 </a:t>
                      </a:r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057,9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-6,1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8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НАЛОГОВЫЕ ДОХОДЫ</a:t>
                      </a: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85 941,5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98 297,4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12 355,9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14,4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2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Налоги на прибыль, доходы, в том числе: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10100000000000000</a:t>
                      </a: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43 503,9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>
                          <a:effectLst/>
                          <a:latin typeface="Arial"/>
                        </a:rPr>
                        <a:t>54 019,7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10 515,8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24,2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92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 - Налог </a:t>
                      </a:r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на доходы физических лиц</a:t>
                      </a: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10102000010000110</a:t>
                      </a: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43 503,9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54 019,7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10 515,8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24,2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4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10302000010000110</a:t>
                      </a: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1 498,7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1 724,7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226,0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15,1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2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Налоги на совокупный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Arial"/>
                        </a:rPr>
                        <a:t> доход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10500000000000000</a:t>
                      </a: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20 740,5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effectLst/>
                          <a:latin typeface="Arial"/>
                        </a:rPr>
                        <a:t>21 551,6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811,1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3,9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2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Налоги на имущество,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Arial"/>
                        </a:rPr>
                        <a:t> в том числе: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10600000000000000</a:t>
                      </a: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20 198,4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>
                          <a:effectLst/>
                          <a:latin typeface="Arial"/>
                        </a:rPr>
                        <a:t>21 001,4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803,0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4,0 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91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 - Налог </a:t>
                      </a:r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на имущество физических лиц</a:t>
                      </a: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10601000000000110</a:t>
                      </a: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3 634,1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3 858,8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224,7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6,2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92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 - Земельный </a:t>
                      </a:r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налог</a:t>
                      </a: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10606000000000110</a:t>
                      </a: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16 546,3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17 142,6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596,3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3,6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92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НЕНАЛОГОВЫЕ ДОХОДЫ</a:t>
                      </a: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46 </a:t>
                      </a:r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213,5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25 </a:t>
                      </a:r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799,7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-20 </a:t>
                      </a:r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413,8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-44,2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2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Доходы от использования имущества, находящегося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Arial"/>
                        </a:rPr>
                        <a:t> в государственной и муниципальной собственности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11100000000000000</a:t>
                      </a: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13 </a:t>
                      </a:r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586,0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effectLst/>
                          <a:latin typeface="Arial"/>
                        </a:rPr>
                        <a:t>12 </a:t>
                      </a:r>
                      <a:r>
                        <a:rPr lang="ru-RU" sz="1200" b="0" i="1" u="none" strike="noStrike" dirty="0" smtClean="0">
                          <a:effectLst/>
                          <a:latin typeface="Arial"/>
                        </a:rPr>
                        <a:t>286,5</a:t>
                      </a:r>
                      <a:endParaRPr lang="ru-RU" sz="1200" b="0" i="1" u="none" strike="noStrike" dirty="0">
                        <a:effectLst/>
                        <a:latin typeface="Arial"/>
                      </a:endParaRP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-1 </a:t>
                      </a:r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299,5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-9,6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0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Доходы от оказания платных услуг и компенсации затрат государства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11300000000000000</a:t>
                      </a: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11 436,0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>
                          <a:effectLst/>
                          <a:latin typeface="Arial"/>
                        </a:rPr>
                        <a:t>486,4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-10 949,6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-95,7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Доходы от продажи материальных и нематериальных активов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11400000000000000</a:t>
                      </a: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19 167,6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>
                          <a:effectLst/>
                          <a:latin typeface="Arial"/>
                        </a:rPr>
                        <a:t>5 475,9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-13 691,7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-71,4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90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Штрафы, санкции,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Arial"/>
                        </a:rPr>
                        <a:t> возмещения ущерба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11600000000000000</a:t>
                      </a: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2 023,9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>
                          <a:effectLst/>
                          <a:latin typeface="Arial"/>
                        </a:rPr>
                        <a:t>7 550,9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5 527,0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273,1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2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БЕЗВОЗМЕЗДНЫЕ ПОСТУПЛЕНИЯ</a:t>
                      </a: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20000000000000000</a:t>
                      </a: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2 614,6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21 </a:t>
                      </a:r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326,4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18 711,8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715,7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29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Безвозмездные поступления от других бюджетов бюджетно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Arial"/>
                        </a:rPr>
                        <a:t>й системы Российской Федерации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20200000000000000</a:t>
                      </a: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21 816,6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21 </a:t>
                      </a:r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077,6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-739,0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-3,4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91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Безвозмездные поступления от негосударственных организаций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20400000000000000</a:t>
                      </a: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195,0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134,7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-60,3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-30,9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90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Прочие безвозмездные поступления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20700000000000000</a:t>
                      </a: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152,4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114,1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-38,3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-25,1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2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ВСЕГО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Arial"/>
                        </a:rPr>
                        <a:t> ДОХОДОВ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472" marR="3472" marT="3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134 </a:t>
                      </a:r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769,6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145 423,5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10 </a:t>
                      </a:r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653,9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7,9</a:t>
                      </a:r>
                    </a:p>
                  </a:txBody>
                  <a:tcPr marL="3472" marR="3472" marT="3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53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2177143" y="222478"/>
            <a:ext cx="83312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rgbClr val="000000"/>
                </a:solidFill>
                <a:ea typeface="Arial Unicode MS" pitchFamily="34" charset="-128"/>
                <a:cs typeface="Arial" charset="0"/>
              </a:rPr>
              <a:t>Поступления налоговых и неналоговых доходов в бюджет </a:t>
            </a:r>
            <a:r>
              <a:rPr lang="ru-RU" sz="2000" b="1" dirty="0" smtClean="0">
                <a:solidFill>
                  <a:srgbClr val="000000"/>
                </a:solidFill>
                <a:ea typeface="Arial Unicode MS" pitchFamily="34" charset="-128"/>
                <a:cs typeface="Arial" charset="0"/>
              </a:rPr>
              <a:t>города Колы </a:t>
            </a:r>
            <a:r>
              <a:rPr lang="ru-RU" sz="2000" b="1" dirty="0">
                <a:solidFill>
                  <a:srgbClr val="000000"/>
                </a:solidFill>
                <a:ea typeface="Arial Unicode MS" pitchFamily="34" charset="-128"/>
                <a:cs typeface="Arial" charset="0"/>
              </a:rPr>
              <a:t>в </a:t>
            </a:r>
            <a:r>
              <a:rPr lang="ru-RU" sz="2000" b="1" dirty="0" smtClean="0">
                <a:solidFill>
                  <a:srgbClr val="000000"/>
                </a:solidFill>
                <a:ea typeface="Arial Unicode MS" pitchFamily="34" charset="-128"/>
                <a:cs typeface="Arial" charset="0"/>
              </a:rPr>
              <a:t>201</a:t>
            </a:r>
            <a:r>
              <a:rPr lang="ru-RU" sz="2000" b="1" dirty="0">
                <a:solidFill>
                  <a:srgbClr val="000000"/>
                </a:solidFill>
                <a:ea typeface="Arial Unicode MS" pitchFamily="34" charset="-128"/>
                <a:cs typeface="Arial" charset="0"/>
              </a:rPr>
              <a:t>9</a:t>
            </a:r>
            <a:r>
              <a:rPr lang="en-US" sz="2000" b="1" dirty="0" smtClean="0">
                <a:solidFill>
                  <a:srgbClr val="000000"/>
                </a:solidFill>
                <a:ea typeface="Arial Unicode MS" pitchFamily="34" charset="-128"/>
                <a:cs typeface="Arial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ea typeface="Arial Unicode MS" pitchFamily="34" charset="-128"/>
                <a:cs typeface="Arial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ea typeface="Arial Unicode MS" pitchFamily="34" charset="-128"/>
                <a:cs typeface="Arial" charset="0"/>
              </a:rPr>
              <a:t>году</a:t>
            </a:r>
          </a:p>
        </p:txBody>
      </p:sp>
      <p:pic>
        <p:nvPicPr>
          <p:cNvPr id="6" name="Рисунок 3" descr="Кола ГП_ПП-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179" y="178991"/>
            <a:ext cx="665022" cy="72353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5580160"/>
              </p:ext>
            </p:extLst>
          </p:nvPr>
        </p:nvGraphicFramePr>
        <p:xfrm>
          <a:off x="356260" y="1031081"/>
          <a:ext cx="11483439" cy="5452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27179" y="902525"/>
            <a:ext cx="942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</a:t>
            </a:r>
            <a:r>
              <a:rPr lang="ru-RU" dirty="0" smtClean="0"/>
              <a:t>ыс. </a:t>
            </a:r>
          </a:p>
          <a:p>
            <a:r>
              <a:rPr lang="ru-RU" dirty="0" smtClean="0"/>
              <a:t>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61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19407" y="172605"/>
            <a:ext cx="83312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latin typeface="Trebuchet MS" pitchFamily="34" charset="0"/>
                <a:ea typeface="Arial Unicode MS" pitchFamily="34" charset="-128"/>
                <a:cs typeface="Arial" charset="0"/>
              </a:rPr>
              <a:t>Динамика поступления доходов в бюджет </a:t>
            </a:r>
          </a:p>
          <a:p>
            <a:pPr algn="ctr" eaLnBrk="1" hangingPunct="1"/>
            <a:r>
              <a:rPr lang="ru-RU" sz="2000" b="1" dirty="0" smtClean="0">
                <a:latin typeface="Trebuchet MS" pitchFamily="34" charset="0"/>
                <a:ea typeface="Arial Unicode MS" pitchFamily="34" charset="-128"/>
                <a:cs typeface="Arial" charset="0"/>
              </a:rPr>
              <a:t>города Колы за 2018 </a:t>
            </a:r>
            <a:r>
              <a:rPr lang="ru-RU" sz="2000" b="1" dirty="0">
                <a:latin typeface="Trebuchet MS" pitchFamily="34" charset="0"/>
                <a:ea typeface="Arial Unicode MS" pitchFamily="34" charset="-128"/>
                <a:cs typeface="Arial" charset="0"/>
              </a:rPr>
              <a:t>и</a:t>
            </a:r>
            <a:r>
              <a:rPr lang="ru-RU" sz="2000" b="1" dirty="0" smtClean="0">
                <a:latin typeface="Trebuchet MS" pitchFamily="34" charset="0"/>
                <a:ea typeface="Arial Unicode MS" pitchFamily="34" charset="-128"/>
                <a:cs typeface="Arial" charset="0"/>
              </a:rPr>
              <a:t> 201</a:t>
            </a:r>
            <a:r>
              <a:rPr lang="ru-RU" sz="2000" b="1" dirty="0">
                <a:latin typeface="Trebuchet MS" pitchFamily="34" charset="0"/>
                <a:ea typeface="Arial Unicode MS" pitchFamily="34" charset="-128"/>
                <a:cs typeface="Arial" charset="0"/>
              </a:rPr>
              <a:t>9</a:t>
            </a:r>
            <a:r>
              <a:rPr lang="ru-RU" sz="2000" b="1" dirty="0" smtClean="0">
                <a:latin typeface="Trebuchet MS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ru-RU" sz="2000" b="1" dirty="0">
                <a:latin typeface="Trebuchet MS" pitchFamily="34" charset="0"/>
                <a:ea typeface="Arial Unicode MS" pitchFamily="34" charset="-128"/>
                <a:cs typeface="Arial" charset="0"/>
              </a:rPr>
              <a:t>годы </a:t>
            </a:r>
          </a:p>
        </p:txBody>
      </p: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10050607" y="1052080"/>
            <a:ext cx="17755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  <a:cs typeface="Times New Roman" pitchFamily="18" charset="0"/>
              </a:rPr>
              <a:t>т</a:t>
            </a:r>
            <a:r>
              <a:rPr lang="ru-RU" sz="1400" b="1" dirty="0" smtClean="0">
                <a:latin typeface="+mj-lt"/>
                <a:cs typeface="Times New Roman" pitchFamily="18" charset="0"/>
              </a:rPr>
              <a:t>ысяч рублей</a:t>
            </a:r>
            <a:endParaRPr lang="ru-RU" sz="1400" b="1" dirty="0">
              <a:latin typeface="+mj-lt"/>
              <a:cs typeface="Times New Roman" pitchFamily="18" charset="0"/>
            </a:endParaRPr>
          </a:p>
        </p:txBody>
      </p:sp>
      <p:pic>
        <p:nvPicPr>
          <p:cNvPr id="9" name="Рисунок 3" descr="Кола ГП_ПП-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179" y="178991"/>
            <a:ext cx="665022" cy="72353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457174"/>
              </p:ext>
            </p:extLst>
          </p:nvPr>
        </p:nvGraphicFramePr>
        <p:xfrm>
          <a:off x="391886" y="1312068"/>
          <a:ext cx="11400315" cy="5076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318398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60873" y="317406"/>
            <a:ext cx="97427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ru-RU" altLang="ru-RU" sz="3200" b="1" dirty="0">
                <a:ea typeface="Arial Unicode MS" pitchFamily="34" charset="-128"/>
                <a:cs typeface="Arial Unicode MS" pitchFamily="34" charset="-128"/>
              </a:rPr>
              <a:t>Исполнение бюджета </a:t>
            </a:r>
            <a:r>
              <a:rPr lang="ru-RU" altLang="ru-RU" sz="3200" b="1" dirty="0" smtClean="0">
                <a:ea typeface="Arial Unicode MS" pitchFamily="34" charset="-128"/>
                <a:cs typeface="Arial Unicode MS" pitchFamily="34" charset="-128"/>
              </a:rPr>
              <a:t>города Колы за 2019 </a:t>
            </a:r>
            <a:r>
              <a:rPr lang="ru-RU" altLang="ru-RU" sz="3200" b="1" dirty="0">
                <a:ea typeface="Arial Unicode MS" pitchFamily="34" charset="-128"/>
                <a:cs typeface="Arial Unicode MS" pitchFamily="34" charset="-128"/>
              </a:rPr>
              <a:t>год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09497908"/>
              </p:ext>
            </p:extLst>
          </p:nvPr>
        </p:nvGraphicFramePr>
        <p:xfrm>
          <a:off x="490202" y="1791617"/>
          <a:ext cx="3412836" cy="194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2" name="Схема 101"/>
          <p:cNvGraphicFramePr/>
          <p:nvPr>
            <p:extLst>
              <p:ext uri="{D42A27DB-BD31-4B8C-83A1-F6EECF244321}">
                <p14:modId xmlns:p14="http://schemas.microsoft.com/office/powerpoint/2010/main" val="1705504928"/>
              </p:ext>
            </p:extLst>
          </p:nvPr>
        </p:nvGraphicFramePr>
        <p:xfrm>
          <a:off x="4414770" y="2463129"/>
          <a:ext cx="3412836" cy="194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03" name="Схема 102"/>
          <p:cNvGraphicFramePr/>
          <p:nvPr>
            <p:extLst>
              <p:ext uri="{D42A27DB-BD31-4B8C-83A1-F6EECF244321}">
                <p14:modId xmlns:p14="http://schemas.microsoft.com/office/powerpoint/2010/main" val="3133110059"/>
              </p:ext>
            </p:extLst>
          </p:nvPr>
        </p:nvGraphicFramePr>
        <p:xfrm>
          <a:off x="8431491" y="4545272"/>
          <a:ext cx="3412836" cy="194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04" name="Схема 103"/>
          <p:cNvGraphicFramePr/>
          <p:nvPr>
            <p:extLst>
              <p:ext uri="{D42A27DB-BD31-4B8C-83A1-F6EECF244321}">
                <p14:modId xmlns:p14="http://schemas.microsoft.com/office/powerpoint/2010/main" val="2899356719"/>
              </p:ext>
            </p:extLst>
          </p:nvPr>
        </p:nvGraphicFramePr>
        <p:xfrm>
          <a:off x="425131" y="4529620"/>
          <a:ext cx="3412836" cy="194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10" name="Схема 109"/>
          <p:cNvGraphicFramePr/>
          <p:nvPr>
            <p:extLst>
              <p:ext uri="{D42A27DB-BD31-4B8C-83A1-F6EECF244321}">
                <p14:modId xmlns:p14="http://schemas.microsoft.com/office/powerpoint/2010/main" val="1748064193"/>
              </p:ext>
            </p:extLst>
          </p:nvPr>
        </p:nvGraphicFramePr>
        <p:xfrm>
          <a:off x="8432895" y="1748077"/>
          <a:ext cx="3412836" cy="194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10731552" y="1340398"/>
            <a:ext cx="12471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  <a:cs typeface="Times New Roman" pitchFamily="18" charset="0"/>
              </a:rPr>
              <a:t>т</a:t>
            </a:r>
            <a:r>
              <a:rPr lang="ru-RU" sz="1400" b="1" dirty="0" smtClean="0">
                <a:latin typeface="+mj-lt"/>
                <a:cs typeface="Times New Roman" pitchFamily="18" charset="0"/>
              </a:rPr>
              <a:t>ысяч рублей</a:t>
            </a:r>
            <a:endParaRPr lang="ru-RU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99957" y="1069919"/>
            <a:ext cx="2707343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 descr="D:\Мои документы\расходы.jp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968" y="4535451"/>
            <a:ext cx="2941319" cy="200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3" descr="Кола ГП_ПП-07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371" y="178990"/>
            <a:ext cx="740830" cy="8909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6069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11822</TotalTime>
  <Words>1297</Words>
  <Application>Microsoft Office PowerPoint</Application>
  <PresentationFormat>Произвольный</PresentationFormat>
  <Paragraphs>311</Paragraphs>
  <Slides>20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программа «Развитие и повышение качества человеческого капитала» включает пять подпрограмм.   </vt:lpstr>
      <vt:lpstr>Муниципальная программа «Обеспечение благоприятной окружающей среды» включает две подпрограммы.  </vt:lpstr>
      <vt:lpstr>МУНИЦИПАЛЬНАЯ ПРОГРАММА «ПОВЫШЕНИЕ БЕЗОПАСНОСТИ НАСЕЛЕНИЯ» БЫЛА ПРЕДСТАВЛЕНА ДВУМЯ ПОДПРОГРАММАМИ.                                                                        </vt:lpstr>
      <vt:lpstr>МУНИЦИПАЛЬНАЯ ПРОГРАММА «СОЗДАНИЕ КОМФОРТНЫХ ЖИЛИЩНЫХ УСЛОВИЙ» ВКЛЮЧАЕТ В СЕБЯ ТРИ ПОДПРОГРАММЫ.                                                                        </vt:lpstr>
      <vt:lpstr>МУНИЦИПАЛЬНАЯ ПРОГРАММА «ОБЕСПЕЧЕНИЕ ЭФФЕКТИВНОГО ФУНКЦИОНИРОВАНИЯ ГОРОДСКОГО ХОЗЯЙСТВА ВКЛЮЧАЕТ В СЕБЯ СЕМЬ ПОДПРОГРАММ</vt:lpstr>
      <vt:lpstr>МУНИЦИПАЛЬНАЯ ПРОГРАММА «ОБЕСПЕЧЕНИЕ ЭКОНОМИЧЕСКОГО РОСТА, РАЗВИТИЯ И МОДЕРНИЗАЦИИ» ВКЛЮЧАЕТ В СЕБЯ ДВЕ ПОДПРОГРАММЫ.                         </vt:lpstr>
      <vt:lpstr>МУНИЦИПАЛЬНАЯ ПРОГРАММА «ПОВЫШЕНИЕ ЭФФЕКТИВНОСТИ МУНИЦИПАЛЬНОГО УПРАВЛЕНИЯ» ВКЛЮЧАЕТ В СЕБЯ ВОСЕМЬ ПОДПРОГРАММ.                                  </vt:lpstr>
      <vt:lpstr>МУНИЦИПАЛЬНАЯ ПРОГРАММА «ФОРМИРОВАНИЕ СОВРЕМЕННОЙ ГОРОДСКОЙ СРЕДЫ».                                                                                                                         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524</cp:revision>
  <cp:lastPrinted>2019-03-22T09:08:01Z</cp:lastPrinted>
  <dcterms:created xsi:type="dcterms:W3CDTF">2018-03-27T09:24:23Z</dcterms:created>
  <dcterms:modified xsi:type="dcterms:W3CDTF">2020-05-19T13:50:54Z</dcterms:modified>
</cp:coreProperties>
</file>