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9"/>
  </p:notesMasterIdLst>
  <p:sldIdLst>
    <p:sldId id="385" r:id="rId2"/>
    <p:sldId id="399" r:id="rId3"/>
    <p:sldId id="400" r:id="rId4"/>
    <p:sldId id="401" r:id="rId5"/>
    <p:sldId id="402" r:id="rId6"/>
    <p:sldId id="310" r:id="rId7"/>
    <p:sldId id="321" r:id="rId8"/>
    <p:sldId id="371" r:id="rId9"/>
    <p:sldId id="336" r:id="rId10"/>
    <p:sldId id="337" r:id="rId11"/>
    <p:sldId id="360" r:id="rId12"/>
    <p:sldId id="386" r:id="rId13"/>
    <p:sldId id="387" r:id="rId14"/>
    <p:sldId id="339" r:id="rId15"/>
    <p:sldId id="338" r:id="rId16"/>
    <p:sldId id="331" r:id="rId17"/>
    <p:sldId id="398" r:id="rId18"/>
    <p:sldId id="389" r:id="rId19"/>
    <p:sldId id="341" r:id="rId20"/>
    <p:sldId id="391" r:id="rId21"/>
    <p:sldId id="392" r:id="rId22"/>
    <p:sldId id="394" r:id="rId23"/>
    <p:sldId id="393" r:id="rId24"/>
    <p:sldId id="378" r:id="rId25"/>
    <p:sldId id="379" r:id="rId26"/>
    <p:sldId id="395" r:id="rId27"/>
    <p:sldId id="396" r:id="rId28"/>
    <p:sldId id="397" r:id="rId29"/>
    <p:sldId id="380" r:id="rId30"/>
    <p:sldId id="381" r:id="rId31"/>
    <p:sldId id="343" r:id="rId32"/>
    <p:sldId id="382" r:id="rId33"/>
    <p:sldId id="345" r:id="rId34"/>
    <p:sldId id="346" r:id="rId35"/>
    <p:sldId id="347" r:id="rId36"/>
    <p:sldId id="376" r:id="rId37"/>
    <p:sldId id="403" r:id="rId3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00"/>
    <a:srgbClr val="9966FF"/>
    <a:srgbClr val="FFFF00"/>
    <a:srgbClr val="FF99FF"/>
    <a:srgbClr val="66FF33"/>
    <a:srgbClr val="FF00FF"/>
    <a:srgbClr val="24FC6C"/>
    <a:srgbClr val="FFEFFF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71" autoAdjust="0"/>
  </p:normalViewPr>
  <p:slideViewPr>
    <p:cSldViewPr>
      <p:cViewPr>
        <p:scale>
          <a:sx n="66" d="100"/>
          <a:sy n="66" d="100"/>
        </p:scale>
        <p:origin x="-2850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#,##0.0_ ;[Red]\-#,##0.0\ </c:formatCode>
                <c:ptCount val="4"/>
                <c:pt idx="0">
                  <c:v>92.4</c:v>
                </c:pt>
                <c:pt idx="1">
                  <c:v>89.5</c:v>
                </c:pt>
                <c:pt idx="2">
                  <c:v>92.3</c:v>
                </c:pt>
                <c:pt idx="3">
                  <c:v>95.3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#,##0.0_ ;[Red]\-#,##0.0\ </c:formatCode>
                <c:ptCount val="4"/>
                <c:pt idx="0">
                  <c:v>21.6</c:v>
                </c:pt>
                <c:pt idx="1">
                  <c:v>14.2</c:v>
                </c:pt>
                <c:pt idx="2">
                  <c:v>14.2</c:v>
                </c:pt>
                <c:pt idx="3">
                  <c:v>14.7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#,##0.0_ ;[Red]\-#,##0.0\ </c:formatCode>
                <c:ptCount val="4"/>
                <c:pt idx="0">
                  <c:v>72.400000000000006</c:v>
                </c:pt>
                <c:pt idx="1">
                  <c:v>64.099999999999994</c:v>
                </c:pt>
                <c:pt idx="2">
                  <c:v>24.3</c:v>
                </c:pt>
                <c:pt idx="3">
                  <c:v>24.2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633152"/>
        <c:axId val="135114112"/>
        <c:axId val="0"/>
      </c:bar3DChart>
      <c:catAx>
        <c:axId val="4363315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/>
            </a:pPr>
            <a:endParaRPr lang="ru-RU"/>
          </a:p>
        </c:txPr>
        <c:crossAx val="135114112"/>
        <c:crosses val="max"/>
        <c:auto val="1"/>
        <c:lblAlgn val="ctr"/>
        <c:lblOffset val="100"/>
        <c:noMultiLvlLbl val="0"/>
      </c:catAx>
      <c:valAx>
        <c:axId val="135114112"/>
        <c:scaling>
          <c:orientation val="minMax"/>
          <c:max val="2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43633152"/>
        <c:crosses val="autoZero"/>
        <c:crossBetween val="between"/>
        <c:majorUnit val="20"/>
        <c:minorUnit val="4"/>
      </c:valAx>
    </c:plotArea>
    <c:legend>
      <c:legendPos val="b"/>
      <c:layout>
        <c:manualLayout>
          <c:xMode val="edge"/>
          <c:yMode val="edge"/>
          <c:x val="0"/>
          <c:y val="0.76780139374810941"/>
          <c:w val="1"/>
          <c:h val="0.133139650193195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вопрсы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44.1</c:v>
                </c:pt>
                <c:pt idx="1">
                  <c:v>17.3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925925925925923E-2"/>
                  <c:y val="-2.4198427102239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 formatCode="#,##0.0">
                  <c:v>2.2000000000000002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17.899999999999999</c:v>
                </c:pt>
                <c:pt idx="1">
                  <c:v>56.5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132.69999999999999</c:v>
                </c:pt>
                <c:pt idx="1">
                  <c:v>88.3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0.9</c:v>
                </c:pt>
                <c:pt idx="1">
                  <c:v>1.1000000000000001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Лист1!$G$2:$G$3</c:f>
              <c:numCache>
                <c:formatCode>#,##0.0</c:formatCode>
                <c:ptCount val="2"/>
                <c:pt idx="0">
                  <c:v>0.4</c:v>
                </c:pt>
                <c:pt idx="1">
                  <c:v>0.5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Лист1!$H$2:$H$3</c:f>
              <c:numCache>
                <c:formatCode>#,##0.0</c:formatCode>
                <c:ptCount val="2"/>
                <c:pt idx="0">
                  <c:v>23.2</c:v>
                </c:pt>
                <c:pt idx="1">
                  <c:v>13.9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4752964907164385E-2"/>
                  <c:y val="-1.451924680013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29E-2"/>
                  <c:y val="-1.4519056261343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Лист1!$I$2:$I$3</c:f>
              <c:numCache>
                <c:formatCode>#,##0.0</c:formatCode>
                <c:ptCount val="2"/>
                <c:pt idx="0">
                  <c:v>2.9</c:v>
                </c:pt>
                <c:pt idx="1">
                  <c:v>5.6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5432098765432382E-3"/>
                  <c:y val="-7.2595281306715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717993584079E-3"/>
                  <c:y val="-7.2595281306715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Лист1!$J$2:$J$3</c:f>
              <c:numCache>
                <c:formatCode>#,##0.0</c:formatCode>
                <c:ptCount val="2"/>
                <c:pt idx="0">
                  <c:v>1.3</c:v>
                </c:pt>
                <c:pt idx="1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995520"/>
        <c:axId val="44469632"/>
        <c:axId val="0"/>
      </c:bar3DChart>
      <c:catAx>
        <c:axId val="18999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469632"/>
        <c:crosses val="autoZero"/>
        <c:auto val="1"/>
        <c:lblAlgn val="ctr"/>
        <c:lblOffset val="100"/>
        <c:noMultiLvlLbl val="0"/>
      </c:catAx>
      <c:valAx>
        <c:axId val="44469632"/>
        <c:scaling>
          <c:orientation val="minMax"/>
          <c:max val="250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9995520"/>
        <c:crosses val="autoZero"/>
        <c:crossBetween val="between"/>
        <c:majorUnit val="50"/>
        <c:minorUnit val="10"/>
      </c:valAx>
    </c:plotArea>
    <c:legend>
      <c:legendPos val="r"/>
      <c:layout>
        <c:manualLayout>
          <c:xMode val="edge"/>
          <c:yMode val="edge"/>
          <c:x val="0.67373845630407314"/>
          <c:y val="1.3007130914443315E-2"/>
          <c:w val="0.3250950228443667"/>
          <c:h val="0.95985709590293955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99FF"/>
              </a:solidFill>
            </c:spPr>
          </c:dPt>
          <c:dPt>
            <c:idx val="2"/>
            <c:bubble3D val="0"/>
            <c:spPr>
              <a:solidFill>
                <a:srgbClr val="66FF33"/>
              </a:solidFill>
            </c:spPr>
          </c:dPt>
          <c:dPt>
            <c:idx val="3"/>
            <c:bubble3D val="0"/>
            <c:spPr>
              <a:solidFill>
                <a:srgbClr val="FF66CC"/>
              </a:solidFill>
            </c:spPr>
          </c:dPt>
          <c:dPt>
            <c:idx val="4"/>
            <c:bubble3D val="0"/>
            <c:spPr>
              <a:solidFill>
                <a:srgbClr val="FF9900"/>
              </a:solidFill>
            </c:spPr>
          </c:dPt>
          <c:dPt>
            <c:idx val="6"/>
            <c:bubble3D val="0"/>
            <c:spPr>
              <a:solidFill>
                <a:srgbClr val="9966FF"/>
              </a:solidFill>
            </c:spPr>
          </c:dPt>
          <c:dPt>
            <c:idx val="7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Pt>
            <c:idx val="9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20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Развитие и повышение качества человеческого потенциала</c:v>
                </c:pt>
                <c:pt idx="1">
                  <c:v>Экологическая безопасность города Колы</c:v>
                </c:pt>
                <c:pt idx="2">
                  <c:v>Обеспечение комфортных условий проживания населения города Колы</c:v>
                </c:pt>
                <c:pt idx="3">
                  <c:v>Обеспечение эффективного функционирования городского хозяйства</c:v>
                </c:pt>
                <c:pt idx="4">
                  <c:v>Управление муниципальным имуществом города Кола</c:v>
                </c:pt>
                <c:pt idx="5">
                  <c:v>Обеспечение жильем молодых семей города Кола</c:v>
                </c:pt>
                <c:pt idx="6">
                  <c:v>Управление земельными ресурсами города Кола</c:v>
                </c:pt>
                <c:pt idx="7">
                  <c:v>Управление муниципальными финансами города Кола</c:v>
                </c:pt>
                <c:pt idx="8">
                  <c:v>Муниципальное управление города Кола</c:v>
                </c:pt>
                <c:pt idx="9">
                  <c:v>Непрограммная деятельность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16</c:v>
                </c:pt>
                <c:pt idx="1">
                  <c:v>1.1000000000000001</c:v>
                </c:pt>
                <c:pt idx="2">
                  <c:v>107.1</c:v>
                </c:pt>
                <c:pt idx="3">
                  <c:v>29</c:v>
                </c:pt>
                <c:pt idx="4">
                  <c:v>7.2</c:v>
                </c:pt>
                <c:pt idx="5">
                  <c:v>4.0999999999999996</c:v>
                </c:pt>
                <c:pt idx="6">
                  <c:v>2.4</c:v>
                </c:pt>
                <c:pt idx="7">
                  <c:v>1.2</c:v>
                </c:pt>
                <c:pt idx="8">
                  <c:v>3.1</c:v>
                </c:pt>
                <c:pt idx="9">
                  <c:v>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r"/>
      <c:layout>
        <c:manualLayout>
          <c:xMode val="edge"/>
          <c:yMode val="edge"/>
          <c:x val="0.58582917760279962"/>
          <c:y val="1.2655099706242252E-2"/>
          <c:w val="0.40583748906386702"/>
          <c:h val="0.98734490029375777"/>
        </c:manualLayout>
      </c:layout>
      <c:overlay val="0"/>
      <c:txPr>
        <a:bodyPr/>
        <a:lstStyle/>
        <a:p>
          <a:pPr>
            <a:defRPr sz="1600" kern="13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0.05376</cdr:x>
      <cdr:y>0.8625</cdr:y>
    </cdr:from>
    <cdr:to>
      <cdr:x>0.98124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392" y="4526631"/>
          <a:ext cx="7632848" cy="721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0.04501</cdr:x>
      <cdr:y>0.88994</cdr:y>
    </cdr:from>
    <cdr:to>
      <cdr:x>0.89374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0384" y="4670647"/>
          <a:ext cx="6984776" cy="577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Всего поступлений:                    </a:t>
          </a:r>
        </a:p>
        <a:p xmlns:a="http://schemas.openxmlformats.org/drawingml/2006/main">
          <a:r>
            <a:rPr lang="ru-RU" sz="1100" dirty="0" smtClean="0"/>
            <a:t>2019 год  - 186,4 млн. руб.                         2021 год – 130,8 млн. руб.</a:t>
          </a:r>
        </a:p>
        <a:p xmlns:a="http://schemas.openxmlformats.org/drawingml/2006/main">
          <a:r>
            <a:rPr lang="ru-RU" dirty="0" smtClean="0"/>
            <a:t>2020 год  - 167,8 млн. руб.                         2022 год – 134,2 млн. руб.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EC830F8-5B4A-4D66-90D4-583C82F8ADDE}" type="datetimeFigureOut">
              <a:rPr lang="ru-RU"/>
              <a:pPr>
                <a:defRPr/>
              </a:pPr>
              <a:t>19.12.2019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C9A9854-23D2-4590-9956-865014293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60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A9854-23D2-4590-9956-86501429312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4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A9854-23D2-4590-9956-865014293122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7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8"/>
          <p:cNvSpPr txBox="1">
            <a:spLocks noChangeArrowheads="1"/>
          </p:cNvSpPr>
          <p:nvPr/>
        </p:nvSpPr>
        <p:spPr bwMode="gray">
          <a:xfrm>
            <a:off x="7696200" y="2286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gray">
          <a:xfrm>
            <a:off x="5562600" y="3349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schemeClr val="bg1"/>
                </a:solidFill>
              </a:rPr>
              <a:t>www.themegallery.com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4724400"/>
            <a:ext cx="72390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791200"/>
            <a:ext cx="7239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6C56A633-F8AA-488C-9E5C-755648565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866AC-2E03-418C-BA59-056D4E91C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9538"/>
            <a:ext cx="2057400" cy="6129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9538"/>
            <a:ext cx="6019800" cy="6129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6FAC-B302-4A22-AAA3-560105552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6553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5273-8343-473A-9BDF-A0B9651FC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16" name="Image" r:id="rId3" imgW="13003175" imgH="1523272" progId="">
                  <p:embed/>
                </p:oleObj>
              </mc:Choice>
              <mc:Fallback>
                <p:oleObj name="Image" r:id="rId3" imgW="13003175" imgH="1523272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8A6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" name="Picture 53" descr="@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8B1B9-4078-4C05-93B5-0726AFF149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09FFD-82C6-4C0C-B28E-BEAAECE8B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1CB11-1971-46C7-911C-EB4D4C876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68054-A6BE-444C-AA07-2C432D158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E2D4A-D056-493F-8A42-CA8BE325F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05293-0977-48A1-8CB8-1DFA05FFE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8DE7-A56B-4AE4-B0B3-9DDE9C2CF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BA2D-F7F1-40E8-974D-01E617A22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34364-E9BD-4965-8218-EF0486C2B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Object 5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" name="Image" r:id="rId16" imgW="13003175" imgH="1523272" progId="">
                  <p:embed/>
                </p:oleObj>
              </mc:Choice>
              <mc:Fallback>
                <p:oleObj name="Image" r:id="rId16" imgW="13003175" imgH="1523272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8A6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7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5000" y="109538"/>
            <a:ext cx="655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fld id="{649D6A3B-BA19-4832-A7C5-2AEDE571C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83" name="Picture 53" descr="@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63" r:id="rId13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3573016"/>
            <a:ext cx="7200800" cy="2736304"/>
          </a:xfrm>
        </p:spPr>
        <p:txBody>
          <a:bodyPr/>
          <a:lstStyle/>
          <a:p>
            <a:pPr lvl="0" algn="ctr" fontAlgn="auto">
              <a:spcBef>
                <a:spcPct val="0"/>
              </a:spcBef>
              <a:spcAft>
                <a:spcPts val="0"/>
              </a:spcAft>
              <a:buClr>
                <a:srgbClr val="F0A22E"/>
              </a:buClr>
              <a:defRPr/>
            </a:pPr>
            <a:r>
              <a:rPr lang="ru-RU" altLang="ru-RU" sz="4100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  <a:t>Бюджет города Колы на </a:t>
            </a:r>
            <a:r>
              <a:rPr lang="ru-RU" altLang="ru-RU" sz="4100" dirty="0" smtClean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  <a:t>2020 </a:t>
            </a:r>
            <a:r>
              <a:rPr lang="ru-RU" altLang="ru-RU" sz="4100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4100" dirty="0" smtClean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  <a:t>2021 </a:t>
            </a:r>
            <a:r>
              <a:rPr lang="ru-RU" altLang="ru-RU" sz="4100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  <a:t>и </a:t>
            </a:r>
            <a:r>
              <a:rPr lang="ru-RU" altLang="ru-RU" sz="4100" dirty="0" smtClean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  <a:t>2022 </a:t>
            </a:r>
            <a:r>
              <a:rPr lang="ru-RU" altLang="ru-RU" sz="4100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  <a:t>годов</a:t>
            </a:r>
            <a:endParaRPr lang="ru-RU" altLang="ru-RU" sz="4100" dirty="0">
              <a:solidFill>
                <a:prstClr val="black"/>
              </a:solidFill>
              <a:latin typeface="Arial" charset="0"/>
            </a:endParaRPr>
          </a:p>
          <a:p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93613"/>
            <a:ext cx="2088232" cy="19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509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810466"/>
              </p:ext>
            </p:extLst>
          </p:nvPr>
        </p:nvGraphicFramePr>
        <p:xfrm>
          <a:off x="13951" y="620688"/>
          <a:ext cx="9144001" cy="6164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761"/>
                <a:gridCol w="936104"/>
                <a:gridCol w="1152128"/>
                <a:gridCol w="576064"/>
                <a:gridCol w="1152128"/>
                <a:gridCol w="576064"/>
                <a:gridCol w="936104"/>
                <a:gridCol w="504056"/>
                <a:gridCol w="864096"/>
                <a:gridCol w="481496"/>
              </a:tblGrid>
              <a:tr h="2931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5664" marR="656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="1" baseline="0" dirty="0" smtClean="0">
                          <a:effectLst/>
                          <a:latin typeface="Times New Roman"/>
                          <a:ea typeface="Times New Roman"/>
                        </a:rPr>
                        <a:t>2019 </a:t>
                      </a:r>
                      <a:r>
                        <a:rPr lang="ru-RU" sz="1500" b="1" baseline="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="1" baseline="0" dirty="0" smtClean="0"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500" b="1" baseline="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="1" baseline="0" dirty="0" smtClean="0"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500" b="1" baseline="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="1" baseline="0" dirty="0" smtClean="0"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500" b="1" baseline="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1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</a:rPr>
                        <a:t>Утверждено 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5664" marR="656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</a:rPr>
                        <a:t>Оценка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</a:rPr>
                        <a:t>поступлений 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5664" marR="656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</a:rPr>
                        <a:t>Удельный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</a:rPr>
                        <a:t>вес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5664" marR="6566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</a:rPr>
                        <a:t>Прогноз поступлений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5664" marR="656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</a:rPr>
                        <a:t>Удельный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</a:rPr>
                        <a:t>вес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5664" marR="6566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</a:rPr>
                        <a:t>Прогноз поступлений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5664" marR="656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</a:rPr>
                        <a:t>Удельный вес </a:t>
                      </a:r>
                    </a:p>
                  </a:txBody>
                  <a:tcPr marL="65664" marR="6566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</a:rPr>
                        <a:t>Прогноз поступлений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5664" marR="656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</a:rPr>
                        <a:t>Удельный вес </a:t>
                      </a:r>
                    </a:p>
                  </a:txBody>
                  <a:tcPr marL="65664" marR="6566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0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Неналоговые доходы - всего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7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0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- доходы, получаемые в виде арендной платы за земельные участки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81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>
                          <a:effectLst/>
                          <a:latin typeface="Times New Roman"/>
                          <a:ea typeface="Times New Roman"/>
                        </a:rPr>
                        <a:t>- доходы от использования имущества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81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>
                          <a:effectLst/>
                          <a:latin typeface="Times New Roman"/>
                          <a:ea typeface="Times New Roman"/>
                        </a:rPr>
                        <a:t>- доходы от реализации имущества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08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>
                          <a:effectLst/>
                          <a:latin typeface="Times New Roman"/>
                          <a:ea typeface="Times New Roman"/>
                        </a:rPr>
                        <a:t>- доходы от продажи земельных участков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81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>
                          <a:effectLst/>
                          <a:latin typeface="Times New Roman"/>
                          <a:ea typeface="Times New Roman"/>
                        </a:rPr>
                        <a:t>- прочие неналоговые доходы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9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900678"/>
              </p:ext>
            </p:extLst>
          </p:nvPr>
        </p:nvGraphicFramePr>
        <p:xfrm>
          <a:off x="0" y="908719"/>
          <a:ext cx="9144001" cy="6272708"/>
        </p:xfrm>
        <a:graphic>
          <a:graphicData uri="http://schemas.openxmlformats.org/drawingml/2006/table">
            <a:tbl>
              <a:tblPr firstRow="1" firstCol="1" bandRow="1"/>
              <a:tblGrid>
                <a:gridCol w="4684768"/>
                <a:gridCol w="1122127"/>
                <a:gridCol w="1122127"/>
                <a:gridCol w="1121338"/>
                <a:gridCol w="1093641"/>
              </a:tblGrid>
              <a:tr h="2721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Всего,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2020  год</a:t>
                      </a: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2021  год</a:t>
                      </a: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2022  год</a:t>
                      </a: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72,4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64,2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24,2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24,2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098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/>
                          <a:ea typeface="Times New Roman"/>
                        </a:rPr>
                        <a:t>        в том числе: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      Дотация на выравнивание бюджетной обеспеченности</a:t>
                      </a: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9,1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9 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9,2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9,2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2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      Субсидии бюджетам городских поселений на реализацию мероприятий по обеспечению жильем молодых семей</a:t>
                      </a: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2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       Субсидии бюджетам городских поселений на реализацию программ формирования современной городской среды</a:t>
                      </a: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6,3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79072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Субсидии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софинансирование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расходных обязательств муниципальных образований на оплату взносов на капитальный ремонт за муниципальный жилой фонд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98839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Субсидии на  планировку территорий, формирование (образование) земельных участков, предоставленных на безвозмездной основе многодетным семьям, и обеспечение их объектами коммунальной и дорожной инфраструктуры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9,8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43934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Субсидии бюджетам муниципальных образований 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софинансирование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расходов, направляемых на оплату труда и начисления на выплаты по оплате труда работникам муниципальных учреждений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3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049455"/>
              </p:ext>
            </p:extLst>
          </p:nvPr>
        </p:nvGraphicFramePr>
        <p:xfrm>
          <a:off x="107504" y="908720"/>
          <a:ext cx="8928993" cy="5832648"/>
        </p:xfrm>
        <a:graphic>
          <a:graphicData uri="http://schemas.openxmlformats.org/drawingml/2006/table">
            <a:tbl>
              <a:tblPr firstRow="1" firstCol="1" bandRow="1"/>
              <a:tblGrid>
                <a:gridCol w="4574614"/>
                <a:gridCol w="1095741"/>
                <a:gridCol w="1095741"/>
                <a:gridCol w="1094971"/>
                <a:gridCol w="1067926"/>
              </a:tblGrid>
              <a:tr h="864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2019  год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2020 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2021 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2022 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85318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Субсидии для предоставления социальных выплат многодетным семьям для строительства жилья на предоставленных на безвозмездной основе земельных участках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62203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Субсидии на обеспечение бесперебойного функционирования и повышение энергетической эффективности объектов и систем жизнеобеспечения муниципальных образований Мурманской области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721031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Субсидия бюджетам муниципальных образований на реализацию проектов по поддержке местных инициатив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0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152319"/>
              </p:ext>
            </p:extLst>
          </p:nvPr>
        </p:nvGraphicFramePr>
        <p:xfrm>
          <a:off x="107504" y="908717"/>
          <a:ext cx="8928992" cy="5832651"/>
        </p:xfrm>
        <a:graphic>
          <a:graphicData uri="http://schemas.openxmlformats.org/drawingml/2006/table">
            <a:tbl>
              <a:tblPr firstRow="1" firstCol="1" bandRow="1"/>
              <a:tblGrid>
                <a:gridCol w="4574611"/>
                <a:gridCol w="1095742"/>
                <a:gridCol w="1095742"/>
                <a:gridCol w="1094971"/>
                <a:gridCol w="1067926"/>
              </a:tblGrid>
              <a:tr h="433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2019  год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2020 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2021 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2022 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36914" marR="369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24491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Субвенция бюджетам муниципальных образований Мурманской области на осуществление деятельности по отлову и содержанию животных без владельцев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Межбюджетные трансферты, передаваемые бюджетам городских поселений на финансовое обеспечение дорожной деятельности в рамках реализации национального проекта "Безопасные и качественные автомобильные дороги"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Межбюджетные трансферты, передаваемые бюджетам городских поселений на 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40,0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Прочие безвозмездные поступления в бюджеты городских поселений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14" marR="3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2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14971" cy="6021288"/>
          </a:xfr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650" dirty="0">
                <a:solidFill>
                  <a:schemeClr val="tx1"/>
                </a:solidFill>
                <a:latin typeface="Times New Roman"/>
                <a:ea typeface="Times New Roman"/>
              </a:rPr>
              <a:t>Базовые объемы бюджетных ассигнований 2020-2022 годов сформированы с учетом: </a:t>
            </a:r>
          </a:p>
          <a:p>
            <a:pPr indent="450215" algn="just">
              <a:spcAft>
                <a:spcPts val="0"/>
              </a:spcAft>
            </a:pPr>
            <a:r>
              <a:rPr lang="ru-RU" sz="1650" dirty="0">
                <a:solidFill>
                  <a:schemeClr val="tx1"/>
                </a:solidFill>
                <a:latin typeface="Times New Roman"/>
                <a:ea typeface="Times New Roman"/>
              </a:rPr>
              <a:t>- необходимости включения в проект решения объемов бюджетных ассигнований, направленных на реализацию национальных и региональных проектов;  </a:t>
            </a:r>
          </a:p>
          <a:p>
            <a:pPr indent="450215" algn="just">
              <a:spcAft>
                <a:spcPts val="0"/>
              </a:spcAft>
            </a:pPr>
            <a:r>
              <a:rPr lang="ru-RU" sz="1650" dirty="0">
                <a:solidFill>
                  <a:schemeClr val="tx1"/>
                </a:solidFill>
                <a:latin typeface="Times New Roman"/>
                <a:ea typeface="Times New Roman"/>
              </a:rPr>
              <a:t>- уменьшения объемов бюджетных ассигнований на прекращающиеся расходные обязательства ограниченного срока действия, в том числе в связи с уменьшением контингента получателей; </a:t>
            </a:r>
          </a:p>
          <a:p>
            <a:pPr indent="450215" algn="just">
              <a:spcAft>
                <a:spcPts val="0"/>
              </a:spcAft>
            </a:pPr>
            <a:r>
              <a:rPr lang="ru-RU" sz="1650" dirty="0">
                <a:solidFill>
                  <a:schemeClr val="tx1"/>
                </a:solidFill>
                <a:latin typeface="Times New Roman"/>
                <a:ea typeface="Times New Roman"/>
              </a:rPr>
              <a:t>- сокращения бюджетных ассигнований на капитальные, текущие ремонты и приобретение основных средств, материальных запасов;</a:t>
            </a:r>
          </a:p>
          <a:p>
            <a:pPr indent="450215" algn="just">
              <a:spcAft>
                <a:spcPts val="0"/>
              </a:spcAft>
            </a:pPr>
            <a:r>
              <a:rPr lang="ru-RU" sz="1650" dirty="0">
                <a:solidFill>
                  <a:schemeClr val="tx1"/>
                </a:solidFill>
                <a:latin typeface="Times New Roman"/>
                <a:ea typeface="Times New Roman"/>
              </a:rPr>
              <a:t>- индексации расходов на оплату труда категорий работников, на которые не распространяется действие Указа Президента Российской Федерации от 07.05.2012 № 597 и муниципальных органов с 01.10.2020 на </a:t>
            </a:r>
            <a:r>
              <a:rPr lang="ru-RU" sz="1650" dirty="0" smtClean="0">
                <a:solidFill>
                  <a:schemeClr val="tx1"/>
                </a:solidFill>
                <a:latin typeface="Times New Roman"/>
                <a:ea typeface="Times New Roman"/>
              </a:rPr>
              <a:t>3</a:t>
            </a:r>
            <a:r>
              <a:rPr lang="ru-RU" sz="1650" dirty="0">
                <a:solidFill>
                  <a:schemeClr val="tx1"/>
                </a:solidFill>
                <a:latin typeface="Times New Roman"/>
                <a:ea typeface="Times New Roman"/>
              </a:rPr>
              <a:t>%, с 01.10.2021 на 4,0%, с 1.10.2022 на 4,0% с учетом изменения с 01.01.2020 минимального размера оплаты труда. Бюджетные ассигнования 2021 года запланированы с учетом индексации ассигнований в 2020 году;</a:t>
            </a:r>
          </a:p>
          <a:p>
            <a:pPr indent="450215" algn="just">
              <a:spcAft>
                <a:spcPts val="0"/>
              </a:spcAft>
            </a:pPr>
            <a:r>
              <a:rPr lang="ru-RU" sz="1650" dirty="0">
                <a:solidFill>
                  <a:schemeClr val="tx1"/>
                </a:solidFill>
                <a:latin typeface="Times New Roman"/>
                <a:ea typeface="Times New Roman"/>
              </a:rPr>
              <a:t>- увеличения бюджетных ассигнований на оплату труда категорий работников, повышение размера оплаты труда которых осуществляется в соответствии с Указом Президента Российской Федерации от 07.05.2012 № 597, с учетом допустимого отклонения уровня средней заработной платы соответствующей категории работников бюджетной сферы от целевого ориентира по итогам года не более 5 % от размера заработной платы; </a:t>
            </a:r>
          </a:p>
          <a:p>
            <a:pPr indent="450215" algn="just">
              <a:spcAft>
                <a:spcPts val="0"/>
              </a:spcAft>
            </a:pPr>
            <a:r>
              <a:rPr lang="ru-RU" sz="1650" dirty="0">
                <a:solidFill>
                  <a:schemeClr val="tx1"/>
                </a:solidFill>
                <a:latin typeface="Times New Roman"/>
                <a:ea typeface="Times New Roman"/>
              </a:rPr>
              <a:t>- индексации расходов на оплату коммунальных услуг с 01.01.2020 на 4,1%, с 01.01.2021 на 3,9%, с 01.01.2022 на 3,9%;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058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7239000" cy="5635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функциональной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расходов бюджетов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645462"/>
              </p:ext>
            </p:extLst>
          </p:nvPr>
        </p:nvGraphicFramePr>
        <p:xfrm>
          <a:off x="2" y="908719"/>
          <a:ext cx="9143996" cy="5909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1758"/>
                <a:gridCol w="432048"/>
                <a:gridCol w="936104"/>
                <a:gridCol w="1152128"/>
                <a:gridCol w="792088"/>
                <a:gridCol w="936104"/>
                <a:gridCol w="723888"/>
                <a:gridCol w="1021787"/>
                <a:gridCol w="738091"/>
              </a:tblGrid>
              <a:tr h="212045">
                <a:tc rowSpan="2">
                  <a:txBody>
                    <a:bodyPr/>
                    <a:lstStyle/>
                    <a:p>
                      <a:pPr indent="1581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2019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3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</a:rPr>
                        <a:t>Проект (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</a:rPr>
                        <a:t>млн.рублей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% к преды-дущему году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</a:rPr>
                        <a:t>Проект (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</a:rPr>
                        <a:t>млн.рублей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% к преды-дущему году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</a:rPr>
                        <a:t>Проект (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</a:rPr>
                        <a:t>млн.рублей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</a:rPr>
                        <a:t>% к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</a:rPr>
                        <a:t>предыдущему 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11 466,3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11 875,2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315%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102%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132,7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88,3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67%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86%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74,4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Охрана окружающей среды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125%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104%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111%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103%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 и кинематография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194%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124%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87%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Условно утверждаемые расходы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6,0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расходов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225,6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184,7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82%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131,1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134,5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102%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19200" y="132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задержка 6"/>
          <p:cNvSpPr/>
          <p:nvPr/>
        </p:nvSpPr>
        <p:spPr>
          <a:xfrm>
            <a:off x="0" y="836712"/>
            <a:ext cx="6300192" cy="5904656"/>
          </a:xfrm>
          <a:prstGeom prst="flowChartDelay">
            <a:avLst/>
          </a:prstGeom>
          <a:gradFill flip="none" rotWithShape="1">
            <a:gsLst>
              <a:gs pos="5000">
                <a:schemeClr val="accent4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9538"/>
            <a:ext cx="8316416" cy="56356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расходов по функциональной классификации расходов  на 2020 год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923836"/>
              </p:ext>
            </p:extLst>
          </p:nvPr>
        </p:nvGraphicFramePr>
        <p:xfrm>
          <a:off x="457200" y="990600"/>
          <a:ext cx="82296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88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9538"/>
            <a:ext cx="8964488" cy="563562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муниципальным программам и непрограммным направлениям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393704"/>
              </p:ext>
            </p:extLst>
          </p:nvPr>
        </p:nvGraphicFramePr>
        <p:xfrm>
          <a:off x="0" y="785911"/>
          <a:ext cx="9144000" cy="6021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2090"/>
                <a:gridCol w="874376"/>
                <a:gridCol w="947240"/>
                <a:gridCol w="910294"/>
              </a:tblGrid>
              <a:tr h="285269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программы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2021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3198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1 "Развитие и повышение качества человеческого потенциала"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16,0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11,8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3198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2 "Экологическая безопасность города Колы"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3198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3 "Обеспечение комфортных условий проживания населения города Колы"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107,1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61,1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59,6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3198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4 "Обеспечение эффективного функционирования городского хозяйства"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29,0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31,5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32,2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969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5 "Управление муниципальным имуществом города Кола"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7,8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0536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6 "Обеспечение жильем молодых семей города Кола"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3198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7 "Управление земельными ресурсами города Кола"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0536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8 "Управление муниципальными финансами города Кола"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3198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Муниципальная программа 9 "Муниципальное управление города Кола"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924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 по муниципальным программам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171,2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123,8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124,1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526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Непрограммная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13,5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26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Условно утверждаемые расходы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59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РАСХОДОВ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184,7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131,1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134,5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3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7059488" cy="655166"/>
          </a:xfrm>
        </p:spPr>
        <p:txBody>
          <a:bodyPr/>
          <a:lstStyle/>
          <a:p>
            <a:pPr indent="450215" algn="ctr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Программная структура расходов </a:t>
            </a:r>
            <a:r>
              <a:rPr lang="ru-RU" sz="2400" dirty="0" smtClean="0">
                <a:latin typeface="Times New Roman"/>
                <a:ea typeface="Times New Roman"/>
              </a:rPr>
              <a:t>бюджета </a:t>
            </a:r>
            <a:r>
              <a:rPr lang="ru-RU" sz="2400" dirty="0">
                <a:latin typeface="Times New Roman"/>
                <a:ea typeface="Times New Roman"/>
              </a:rPr>
              <a:t>города </a:t>
            </a:r>
            <a:r>
              <a:rPr lang="ru-RU" sz="2400" dirty="0" smtClean="0">
                <a:latin typeface="Times New Roman"/>
                <a:ea typeface="Times New Roman"/>
              </a:rPr>
              <a:t>Колы на </a:t>
            </a:r>
            <a:r>
              <a:rPr lang="ru-RU" sz="2400" dirty="0">
                <a:latin typeface="Times New Roman"/>
                <a:ea typeface="Times New Roman"/>
              </a:rPr>
              <a:t>2020 </a:t>
            </a:r>
            <a:r>
              <a:rPr lang="ru-RU" sz="2400" dirty="0" smtClean="0">
                <a:latin typeface="Times New Roman"/>
                <a:ea typeface="Times New Roman"/>
              </a:rPr>
              <a:t>год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183958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8807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20880" cy="576064"/>
          </a:xfrm>
        </p:spPr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1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повышение качества человеческого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потенциала»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708942"/>
              </p:ext>
            </p:extLst>
          </p:nvPr>
        </p:nvGraphicFramePr>
        <p:xfrm>
          <a:off x="0" y="836712"/>
          <a:ext cx="9036496" cy="6016735"/>
        </p:xfrm>
        <a:graphic>
          <a:graphicData uri="http://schemas.openxmlformats.org/drawingml/2006/table">
            <a:tbl>
              <a:tblPr firstRow="1" firstCol="1" bandRow="1"/>
              <a:tblGrid>
                <a:gridCol w="468467"/>
                <a:gridCol w="6767829"/>
                <a:gridCol w="864096"/>
                <a:gridCol w="936104"/>
              </a:tblGrid>
              <a:tr h="2908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1.1.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1 «Физическая культура и спорт города Кола»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820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1 310,0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1 622,0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82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Проведение физкультурных и спортивных мероприятий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502,0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01"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Блиц-турнир по баскетболу среди сборных команд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Соревнования по лыжным гонкам, посвящённые годовщине со дня открытия XXII Олимпийских зимних и XI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Паралимпийских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зимних игр 2014 в г. Сочи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Открытая городская Легкоатлетическая эстафета среди воспитанников дошкольных образовательных организаций, посвященная празднования Дня Победы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Соревнования по краеведческому городскому ориентированию, посвященные Дню города Кола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5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Спортивный праздник «Вместе спортивная семья!» с участием подростков, молодежи, молодых семей с детьми дошкольного возраста (субсидия Воскресной школе)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Проведение физкультурно-спортивных мероприятий с жителями города Колы по северной (скандинавской) ходьбе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Соревнования, посвященные 455-летию со дня образования города Колы (в том числе приобретение сувенирной продукции)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2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72808" cy="648072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прогноза социально-экономического развития                                                             города Колы, на основе которых сформирован бюджет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37669"/>
              </p:ext>
            </p:extLst>
          </p:nvPr>
        </p:nvGraphicFramePr>
        <p:xfrm>
          <a:off x="107505" y="908720"/>
          <a:ext cx="8928993" cy="5832650"/>
        </p:xfrm>
        <a:graphic>
          <a:graphicData uri="http://schemas.openxmlformats.org/drawingml/2006/table">
            <a:tbl>
              <a:tblPr/>
              <a:tblGrid>
                <a:gridCol w="2984141"/>
                <a:gridCol w="968430"/>
                <a:gridCol w="729036"/>
                <a:gridCol w="890729"/>
                <a:gridCol w="890729"/>
                <a:gridCol w="810168"/>
                <a:gridCol w="827880"/>
                <a:gridCol w="827880"/>
              </a:tblGrid>
              <a:tr h="459673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</a:p>
                  </a:txBody>
                  <a:tcPr marL="4574" marR="4574" marT="4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Отчет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Оценка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Прогноз (базовый вариант)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2016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2017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2018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2019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2020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2021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502">
                <a:tc gridSpan="8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1. Демографические показатели</a:t>
                      </a:r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2006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83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Численность населения (среднегодовая) -всего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тыс.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75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в % к предыдущему году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99,6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75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Общий коэффициент рождаемости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75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Общий коэффициент смертности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75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Коэффициент естественного прироста (убыли)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5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04856" cy="576064"/>
          </a:xfrm>
        </p:spPr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1 «Развитие и повышение качества человеческого потенциала»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632391"/>
              </p:ext>
            </p:extLst>
          </p:nvPr>
        </p:nvGraphicFramePr>
        <p:xfrm>
          <a:off x="107503" y="908720"/>
          <a:ext cx="8928994" cy="5765061"/>
        </p:xfrm>
        <a:graphic>
          <a:graphicData uri="http://schemas.openxmlformats.org/drawingml/2006/table">
            <a:tbl>
              <a:tblPr firstRow="1" firstCol="1" bandRow="1"/>
              <a:tblGrid>
                <a:gridCol w="516554"/>
                <a:gridCol w="6396215"/>
                <a:gridCol w="1008112"/>
                <a:gridCol w="1008113"/>
              </a:tblGrid>
              <a:tr h="544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1.1.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1 «Физическая культура и спорт города Кола»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768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спортсменов города Колы в спортивных мероприятиях различного уровня (межмуниципальные, региональные)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2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Официальные спортивные мероприятия по баскетболу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Официальные спортивные мероприятия по лыжным гонкам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Официальные спортивные мероприятия по прыжкам на акробатической дорожке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6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 условий для любительского лыжного спорта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Подготовка лыжной трассы для жителей города Колы протяженностью 7 километров по маршруту: памятник «Воин-Победитель» -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«Солнечная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поляна-Родник»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Содержание и ремонт городских объектов физической культуры и спорта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1 000,0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1 000,0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4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76864" cy="576064"/>
          </a:xfrm>
        </p:spPr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1 "Развитие и повышение качества человеческого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потенциала«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582333"/>
              </p:ext>
            </p:extLst>
          </p:nvPr>
        </p:nvGraphicFramePr>
        <p:xfrm>
          <a:off x="0" y="836712"/>
          <a:ext cx="9144000" cy="5904658"/>
        </p:xfrm>
        <a:graphic>
          <a:graphicData uri="http://schemas.openxmlformats.org/drawingml/2006/table">
            <a:tbl>
              <a:tblPr firstRow="1" firstCol="1" bandRow="1"/>
              <a:tblGrid>
                <a:gridCol w="442452"/>
                <a:gridCol w="6833533"/>
                <a:gridCol w="929839"/>
                <a:gridCol w="938176"/>
              </a:tblGrid>
              <a:tr h="5876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1.2.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2 «Культура города Кола»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984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23 200,8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13 863,8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984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Проведение городских мероприятий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1 100,0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1 344,0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526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детей города Колы в фестивале детской православной духовной песни "Невские колокольчики" (субсидия Воскресной школе)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Праздничные мероприятия, посвященные Дню Победы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День призывника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 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семейной творческой мастерской по созданию культурной площадки на пришкольной территории (создание рисунков, изготовление стендов, монтаж стендов, праздник открытия площадки) (субсидия Воскресной школе)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Фестиваль Полярного Дня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Конкурс «Кольский дворик»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Медали для первоклассников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Сотрудничество по линии побратимских связей между городом Кола и коммуной Инари Финляндской Республикой (гостиничное обслуживание, транспортные расходы)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Мероприятия, посвященные Дню разгрома немецко-фашистских войск в Заполярье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1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0840" cy="576064"/>
          </a:xfrm>
        </p:spPr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1 "Развитие и повышение качества человеческого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потенциала«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57808"/>
              </p:ext>
            </p:extLst>
          </p:nvPr>
        </p:nvGraphicFramePr>
        <p:xfrm>
          <a:off x="107505" y="908718"/>
          <a:ext cx="8928992" cy="5809780"/>
        </p:xfrm>
        <a:graphic>
          <a:graphicData uri="http://schemas.openxmlformats.org/drawingml/2006/table">
            <a:tbl>
              <a:tblPr firstRow="1" firstCol="1" bandRow="1"/>
              <a:tblGrid>
                <a:gridCol w="671580"/>
                <a:gridCol w="6313195"/>
                <a:gridCol w="936104"/>
                <a:gridCol w="1008113"/>
              </a:tblGrid>
              <a:tr h="6480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1.2.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2 «Культура города Кола»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661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23 200,8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13 863,8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0086"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Мероприятия, посвященные Дню матери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Праздничное мероприятие «Открытие новогодней городской ёлки»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Мероприятие «Рождественский вечер» для старшего поколения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Персональные поздравления Ветеранов Великой Отечественной войны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Фестиваль семейного творчества  "Под покровом Богородицы" (Субсидия Воскресной школе)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Приобретение сувенирной, полиграфической продукции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Посещение памятников истории Мурманской области делегации клуба краеведов «Коляне»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Представительские  расходы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Международный день соседей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Приобретение новогодних подарков для детей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6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0840" cy="576064"/>
          </a:xfrm>
        </p:spPr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1 "Развитие и повышение качества человеческого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потенциала«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576911"/>
              </p:ext>
            </p:extLst>
          </p:nvPr>
        </p:nvGraphicFramePr>
        <p:xfrm>
          <a:off x="0" y="836712"/>
          <a:ext cx="9144000" cy="5872682"/>
        </p:xfrm>
        <a:graphic>
          <a:graphicData uri="http://schemas.openxmlformats.org/drawingml/2006/table">
            <a:tbl>
              <a:tblPr firstRow="1" firstCol="1" bandRow="1"/>
              <a:tblGrid>
                <a:gridCol w="537882"/>
                <a:gridCol w="6819632"/>
                <a:gridCol w="940255"/>
                <a:gridCol w="846231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1.2.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2 «Культура города Кола»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23 200,8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13 863,8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538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455-летие со дня образования города Колы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2 650,0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8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 Торжественного вечера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1 500,0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Проведение праздничного массового гуляния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Юбилейная сувенирная продукция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1 000,0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 мультфильма, посвященного 455-летию города Колы, с детьми  школьного возраста (субсидия Воскресной школе)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8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Обеспечение деятельности городской библиотеки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6 945,0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7 607,0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8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муниципальное задание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6 708,0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7 337,0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иные цели (ремонтные работы)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237,0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8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Обеспечение деятельности музея истории города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15 155,8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2 262,8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8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муниципальное задание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923,6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962,8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иные цели (закупка оборудования)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1 300,0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капитальный ремонт музея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14 172,2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1.3.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3 "Развитие потенциала молодежи города Колы"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450,6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467,4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538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 досуга молодежи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156,0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3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Временное трудоустройство несовершеннолетних граждан в возрасте от 16 до 18 лет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270,6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281,4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8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Профилактика наркомании, токсикомании, алкоголизма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4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88640"/>
            <a:ext cx="7059488" cy="576064"/>
          </a:xfrm>
        </p:spPr>
        <p:txBody>
          <a:bodyPr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«Экологическая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города Колы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763127"/>
              </p:ext>
            </p:extLst>
          </p:nvPr>
        </p:nvGraphicFramePr>
        <p:xfrm>
          <a:off x="179512" y="980728"/>
          <a:ext cx="8856983" cy="5472608"/>
        </p:xfrm>
        <a:graphic>
          <a:graphicData uri="http://schemas.openxmlformats.org/drawingml/2006/table">
            <a:tbl>
              <a:tblPr firstRow="1" firstCol="1" bandRow="1"/>
              <a:tblGrid>
                <a:gridCol w="6299739"/>
                <a:gridCol w="1345918"/>
                <a:gridCol w="1211326"/>
              </a:tblGrid>
              <a:tr h="23903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 Муниципальная программа «Экологическая безопасность города Колы»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98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867,2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1 080,6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383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Организация работы по ликвидации несанкционированных свалок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867,2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080,6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3584" cy="576064"/>
          </a:xfrm>
        </p:spPr>
        <p:txBody>
          <a:bodyPr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«Обеспечение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проживания населения города Колы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697379"/>
              </p:ext>
            </p:extLst>
          </p:nvPr>
        </p:nvGraphicFramePr>
        <p:xfrm>
          <a:off x="107504" y="908716"/>
          <a:ext cx="8928992" cy="5717575"/>
        </p:xfrm>
        <a:graphic>
          <a:graphicData uri="http://schemas.openxmlformats.org/drawingml/2006/table">
            <a:tbl>
              <a:tblPr firstRow="1" firstCol="1" bandRow="1"/>
              <a:tblGrid>
                <a:gridCol w="432048"/>
                <a:gridCol w="6408712"/>
                <a:gridCol w="1080120"/>
                <a:gridCol w="1008112"/>
              </a:tblGrid>
              <a:tr h="2880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3.1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1 "Комплексное благоустройство города"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7451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32 199,0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23 079,4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4191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Санитарное содержание и ремонт городских объектов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17 782,8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14 253,3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5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содержание городских объектов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14 997,8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8 404,3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благоустройство территории, расположенной в районе домов № 44 и № 48 по проспекту Советский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3 149,0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праздничные мероприятия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2 785,0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2 700,0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5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Содержание мест захоронения,  организация ритуальных услуг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850,0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884,0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5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Мероприятия по озеленению территории города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79,9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145,6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5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Реализация проектов по поддержке местных инициатив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1 226,5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628,4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5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Отлов и содержание безнадзорных животных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910,4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1 503,1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5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Уличное освещение, освещение городских объектов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11 349,4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5 665,0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91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оплата услуг за электроэнергии для уличного освещения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2 000,0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4 660,0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работы по устройству наружного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освещения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8 899,4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805,0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разработка и экспертиза проектно-сметной документации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3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7600" cy="576064"/>
          </a:xfrm>
        </p:spPr>
        <p:txBody>
          <a:bodyPr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«Обеспечение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проживания населения города Колы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718753"/>
              </p:ext>
            </p:extLst>
          </p:nvPr>
        </p:nvGraphicFramePr>
        <p:xfrm>
          <a:off x="1" y="862191"/>
          <a:ext cx="9143998" cy="5807169"/>
        </p:xfrm>
        <a:graphic>
          <a:graphicData uri="http://schemas.openxmlformats.org/drawingml/2006/table">
            <a:tbl>
              <a:tblPr firstRow="1" firstCol="1" bandRow="1"/>
              <a:tblGrid>
                <a:gridCol w="395535"/>
                <a:gridCol w="6961975"/>
                <a:gridCol w="940256"/>
                <a:gridCol w="846232"/>
              </a:tblGrid>
              <a:tr h="2378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2 "Содержание и ремонт улично-дорожной сети города Кола"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781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26 459,8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51 989,7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7563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Приведение в нормативное состояние сети автомобильных дорог общего пользования местного значения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14 205,4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45 801,0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19"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Санитарное содержание                                                                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8 712,2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7 289,0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Ремонт асфальтобетонного покрытия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ул.Кривошеева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тротуар пр.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Защ.Заполярья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проезд Островский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5 493,2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Устройство развязки пересечения улиц Победы-Поморской-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Защ.Заполярья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2 200,0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Ремонт проезда между домами №4 и №6 по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ул.Победы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512,0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Ремонт проезда между д.№30, 32 по пр.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Защ.Заполярья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1 900,0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Устройство бортового камня с понижением на пешеходных переходах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Устройство проезда к детскому саду №4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1 300,0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Устройство тротуара по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ул.Поморской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1 800,0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Ул.Андрусенко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(от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пр.Защитников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Заполярья до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ул.Победы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9 052,7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Проезд от а/дороги Мурманск-Кола-Мурмаши до пересечения ул. Строительной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3 686,7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Проезд по ул.Заводской (от а/дороги до Нагорной,д.3)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8 908,3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Ул.Кривошеева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6 560,6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Проезд (спуск от ул.Нагорная, д.№3 до ул.Заводская)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1 791,7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4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безопасности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движения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156,0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81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Обслуживание и ремонт светофорных объектов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300,0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312,0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52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земельных участков, предоставленных многодетным семьям для индивидуального жилищного строительства, дорогами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11 804,4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5 720,7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892" marR="518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4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7560" cy="576064"/>
          </a:xfrm>
        </p:spPr>
        <p:txBody>
          <a:bodyPr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«Обеспечение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проживания населения города Колы»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697649"/>
              </p:ext>
            </p:extLst>
          </p:nvPr>
        </p:nvGraphicFramePr>
        <p:xfrm>
          <a:off x="1" y="908720"/>
          <a:ext cx="9143999" cy="5764772"/>
        </p:xfrm>
        <a:graphic>
          <a:graphicData uri="http://schemas.openxmlformats.org/drawingml/2006/table">
            <a:tbl>
              <a:tblPr firstRow="1" firstCol="1" bandRow="1"/>
              <a:tblGrid>
                <a:gridCol w="539551"/>
                <a:gridCol w="6408712"/>
                <a:gridCol w="1152128"/>
                <a:gridCol w="1043608"/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3.3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Подпрограмма 3 "Обеспечение доступной среды для инвалидов на территории города Кола"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200,0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9109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Реализация мероприятий по обеспечению доступности  городских объектов и многоквартирных домов для инвалидов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</a:rPr>
                        <a:t>3.4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4 "Формирование современной городской среды"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54 451,4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28 627,7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6582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Благоустройство дворовых территорий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4 184,1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9 904,0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дом №№ 8 и 10 по ул.Победы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4 184,1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2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дом №3 по пр.Миронова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3 200,0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дом №1 по пр.Защ.Заполярья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3 300,0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дом №3 по ул.Кривошеева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1 804,0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дом №5 по ул.Кривошеева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1 600,0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2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Благоустройство общественных территорий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3 110,9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3 500,0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Сквер по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ул.Победы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д.1 (памятник жертвам политических репрессий)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3 110,9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Сквер за домом №9 по ул.Победы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3 500,0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Благоустройство территории общего пользования "Поморская набережная"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47 156,4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15 223,7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строительство Набережной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47 156,4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13 845,7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строительный контроль, авторский надзор по Набережной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1 378,0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7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7560" cy="576064"/>
          </a:xfrm>
        </p:spPr>
        <p:txBody>
          <a:bodyPr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«Обеспечение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проживания населения города Колы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138176"/>
              </p:ext>
            </p:extLst>
          </p:nvPr>
        </p:nvGraphicFramePr>
        <p:xfrm>
          <a:off x="35497" y="908721"/>
          <a:ext cx="9108504" cy="5760638"/>
        </p:xfrm>
        <a:graphic>
          <a:graphicData uri="http://schemas.openxmlformats.org/drawingml/2006/table">
            <a:tbl>
              <a:tblPr firstRow="1" firstCol="1" bandRow="1"/>
              <a:tblGrid>
                <a:gridCol w="727883"/>
                <a:gridCol w="6615136"/>
                <a:gridCol w="929202"/>
                <a:gridCol w="836283"/>
              </a:tblGrid>
              <a:tr h="8248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3.5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5 "Содержание и ремонт многоквартирных домов в городе Кола"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06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3 513,8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3 249,2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36708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Субсидии управляющим компаниям на капремонт МКД (ремонт фасада д.№14 по Защитников Заполярья)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2 364,6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2 100,0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3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д.№11 по ул. Кривошеева, д.№1 по ул. Победы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2 364,6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ремонт фасада д.№14 по пр. Защитников Заполярья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2 100,0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33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Оплата взносов за капитальный ремонт муниципального жилищного фонда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1 149,2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1 149,2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4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136904" cy="576064"/>
          </a:xfrm>
        </p:spPr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«Обеспечение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функционирования городского хозяйства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847437"/>
              </p:ext>
            </p:extLst>
          </p:nvPr>
        </p:nvGraphicFramePr>
        <p:xfrm>
          <a:off x="0" y="836709"/>
          <a:ext cx="9036495" cy="5892033"/>
        </p:xfrm>
        <a:graphic>
          <a:graphicData uri="http://schemas.openxmlformats.org/drawingml/2006/table">
            <a:tbl>
              <a:tblPr firstRow="1" firstCol="1" bandRow="1"/>
              <a:tblGrid>
                <a:gridCol w="467544"/>
                <a:gridCol w="5959877"/>
                <a:gridCol w="1373197"/>
                <a:gridCol w="1235877"/>
              </a:tblGrid>
              <a:tr h="648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4.1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1 "Комплексное развитие систем коммунальной инфраструктуры города Кола"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466,3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1 466,3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6528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Внесение изменений в схему теплоснабжения, водоснабжения и водоотведения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466,3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466,3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8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Развитие системы обращения с коммунальными отходами (устройство 14 контейнерных площадок)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1 000,0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4.2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2 "Подготовка объектов и систем жизнеобеспечения к работе в отопительный период на территории города Кола"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11 410,5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10 390,5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264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Ремонт инженерных сетей водо- и теплоснабжения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4 296,5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4 337,5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59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Содержание модульных электрических тепловых пунктов и наружных сетей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3 724,0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3 873,0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4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  Возмещение потерь, возникающих в тепловых сетях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3 390,0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2 180,0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4.3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3 "Управление городским хозяйством"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9 374,3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16 545,0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264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Расходы на выплаты персоналу учреждения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8 407,1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15 033,3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4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 Льготный проезд в отпуск и обратно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249,3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239,2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5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Иные расходы (расходы на автомобиль, связь, коммунальные услуги, информационная система и др.)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717,9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1 272,5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4.4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Подпрограмма 4 "Энергосбережение"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597,9 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621,8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264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Реализация мероприятий по энергосбережению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597,9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621,8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9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72808" cy="648072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прогноза социально-экономического развития                                                             города Колы, на основе которых сформирован бюджет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144884"/>
              </p:ext>
            </p:extLst>
          </p:nvPr>
        </p:nvGraphicFramePr>
        <p:xfrm>
          <a:off x="107501" y="908720"/>
          <a:ext cx="9036499" cy="5832650"/>
        </p:xfrm>
        <a:graphic>
          <a:graphicData uri="http://schemas.openxmlformats.org/drawingml/2006/table">
            <a:tbl>
              <a:tblPr/>
              <a:tblGrid>
                <a:gridCol w="3203848"/>
                <a:gridCol w="936104"/>
                <a:gridCol w="936104"/>
                <a:gridCol w="794832"/>
                <a:gridCol w="796659"/>
                <a:gridCol w="801625"/>
                <a:gridCol w="847244"/>
                <a:gridCol w="720083"/>
              </a:tblGrid>
              <a:tr h="1087530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</a:p>
                  </a:txBody>
                  <a:tcPr marL="4574" marR="4574" marT="4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Отчет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Оценка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Прогноз (базовый вариант)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2016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2017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2018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2019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2020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2021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20">
                <a:tc gridSpan="8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2. Малое и среднее предпринимательство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31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Количество микропредприятий - всего по состоянию на конец года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31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Количество малых предприятий - всего по состоянию на конец года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4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Количество средних предприятий - всего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единиц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36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Численность индивидуальных предпринимателей - по состоянию на конец года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173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20">
                <a:tc gridSpan="8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3. Инвестиции и строительство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36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Объем инвестиций (в основной капитал) за счет всех источников финансирования - всего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тыс. рублей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213 340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264 681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291 079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301 267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311 209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321 479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2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0840" cy="576064"/>
          </a:xfrm>
        </p:spPr>
        <p:txBody>
          <a:bodyPr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«Управление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имуществом города Колы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636530"/>
              </p:ext>
            </p:extLst>
          </p:nvPr>
        </p:nvGraphicFramePr>
        <p:xfrm>
          <a:off x="0" y="908719"/>
          <a:ext cx="9144000" cy="5832648"/>
        </p:xfrm>
        <a:graphic>
          <a:graphicData uri="http://schemas.openxmlformats.org/drawingml/2006/table">
            <a:tbl>
              <a:tblPr firstRow="1" firstCol="1" bandRow="1"/>
              <a:tblGrid>
                <a:gridCol w="6503886"/>
                <a:gridCol w="1389533"/>
                <a:gridCol w="1250581"/>
              </a:tblGrid>
              <a:tr h="10783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5. Муниципальная программа «Управление муниципальным имуществом города Колы»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48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9 006,5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7 166,3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24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Оценка недвижимости, признание прав и регулирование отношений по муниципальной собственности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905,5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1 033,0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Оплата жилищно-коммунальных услуг за пустующий муниципальный жилищный фонд и нежилые помещения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2 402,8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2 498,9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Содер</a:t>
                      </a: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жание административного здания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5 138,2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3 074,4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Налог на имущество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9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7059488" cy="56356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«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молодых семей города Колы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19338" y="936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679332"/>
              </p:ext>
            </p:extLst>
          </p:nvPr>
        </p:nvGraphicFramePr>
        <p:xfrm>
          <a:off x="107505" y="936625"/>
          <a:ext cx="8928990" cy="5732735"/>
        </p:xfrm>
        <a:graphic>
          <a:graphicData uri="http://schemas.openxmlformats.org/drawingml/2006/table">
            <a:tbl>
              <a:tblPr firstRow="1" firstCol="1" bandRow="1"/>
              <a:tblGrid>
                <a:gridCol w="6350956"/>
                <a:gridCol w="1356860"/>
                <a:gridCol w="1221174"/>
              </a:tblGrid>
              <a:tr h="13224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6. Муниципальная программа « Обеспечение жильем молодых семей города Колы»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31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1 627,6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4 050,7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417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Реализации мероприятий по обеспечению жильем молодых семей (4 семьи)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1 377,6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3 800,7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Реализации мероприятий по предоставлению социальных выплат многодетным семьям для строительства жилья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8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272808" cy="56356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«Управление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земельными ресурсами города Кола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19338" y="936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662422"/>
              </p:ext>
            </p:extLst>
          </p:nvPr>
        </p:nvGraphicFramePr>
        <p:xfrm>
          <a:off x="0" y="922922"/>
          <a:ext cx="8964489" cy="5732734"/>
        </p:xfrm>
        <a:graphic>
          <a:graphicData uri="http://schemas.openxmlformats.org/drawingml/2006/table">
            <a:tbl>
              <a:tblPr firstRow="1" firstCol="1" bandRow="1"/>
              <a:tblGrid>
                <a:gridCol w="6376204"/>
                <a:gridCol w="1362255"/>
                <a:gridCol w="1226030"/>
              </a:tblGrid>
              <a:tr h="21149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 Муниципальная программа «Управление земельными ресурсами города Кола»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48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2 352,0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2 446,0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168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Проведение землеустроительных работ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2 352,0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2 446,0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31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9538"/>
            <a:ext cx="7812360" cy="56356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«Управление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финансами города Колы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460117"/>
              </p:ext>
            </p:extLst>
          </p:nvPr>
        </p:nvGraphicFramePr>
        <p:xfrm>
          <a:off x="107505" y="908718"/>
          <a:ext cx="8928990" cy="5832649"/>
        </p:xfrm>
        <a:graphic>
          <a:graphicData uri="http://schemas.openxmlformats.org/drawingml/2006/table">
            <a:tbl>
              <a:tblPr firstRow="1" firstCol="1" bandRow="1"/>
              <a:tblGrid>
                <a:gridCol w="6350956"/>
                <a:gridCol w="1356860"/>
                <a:gridCol w="1221174"/>
              </a:tblGrid>
              <a:tr h="9391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 Муниципальная программа «Управление муниципальными финансами города Колы»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087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1 218,7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1 218,7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806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Мероприятия в сфере информационно-коммуникационных технологий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: приобретение оборудования, техобслуживание и диагностика оборудования, приобретение комплектующих частей,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приобретение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картриджей, сопровождение информационно-справочного программного обеспечения, обновление информационно-справочных баз данных и бухгалтерских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программ, интернет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1 218,7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1 218,7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8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7239000" cy="56356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«Муниципальное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города Колы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988007"/>
              </p:ext>
            </p:extLst>
          </p:nvPr>
        </p:nvGraphicFramePr>
        <p:xfrm>
          <a:off x="0" y="764705"/>
          <a:ext cx="9144000" cy="6049125"/>
        </p:xfrm>
        <a:graphic>
          <a:graphicData uri="http://schemas.openxmlformats.org/drawingml/2006/table">
            <a:tbl>
              <a:tblPr firstRow="1" firstCol="1" bandRow="1"/>
              <a:tblGrid>
                <a:gridCol w="6503886"/>
                <a:gridCol w="1389534"/>
                <a:gridCol w="1250580"/>
              </a:tblGrid>
              <a:tr h="5040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9. Муниципальная программа «Муниципальное управление города Колы»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30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2 434,0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3 110,2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0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Доплаты к пенсиям муниципальных служащих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1 260,0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1 548,6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Субвенция на осуществление органами местного самоуправления отдельных государственных полномочий Мурманской области по определению перечня должностных лиц, уполномоченных составлять протоколы об административных правонарушениях, предусмотренных Законом Мурманской области "Об административных правонарушениях"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Реализация мероприятий, направленных на предупреждение коррупции на уровне органов местного самоуправления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деятельности муниципальных учреждений (приобретение необходимого оборудования, мебели, прочее)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436,8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Формирование квалифицированного кадрового состава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Публикация муниципальных правовых актов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516,0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Техническое сопровождение программного обеспечения "Система автоматизированного рабочего места муниципального образования"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Разработка и корректировка градостроительной документации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425,4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2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9538"/>
            <a:ext cx="8640960" cy="56356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730553"/>
              </p:ext>
            </p:extLst>
          </p:nvPr>
        </p:nvGraphicFramePr>
        <p:xfrm>
          <a:off x="0" y="645026"/>
          <a:ext cx="9180513" cy="6109104"/>
        </p:xfrm>
        <a:graphic>
          <a:graphicData uri="http://schemas.openxmlformats.org/drawingml/2006/table">
            <a:tbl>
              <a:tblPr firstRow="1" firstCol="1" bandRow="1"/>
              <a:tblGrid>
                <a:gridCol w="467545"/>
                <a:gridCol w="6840759"/>
                <a:gridCol w="936104"/>
                <a:gridCol w="936105"/>
              </a:tblGrid>
              <a:tr h="263694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Непрограммная деятельность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2019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746" marR="157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21236"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13 001,7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13 466,7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131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 на содержание представительного органа местного самоуправления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3 475,5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3 526,9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8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Расходы, связанные с передачей части полномочий по осуществлению внешнего муниципального финансового контроля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926,6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6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Расходы, связанные с ликвидацией администрации города Колы и подведомственных учреждений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6 011,6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22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 на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выплаты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осуществляемые при предоставлении социальных гарантий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работникам,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уволенным по сокращению штатной численности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 на осуществление деятельности ликвидационной комиссии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1 111,6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8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Резервные фонды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8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Расходы, связанные с исполнением решений судов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6 575,4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3 078,2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6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Расходы, связанные с проведением выборов депутатов в представительный орган города Колы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1 524,2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 бюджета 2019 года, не подлежащие включению в бюджет 2020 года в связи с ликвидацией администрации города Колы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31 635,1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1319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Расходы, связанные с передачей полномочий по содержанию ЕДДС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2 354,0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 на содержание администрации города Колы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17 961,7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 на содержание МКУ "Управление делами…"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11 319,4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291" marR="4329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5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109538"/>
            <a:ext cx="6987480" cy="56356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планируемых объемах муниципального долга  на очередной финансовый год и на плановый период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Муниципальный долг по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состоянию на 01.01.2020 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года – 0,00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рублей</a:t>
            </a:r>
          </a:p>
          <a:p>
            <a:pPr algn="ctr"/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объема муниципального долга в 2020 году и в плановом периоде 2021 и 2022 годов не планируется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solidFill>
            <a:srgbClr val="24FC6C"/>
          </a:solidFill>
        </p:spPr>
        <p:txBody>
          <a:bodyPr/>
          <a:lstStyle/>
          <a:p>
            <a:pPr marL="0" lvl="0" indent="0" algn="ctr" eaLnBrk="0" hangingPunct="0">
              <a:buClr>
                <a:srgbClr val="F0A22E"/>
              </a:buClr>
              <a:buSzPct val="70000"/>
              <a:buNone/>
              <a:defRPr/>
            </a:pPr>
            <a:r>
              <a:rPr lang="ru-RU" sz="3200" b="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финансов администрации Кольского района</a:t>
            </a:r>
            <a:endParaRPr lang="ru-RU" sz="3200" b="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hangingPunct="0">
              <a:buClr>
                <a:srgbClr val="F0A22E"/>
              </a:buClr>
              <a:buSzPct val="70000"/>
              <a:buNone/>
              <a:defRPr/>
            </a:pPr>
            <a: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Кола, </a:t>
            </a:r>
            <a:r>
              <a:rPr lang="ru-RU" sz="3200" b="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 Советский</a:t>
            </a:r>
            <a:r>
              <a:rPr lang="ru-RU" sz="3200" b="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3200" b="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</a:t>
            </a:r>
            <a:endParaRPr lang="ru-RU" sz="3200" b="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hangingPunct="0">
              <a:buClr>
                <a:srgbClr val="F0A22E"/>
              </a:buClr>
              <a:buSzPct val="70000"/>
              <a:buNone/>
              <a:defRPr/>
            </a:pPr>
            <a: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3200" b="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3200" b="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hangingPunct="0">
              <a:buClr>
                <a:srgbClr val="F0A22E"/>
              </a:buClr>
              <a:buSzPct val="70000"/>
              <a:buNone/>
              <a:defRPr/>
            </a:pPr>
            <a: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Тел. 8 (81553) </a:t>
            </a:r>
            <a:r>
              <a:rPr lang="ru-RU" sz="3200" b="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33390, 33359</a:t>
            </a:r>
            <a:endParaRPr lang="ru-RU" sz="3200" b="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hangingPunct="0">
              <a:buClr>
                <a:srgbClr val="F0A22E"/>
              </a:buClr>
              <a:buSzPct val="70000"/>
              <a:buNone/>
              <a:defRPr/>
            </a:pPr>
            <a:r>
              <a:rPr lang="ru-RU" sz="3200" b="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200" b="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fo@akolr.gov-murman.ru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9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72808" cy="648072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прогноза социально-экономического развития                                                             города Колы, на основе которых сформирован бюджет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029093"/>
              </p:ext>
            </p:extLst>
          </p:nvPr>
        </p:nvGraphicFramePr>
        <p:xfrm>
          <a:off x="72571" y="836712"/>
          <a:ext cx="9071429" cy="5828850"/>
        </p:xfrm>
        <a:graphic>
          <a:graphicData uri="http://schemas.openxmlformats.org/drawingml/2006/table">
            <a:tbl>
              <a:tblPr/>
              <a:tblGrid>
                <a:gridCol w="3031743"/>
                <a:gridCol w="983879"/>
                <a:gridCol w="740666"/>
                <a:gridCol w="904938"/>
                <a:gridCol w="904938"/>
                <a:gridCol w="823091"/>
                <a:gridCol w="841087"/>
                <a:gridCol w="841087"/>
              </a:tblGrid>
              <a:tr h="175631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</a:p>
                  </a:txBody>
                  <a:tcPr marL="4574" marR="4574" marT="4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Отчет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Оценка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Прогноз (базовый вариант)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9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2016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2017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2018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2019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2020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2021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16">
                <a:tc gridSpan="8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4. Труд и занятость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0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Численность населения в трудоспособном возрасте 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тыс. 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378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Численность безработных, зарегистрированных в службах занятости по состоянию на конец года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76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83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47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тыс. 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Среднемесячная начисленная заработная плата работников организаций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рублей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39 300,1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43 693,2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49 404,3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51 825,1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54 675,5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57 956,0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5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72808" cy="648072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прогноза социально-экономического развития                                                             города Колы, на основе которых сформирован бюджет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537646"/>
              </p:ext>
            </p:extLst>
          </p:nvPr>
        </p:nvGraphicFramePr>
        <p:xfrm>
          <a:off x="107504" y="908721"/>
          <a:ext cx="8856983" cy="5760642"/>
        </p:xfrm>
        <a:graphic>
          <a:graphicData uri="http://schemas.openxmlformats.org/drawingml/2006/table">
            <a:tbl>
              <a:tblPr/>
              <a:tblGrid>
                <a:gridCol w="2960074"/>
                <a:gridCol w="960621"/>
                <a:gridCol w="723158"/>
                <a:gridCol w="883544"/>
                <a:gridCol w="883544"/>
                <a:gridCol w="803634"/>
                <a:gridCol w="821204"/>
                <a:gridCol w="821204"/>
              </a:tblGrid>
              <a:tr h="562818"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Показатели</a:t>
                      </a:r>
                    </a:p>
                  </a:txBody>
                  <a:tcPr marL="4574" marR="4574" marT="4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Отчет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Оценка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Прогноз (базовый вариант)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2016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2017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2018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2019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2020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2021 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933">
                <a:tc gridSpan="8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5. Жилищный фонд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046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Ввод в эксплуатацию жилых домов за счет всех источников финансирования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кв.м общей площади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1 986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40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Общая площадь жилых помещений 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тыс. кв. м общей площади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248,7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248,7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248,7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248,7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248,7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248,7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40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Общая площадь муниципального жилищного фонда 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тыс. кв. м общей площади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16,6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14,6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11,2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10,1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9,5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46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Площадь ветхого и аварийного фонда в % к общей площади жилого фонда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46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Фактический уровень платежей населения за жилье и коммунальные услуги</a:t>
                      </a:r>
                    </a:p>
                  </a:txBody>
                  <a:tcPr marL="4574" marR="4574" marT="45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95,0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98,0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98,0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98,0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98,0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2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07043" y="0"/>
            <a:ext cx="7729008" cy="642938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параметры бюджета за 2019  год, на 2020 год и на плановый период 2021 – 2022 годов 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млн.рублей</a:t>
            </a:r>
            <a:r>
              <a:rPr lang="ru-RU" sz="1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41629" y="4652963"/>
            <a:ext cx="701493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58"/>
          <p:cNvSpPr txBox="1">
            <a:spLocks noChangeArrowheads="1"/>
          </p:cNvSpPr>
          <p:nvPr/>
        </p:nvSpPr>
        <p:spPr bwMode="auto">
          <a:xfrm>
            <a:off x="3368107" y="3976453"/>
            <a:ext cx="838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3107532" y="2750344"/>
            <a:ext cx="278765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1" name="TextBox 91"/>
          <p:cNvSpPr txBox="1">
            <a:spLocks noChangeArrowheads="1"/>
          </p:cNvSpPr>
          <p:nvPr/>
        </p:nvSpPr>
        <p:spPr bwMode="auto">
          <a:xfrm>
            <a:off x="1085850" y="4652963"/>
            <a:ext cx="751443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Дефицит (-) / профицит (+)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дефицит 2022 года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 году сократится до 0,3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99"/>
          <p:cNvSpPr txBox="1">
            <a:spLocks noChangeArrowheads="1"/>
          </p:cNvSpPr>
          <p:nvPr/>
        </p:nvSpPr>
        <p:spPr bwMode="auto">
          <a:xfrm>
            <a:off x="4580501" y="825501"/>
            <a:ext cx="423997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 году составляет 91,1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(-60%)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TextBox 108"/>
          <p:cNvSpPr txBox="1">
            <a:spLocks noChangeArrowheads="1"/>
          </p:cNvSpPr>
          <p:nvPr/>
        </p:nvSpPr>
        <p:spPr bwMode="auto">
          <a:xfrm>
            <a:off x="506189" y="825500"/>
            <a:ext cx="38026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 году прогнозируется 52,2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млн.рублей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-28%)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7614" y="2751137"/>
            <a:ext cx="947131" cy="1166934"/>
          </a:xfrm>
          <a:prstGeom prst="rect">
            <a:avLst/>
          </a:prstGeom>
          <a:gradFill flip="none" rotWithShape="1">
            <a:gsLst>
              <a:gs pos="0">
                <a:srgbClr val="27F98B">
                  <a:shade val="30000"/>
                  <a:satMod val="115000"/>
                </a:srgbClr>
              </a:gs>
              <a:gs pos="50000">
                <a:srgbClr val="27F98B">
                  <a:shade val="67500"/>
                  <a:satMod val="115000"/>
                </a:srgbClr>
              </a:gs>
              <a:gs pos="100000">
                <a:srgbClr val="27F98B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134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,2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98119" y="2906857"/>
            <a:ext cx="804406" cy="101501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131,1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5864" y="2045462"/>
            <a:ext cx="884312" cy="1872609"/>
          </a:xfrm>
          <a:prstGeom prst="rect">
            <a:avLst/>
          </a:prstGeom>
          <a:gradFill flip="none" rotWithShape="1">
            <a:gsLst>
              <a:gs pos="0">
                <a:srgbClr val="27F98B">
                  <a:shade val="30000"/>
                  <a:satMod val="115000"/>
                </a:srgbClr>
              </a:gs>
              <a:gs pos="50000">
                <a:srgbClr val="27F98B">
                  <a:shade val="67500"/>
                  <a:satMod val="115000"/>
                </a:srgbClr>
              </a:gs>
              <a:gs pos="100000">
                <a:srgbClr val="27F98B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186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21227" y="2351657"/>
            <a:ext cx="1001838" cy="1537247"/>
          </a:xfrm>
          <a:prstGeom prst="rect">
            <a:avLst/>
          </a:prstGeom>
          <a:gradFill flip="none" rotWithShape="1">
            <a:gsLst>
              <a:gs pos="0">
                <a:srgbClr val="27F98B">
                  <a:shade val="30000"/>
                  <a:satMod val="115000"/>
                </a:srgbClr>
              </a:gs>
              <a:gs pos="50000">
                <a:srgbClr val="27F98B">
                  <a:shade val="67500"/>
                  <a:satMod val="115000"/>
                </a:srgbClr>
              </a:gs>
              <a:gs pos="100000">
                <a:srgbClr val="27F98B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167, 8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7442" y="2906856"/>
            <a:ext cx="875039" cy="1015013"/>
          </a:xfrm>
          <a:prstGeom prst="rect">
            <a:avLst/>
          </a:prstGeom>
          <a:gradFill flip="none" rotWithShape="1">
            <a:gsLst>
              <a:gs pos="0">
                <a:srgbClr val="27F98B">
                  <a:shade val="30000"/>
                  <a:satMod val="115000"/>
                </a:srgbClr>
              </a:gs>
              <a:gs pos="50000">
                <a:srgbClr val="27F98B">
                  <a:shade val="67500"/>
                  <a:satMod val="115000"/>
                </a:srgbClr>
              </a:gs>
              <a:gs pos="100000">
                <a:srgbClr val="27F98B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130,8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00168" y="2751137"/>
            <a:ext cx="900113" cy="119063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134,5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51940" y="1871942"/>
            <a:ext cx="898662" cy="206983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225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00132" y="2205928"/>
            <a:ext cx="802268" cy="173584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</a:gra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184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,7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2728694" y="2577568"/>
            <a:ext cx="1165562" cy="135823"/>
          </a:xfrm>
          <a:prstGeom prst="line">
            <a:avLst/>
          </a:prstGeom>
          <a:ln w="25400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145087" y="1749723"/>
            <a:ext cx="864172" cy="295739"/>
          </a:xfrm>
          <a:prstGeom prst="line">
            <a:avLst/>
          </a:prstGeom>
          <a:ln w="25400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28625" y="3929063"/>
            <a:ext cx="4000500" cy="158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72000" y="3929063"/>
            <a:ext cx="4071938" cy="1587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5" name="TextBox 58"/>
          <p:cNvSpPr txBox="1">
            <a:spLocks noChangeArrowheads="1"/>
          </p:cNvSpPr>
          <p:nvPr/>
        </p:nvSpPr>
        <p:spPr bwMode="auto">
          <a:xfrm>
            <a:off x="178936" y="4000500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66" name="TextBox 58"/>
          <p:cNvSpPr txBox="1">
            <a:spLocks noChangeArrowheads="1"/>
          </p:cNvSpPr>
          <p:nvPr/>
        </p:nvSpPr>
        <p:spPr bwMode="auto">
          <a:xfrm>
            <a:off x="1307042" y="4007122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67" name="TextBox 58"/>
          <p:cNvSpPr txBox="1">
            <a:spLocks noChangeArrowheads="1"/>
          </p:cNvSpPr>
          <p:nvPr/>
        </p:nvSpPr>
        <p:spPr bwMode="auto">
          <a:xfrm>
            <a:off x="2357443" y="4004923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69" name="TextBox 58"/>
          <p:cNvSpPr txBox="1">
            <a:spLocks noChangeArrowheads="1"/>
          </p:cNvSpPr>
          <p:nvPr/>
        </p:nvSpPr>
        <p:spPr bwMode="auto">
          <a:xfrm>
            <a:off x="4787900" y="4000500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70" name="TextBox 58"/>
          <p:cNvSpPr txBox="1">
            <a:spLocks noChangeArrowheads="1"/>
          </p:cNvSpPr>
          <p:nvPr/>
        </p:nvSpPr>
        <p:spPr bwMode="auto">
          <a:xfrm>
            <a:off x="5788025" y="4000500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71" name="TextBox 58"/>
          <p:cNvSpPr txBox="1">
            <a:spLocks noChangeArrowheads="1"/>
          </p:cNvSpPr>
          <p:nvPr/>
        </p:nvSpPr>
        <p:spPr bwMode="auto">
          <a:xfrm>
            <a:off x="6788150" y="4000500"/>
            <a:ext cx="714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3603730" y="2079756"/>
            <a:ext cx="714383" cy="41175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+2%</a:t>
            </a:r>
            <a:endParaRPr lang="ru-RU" sz="10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893311" y="1656497"/>
            <a:ext cx="770918" cy="332183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-10%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2407498" y="2161990"/>
            <a:ext cx="824984" cy="3782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-22%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Овал 112"/>
          <p:cNvSpPr/>
          <p:nvPr/>
        </p:nvSpPr>
        <p:spPr>
          <a:xfrm>
            <a:off x="6607969" y="1681224"/>
            <a:ext cx="894556" cy="524705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-29 </a:t>
            </a: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7743825" y="1814592"/>
            <a:ext cx="900113" cy="353091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+2%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Овал 114"/>
          <p:cNvSpPr/>
          <p:nvPr/>
        </p:nvSpPr>
        <p:spPr>
          <a:xfrm rot="10800000" flipV="1">
            <a:off x="5193415" y="1437004"/>
            <a:ext cx="714373" cy="601952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-18%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506189" y="1576624"/>
            <a:ext cx="2222505" cy="1170730"/>
          </a:xfrm>
          <a:prstGeom prst="line">
            <a:avLst/>
          </a:prstGeom>
          <a:ln w="254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79" name="Группа 60"/>
          <p:cNvGrpSpPr>
            <a:grpSpLocks/>
          </p:cNvGrpSpPr>
          <p:nvPr/>
        </p:nvGrpSpPr>
        <p:grpSpPr bwMode="auto">
          <a:xfrm>
            <a:off x="2205821" y="5268518"/>
            <a:ext cx="4357335" cy="1380018"/>
            <a:chOff x="2214563" y="5962000"/>
            <a:chExt cx="4357335" cy="825622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2214563" y="5962000"/>
              <a:ext cx="4357335" cy="22886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85" name="TextBox 58"/>
            <p:cNvSpPr txBox="1">
              <a:spLocks noChangeArrowheads="1"/>
            </p:cNvSpPr>
            <p:nvPr/>
          </p:nvSpPr>
          <p:spPr bwMode="auto">
            <a:xfrm>
              <a:off x="5796767" y="6558707"/>
              <a:ext cx="714375" cy="20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2022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86" name="TextBox 58"/>
            <p:cNvSpPr txBox="1">
              <a:spLocks noChangeArrowheads="1"/>
            </p:cNvSpPr>
            <p:nvPr/>
          </p:nvSpPr>
          <p:spPr bwMode="auto">
            <a:xfrm>
              <a:off x="2295611" y="6585076"/>
              <a:ext cx="883649" cy="20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2019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87" name="TextBox 58"/>
            <p:cNvSpPr txBox="1">
              <a:spLocks noChangeArrowheads="1"/>
            </p:cNvSpPr>
            <p:nvPr/>
          </p:nvSpPr>
          <p:spPr bwMode="auto">
            <a:xfrm>
              <a:off x="3562564" y="6585076"/>
              <a:ext cx="754987" cy="20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2020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88" name="TextBox 58"/>
            <p:cNvSpPr txBox="1">
              <a:spLocks noChangeArrowheads="1"/>
            </p:cNvSpPr>
            <p:nvPr/>
          </p:nvSpPr>
          <p:spPr bwMode="auto">
            <a:xfrm>
              <a:off x="4672186" y="6585076"/>
              <a:ext cx="714375" cy="20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2021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2259243" y="5984886"/>
              <a:ext cx="901904" cy="5345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3200000"/>
              </a:lightRig>
            </a:scene3d>
            <a:sp3d>
              <a:bevelT w="63500" h="254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-39,2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 rot="10800000" flipV="1">
              <a:off x="3481859" y="5984885"/>
              <a:ext cx="911370" cy="3413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3200000"/>
              </a:lightRig>
            </a:scene3d>
            <a:sp3d>
              <a:bevelT w="63500" h="254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-16 ,9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 rot="10800000" flipV="1">
              <a:off x="4547731" y="5984885"/>
              <a:ext cx="963283" cy="14509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-0,3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9" name="Прямая со стрелкой 48"/>
          <p:cNvCxnSpPr>
            <a:stCxn id="22536" idx="3"/>
          </p:cNvCxnSpPr>
          <p:nvPr/>
        </p:nvCxnSpPr>
        <p:spPr>
          <a:xfrm>
            <a:off x="4308809" y="1240999"/>
            <a:ext cx="0" cy="41549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8915400" y="1098500"/>
            <a:ext cx="0" cy="55423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7897143" y="4797152"/>
            <a:ext cx="0" cy="75214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09259" y="2050700"/>
            <a:ext cx="1136078" cy="662691"/>
          </a:xfrm>
          <a:prstGeom prst="straightConnector1">
            <a:avLst/>
          </a:prstGeom>
          <a:ln w="25400">
            <a:solidFill>
              <a:schemeClr val="accent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7200395" y="2351659"/>
            <a:ext cx="1285586" cy="361732"/>
          </a:xfrm>
          <a:prstGeom prst="straightConnector1">
            <a:avLst/>
          </a:prstGeom>
          <a:ln w="25400">
            <a:solidFill>
              <a:schemeClr val="accent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58"/>
          <p:cNvSpPr txBox="1">
            <a:spLocks noChangeArrowheads="1"/>
          </p:cNvSpPr>
          <p:nvPr/>
        </p:nvSpPr>
        <p:spPr bwMode="auto">
          <a:xfrm>
            <a:off x="7771606" y="4007122"/>
            <a:ext cx="9151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5652070" y="5306771"/>
            <a:ext cx="955899" cy="242527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  <a:scene3d>
            <a:camera prst="orthographicFront">
              <a:rot lat="0" lon="0" rev="0"/>
            </a:camera>
            <a:lightRig rig="threePt" dir="t">
              <a:rot lat="0" lon="0" rev="13200000"/>
            </a:lightRig>
          </a:scene3d>
          <a:sp3d>
            <a:bevelT w="63500" h="254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-0,3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задержка 11"/>
          <p:cNvSpPr/>
          <p:nvPr/>
        </p:nvSpPr>
        <p:spPr>
          <a:xfrm>
            <a:off x="-12554" y="836712"/>
            <a:ext cx="7608890" cy="5904656"/>
          </a:xfrm>
          <a:prstGeom prst="flowChartDelay">
            <a:avLst/>
          </a:prstGeom>
          <a:gradFill flip="none" rotWithShape="1">
            <a:gsLst>
              <a:gs pos="5000">
                <a:schemeClr val="accent4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009128"/>
              </p:ext>
            </p:extLst>
          </p:nvPr>
        </p:nvGraphicFramePr>
        <p:xfrm>
          <a:off x="457200" y="990600"/>
          <a:ext cx="8219256" cy="560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ДОХОДОВ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7"/>
          <p:cNvSpPr txBox="1">
            <a:spLocks noChangeArrowheads="1"/>
          </p:cNvSpPr>
          <p:nvPr/>
        </p:nvSpPr>
        <p:spPr bwMode="auto">
          <a:xfrm>
            <a:off x="7812361" y="332657"/>
            <a:ext cx="1331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8225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38781"/>
              </p:ext>
            </p:extLst>
          </p:nvPr>
        </p:nvGraphicFramePr>
        <p:xfrm>
          <a:off x="107504" y="908720"/>
          <a:ext cx="9036496" cy="5760641"/>
        </p:xfrm>
        <a:graphic>
          <a:graphicData uri="http://schemas.openxmlformats.org/drawingml/2006/table">
            <a:tbl>
              <a:tblPr/>
              <a:tblGrid>
                <a:gridCol w="1094350"/>
                <a:gridCol w="993882"/>
                <a:gridCol w="1080120"/>
                <a:gridCol w="582384"/>
                <a:gridCol w="1001792"/>
                <a:gridCol w="796401"/>
                <a:gridCol w="1003799"/>
                <a:gridCol w="843014"/>
                <a:gridCol w="1029194"/>
                <a:gridCol w="611560"/>
              </a:tblGrid>
              <a:tr h="5002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Наименование доходов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="1" baseline="0" dirty="0" smtClean="0">
                          <a:effectLst/>
                          <a:latin typeface="Times New Roman"/>
                          <a:ea typeface="Times New Roman"/>
                        </a:rPr>
                        <a:t>2019 </a:t>
                      </a:r>
                      <a:r>
                        <a:rPr lang="ru-RU" sz="1500" b="1" baseline="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="1" baseline="0" dirty="0" smtClean="0"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500" b="1" baseline="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="1" baseline="0" dirty="0" smtClean="0"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500" b="1" baseline="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="1" baseline="0" dirty="0" smtClean="0"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500" b="1" baseline="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2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Утверждено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>
                          <a:effectLst/>
                          <a:latin typeface="Times New Roman"/>
                          <a:ea typeface="Times New Roman"/>
                        </a:rPr>
                        <a:t>Оценка поступле-ний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Удельный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вес поступлений 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Прогноз поступлений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Удельный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вес поступлений 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Прогноз поступлений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Удельный вес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поступлений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Прогноз поступлений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Удельный вес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поступлений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20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500" baseline="0" dirty="0" err="1" smtClean="0">
                          <a:effectLst/>
                          <a:latin typeface="Times New Roman"/>
                          <a:ea typeface="Times New Roman"/>
                        </a:rPr>
                        <a:t>млн.руб</a:t>
                      </a: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5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500" baseline="0" dirty="0" err="1" smtClean="0">
                          <a:effectLst/>
                          <a:latin typeface="Times New Roman"/>
                          <a:ea typeface="Times New Roman"/>
                        </a:rPr>
                        <a:t>млн.руб</a:t>
                      </a: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5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(%)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500" baseline="0" dirty="0" err="1" smtClean="0">
                          <a:effectLst/>
                          <a:latin typeface="Times New Roman"/>
                          <a:ea typeface="Times New Roman"/>
                        </a:rPr>
                        <a:t>млн.руб</a:t>
                      </a: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5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500" baseline="0" dirty="0" err="1" smtClean="0">
                          <a:effectLst/>
                          <a:latin typeface="Times New Roman"/>
                          <a:ea typeface="Times New Roman"/>
                        </a:rPr>
                        <a:t>млн.руб</a:t>
                      </a: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5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500" baseline="0" dirty="0" err="1" smtClean="0">
                          <a:effectLst/>
                          <a:latin typeface="Times New Roman"/>
                          <a:ea typeface="Times New Roman"/>
                        </a:rPr>
                        <a:t>млн.руб</a:t>
                      </a: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5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97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Налоговые доходы - всего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92,4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89,5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92,3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95,3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93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30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>
                          <a:effectLst/>
                          <a:latin typeface="Times New Roman"/>
                          <a:ea typeface="Times New Roman"/>
                        </a:rPr>
                        <a:t>- налог на доходы физических лиц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54,6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8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r>
              <a:rPr lang="ru-RU" dirty="0" smtClean="0"/>
              <a:t> доходы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111952"/>
              </p:ext>
            </p:extLst>
          </p:nvPr>
        </p:nvGraphicFramePr>
        <p:xfrm>
          <a:off x="-1" y="836712"/>
          <a:ext cx="9144000" cy="5904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7665"/>
                <a:gridCol w="1080120"/>
                <a:gridCol w="1080120"/>
                <a:gridCol w="504056"/>
                <a:gridCol w="1080120"/>
                <a:gridCol w="504056"/>
                <a:gridCol w="1224136"/>
                <a:gridCol w="463454"/>
                <a:gridCol w="1120722"/>
                <a:gridCol w="539551"/>
              </a:tblGrid>
              <a:tr h="25560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="1" baseline="0" dirty="0" smtClean="0">
                          <a:effectLst/>
                          <a:latin typeface="Times New Roman"/>
                          <a:ea typeface="Times New Roman"/>
                        </a:rPr>
                        <a:t>2019 </a:t>
                      </a:r>
                      <a:r>
                        <a:rPr lang="ru-RU" sz="1500" b="1" baseline="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="1" baseline="0" dirty="0" smtClean="0">
                          <a:effectLst/>
                          <a:latin typeface="Times New Roman"/>
                          <a:ea typeface="Times New Roman"/>
                        </a:rPr>
                        <a:t>2020 </a:t>
                      </a:r>
                      <a:r>
                        <a:rPr lang="ru-RU" sz="1500" b="1" baseline="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="1" baseline="0" dirty="0" smtClean="0"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500" b="1" baseline="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="1" baseline="0" dirty="0" smtClean="0"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500" b="1" baseline="0" dirty="0"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3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 panose="02020603050405020304" pitchFamily="18" charset="0"/>
                        </a:rPr>
                        <a:t>Утверждено  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 panose="02020603050405020304" pitchFamily="18" charset="0"/>
                        </a:rPr>
                        <a:t>Оценка поступле-ний 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 panose="02020603050405020304" pitchFamily="18" charset="0"/>
                        </a:rPr>
                        <a:t>Удельный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 panose="02020603050405020304" pitchFamily="18" charset="0"/>
                        </a:rPr>
                        <a:t>вес </a:t>
                      </a: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2198" marR="6219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 panose="02020603050405020304" pitchFamily="18" charset="0"/>
                        </a:rPr>
                        <a:t>Прогноз поступлений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 panose="02020603050405020304" pitchFamily="18" charset="0"/>
                        </a:rPr>
                        <a:t>Удельный 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 panose="02020603050405020304" pitchFamily="18" charset="0"/>
                        </a:rPr>
                        <a:t>вес </a:t>
                      </a: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2198" marR="6219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 panose="02020603050405020304" pitchFamily="18" charset="0"/>
                        </a:rPr>
                        <a:t>Прогноз поступлений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 panose="02020603050405020304" pitchFamily="18" charset="0"/>
                        </a:rPr>
                        <a:t>Удельный вес 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2198" marR="6219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 panose="02020603050405020304" pitchFamily="18" charset="0"/>
                        </a:rPr>
                        <a:t>Прогноз поступлений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 panose="02020603050405020304" pitchFamily="18" charset="0"/>
                        </a:rPr>
                        <a:t>Удельный вес </a:t>
                      </a:r>
                      <a:endParaRPr lang="ru-RU" sz="15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2198" marR="6219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875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ru-RU" sz="140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2198" marR="621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500" baseline="0" dirty="0" err="1" smtClean="0">
                          <a:effectLst/>
                          <a:latin typeface="Times New Roman"/>
                          <a:ea typeface="Times New Roman"/>
                        </a:rPr>
                        <a:t>млн.руб</a:t>
                      </a: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5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500" baseline="0" dirty="0" err="1" smtClean="0">
                          <a:effectLst/>
                          <a:latin typeface="Times New Roman"/>
                          <a:ea typeface="Times New Roman"/>
                        </a:rPr>
                        <a:t>млн.руб</a:t>
                      </a: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5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(%)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500" baseline="0" dirty="0" err="1" smtClean="0">
                          <a:effectLst/>
                          <a:latin typeface="Times New Roman"/>
                          <a:ea typeface="Times New Roman"/>
                        </a:rPr>
                        <a:t>млн.руб</a:t>
                      </a: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5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500" baseline="0" dirty="0" err="1" smtClean="0">
                          <a:effectLst/>
                          <a:latin typeface="Times New Roman"/>
                          <a:ea typeface="Times New Roman"/>
                        </a:rPr>
                        <a:t>млн.руб</a:t>
                      </a: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5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500" baseline="0" dirty="0" err="1" smtClean="0">
                          <a:effectLst/>
                          <a:latin typeface="Times New Roman"/>
                          <a:ea typeface="Times New Roman"/>
                        </a:rPr>
                        <a:t>млн.руб</a:t>
                      </a:r>
                      <a:r>
                        <a:rPr lang="ru-RU" sz="1500" baseline="0" dirty="0" smtClean="0">
                          <a:effectLst/>
                          <a:latin typeface="Times New Roman"/>
                          <a:ea typeface="Times New Roman"/>
                        </a:rPr>
                        <a:t>.)</a:t>
                      </a:r>
                      <a:endParaRPr lang="ru-RU" sz="15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66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- акцизы по подакцизным товарам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1,8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44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>
                          <a:effectLst/>
                          <a:latin typeface="Times New Roman"/>
                          <a:ea typeface="Times New Roman"/>
                        </a:rPr>
                        <a:t>- налог, взимаемый в связи с применением упрощенной системы налогообложения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66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baseline="0" dirty="0">
                          <a:effectLst/>
                          <a:latin typeface="Times New Roman"/>
                          <a:ea typeface="Times New Roman"/>
                        </a:rPr>
                        <a:t>- налог на имущество физических лиц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2,1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68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- земельный налог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16,1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1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0l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68A6EA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9D0F3"/>
        </a:accent5>
        <a:accent6>
          <a:srgbClr val="00B98A"/>
        </a:accent6>
        <a:hlink>
          <a:srgbClr val="4173F1"/>
        </a:hlink>
        <a:folHlink>
          <a:srgbClr val="A982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6941</TotalTime>
  <Words>4016</Words>
  <Application>Microsoft Office PowerPoint</Application>
  <PresentationFormat>Экран (4:3)</PresentationFormat>
  <Paragraphs>1278</Paragraphs>
  <Slides>37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cdb2004220l</vt:lpstr>
      <vt:lpstr>Image</vt:lpstr>
      <vt:lpstr>Презентация PowerPoint</vt:lpstr>
      <vt:lpstr>Показатели прогноза социально-экономического развития                                                             города Колы, на основе которых сформирован бюджет </vt:lpstr>
      <vt:lpstr>Показатели прогноза социально-экономического развития                                                             города Колы, на основе которых сформирован бюджет </vt:lpstr>
      <vt:lpstr>Показатели прогноза социально-экономического развития                                                             города Колы, на основе которых сформирован бюджет </vt:lpstr>
      <vt:lpstr>Показатели прогноза социально-экономического развития                                                             города Колы, на основе которых сформирован бюджет </vt:lpstr>
      <vt:lpstr>Основные параметры бюджета за 2019  год, на 2020 год и на плановый период 2021 – 2022 годов (млн.рублей)</vt:lpstr>
      <vt:lpstr>СТРУКТУРА ДОХОДОВ  </vt:lpstr>
      <vt:lpstr>Налоговые доходы</vt:lpstr>
      <vt:lpstr>Налоговые доходы</vt:lpstr>
      <vt:lpstr>Неналоговые доходы (млн.рублей)</vt:lpstr>
      <vt:lpstr>БЕЗВОЗМЕЗДНЫЕ ПОСТУПЛЕНИЯ    (млн.рублей) </vt:lpstr>
      <vt:lpstr>БЕЗВОЗМЕЗДНЫЕ ПОСТУПЛЕНИЯ    (млн.рублей)</vt:lpstr>
      <vt:lpstr>БЕЗВОЗМЕЗДНЫЕ ПОСТУПЛЕНИЯ    (млн.рублей)</vt:lpstr>
      <vt:lpstr>Расходы</vt:lpstr>
      <vt:lpstr>Структура расходов по функциональной классификации расходов бюджетов</vt:lpstr>
      <vt:lpstr>Структура расходов по функциональной классификации расходов  на 2020 год    (млн.рублей)</vt:lpstr>
      <vt:lpstr>Распределение бюджетных ассигнований по муниципальным программам и непрограммным направлениям деятельности (млн.рублей)</vt:lpstr>
      <vt:lpstr>Программная структура расходов бюджета города Колы на 2020 год</vt:lpstr>
      <vt:lpstr>Муниципальная программа 1 «Развитие и повышение качества человеческого потенциала»  (тыс.рублей)</vt:lpstr>
      <vt:lpstr>Муниципальная программа 1 «Развитие и повышение качества человеческого потенциала»  (тыс.рублей)</vt:lpstr>
      <vt:lpstr>Муниципальная программа 1 "Развитие и повышение качества человеческого потенциала« (тыс.рублей)</vt:lpstr>
      <vt:lpstr>Муниципальная программа 1 "Развитие и повышение качества человеческого потенциала« (тыс.рублей)</vt:lpstr>
      <vt:lpstr>Муниципальная программа 1 "Развитие и повышение качества человеческого потенциала«  (тыс.рублей)</vt:lpstr>
      <vt:lpstr> Муниципальная программа 2 «Экологическая безопасность города Колы» (тыс.рублей)</vt:lpstr>
      <vt:lpstr>Муниципальная программа 3 «Обеспечение комфортных условий проживания населения города Колы» (тыс.рублей)</vt:lpstr>
      <vt:lpstr>Муниципальная программа 3 «Обеспечение комфортных условий проживания населения города Колы» (тыс.рублей)</vt:lpstr>
      <vt:lpstr>Муниципальная программа 3 «Обеспечение комфортных условий проживания населения города Колы»</vt:lpstr>
      <vt:lpstr>Муниципальная программа 3 «Обеспечение комфортных условий проживания населения города Колы» (тыс.рублей)</vt:lpstr>
      <vt:lpstr>Муниципальная программа 4 «Обеспечение эффективного функционирования городского хозяйства» (тыс.рублей) </vt:lpstr>
      <vt:lpstr>Муниципальная программа 5 «Управление муниципальным имуществом города Колы» (тыс.рублей)</vt:lpstr>
      <vt:lpstr> Муниципальная программа 6 « Обеспечение жильем молодых семей города Колы»  (тыс.рублей)</vt:lpstr>
      <vt:lpstr> Муниципальная программа 7 «Управление земельными ресурсами города Кола» (тыс.рублей)</vt:lpstr>
      <vt:lpstr>Муниципальная программа 8 «Управление муниципальными финансами города Колы» (тыс.рублей)</vt:lpstr>
      <vt:lpstr>Муниципальная программа 9 «Муниципальное управление города Колы» (тыс.рублей)</vt:lpstr>
      <vt:lpstr>Непрограммная деятельность  (тыс.рублей)</vt:lpstr>
      <vt:lpstr>Сведения о планируемых объемах муниципального долга  на очередной финансовый год и на плановый период</vt:lpstr>
      <vt:lpstr>Контактная информация</vt:lpstr>
    </vt:vector>
  </TitlesOfParts>
  <Company>Министерство финансов Мурманской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Зоя С. Левина</cp:lastModifiedBy>
  <cp:revision>571</cp:revision>
  <cp:lastPrinted>2019-11-27T08:08:29Z</cp:lastPrinted>
  <dcterms:created xsi:type="dcterms:W3CDTF">2013-06-27T09:24:07Z</dcterms:created>
  <dcterms:modified xsi:type="dcterms:W3CDTF">2019-12-19T13:37:52Z</dcterms:modified>
</cp:coreProperties>
</file>