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21" r:id="rId4"/>
    <p:sldId id="371" r:id="rId5"/>
    <p:sldId id="413" r:id="rId6"/>
    <p:sldId id="402" r:id="rId7"/>
    <p:sldId id="414" r:id="rId8"/>
    <p:sldId id="404" r:id="rId9"/>
    <p:sldId id="412" r:id="rId10"/>
    <p:sldId id="409" r:id="rId11"/>
    <p:sldId id="398" r:id="rId12"/>
    <p:sldId id="341" r:id="rId13"/>
    <p:sldId id="378" r:id="rId14"/>
    <p:sldId id="379" r:id="rId15"/>
    <p:sldId id="380" r:id="rId16"/>
    <p:sldId id="381" r:id="rId17"/>
    <p:sldId id="343" r:id="rId18"/>
    <p:sldId id="382" r:id="rId19"/>
    <p:sldId id="345" r:id="rId20"/>
    <p:sldId id="346" r:id="rId21"/>
    <p:sldId id="347" r:id="rId22"/>
    <p:sldId id="400" r:id="rId23"/>
    <p:sldId id="376" r:id="rId24"/>
    <p:sldId id="41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07E6E"/>
    <a:srgbClr val="13DDD3"/>
    <a:srgbClr val="3A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86433" autoAdjust="0"/>
  </p:normalViewPr>
  <p:slideViewPr>
    <p:cSldViewPr snapToGrid="0">
      <p:cViewPr varScale="1">
        <p:scale>
          <a:sx n="111" d="100"/>
          <a:sy n="111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solidFill>
                  <a:schemeClr val="tx1"/>
                </a:solidFill>
              </a:rPr>
              <a:t>Структура доходов бюджета города Колы </a:t>
            </a:r>
          </a:p>
        </c:rich>
      </c:tx>
      <c:layout>
        <c:manualLayout>
          <c:xMode val="edge"/>
          <c:yMode val="edge"/>
          <c:x val="0.2118185798748464"/>
          <c:y val="1.4581458761148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24628171478567"/>
          <c:y val="0.14536135282041238"/>
          <c:w val="0.79249648032500863"/>
          <c:h val="0.705573659588965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2024 </c:v>
                </c:pt>
                <c:pt idx="1">
                  <c:v>План 2025 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Лист1!$C$7:$F$7</c:f>
              <c:numCache>
                <c:formatCode>0.0</c:formatCode>
                <c:ptCount val="4"/>
                <c:pt idx="0">
                  <c:v>142</c:v>
                </c:pt>
                <c:pt idx="1">
                  <c:v>145.30000000000001</c:v>
                </c:pt>
                <c:pt idx="2">
                  <c:v>148</c:v>
                </c:pt>
                <c:pt idx="3">
                  <c:v>150.69999999999999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8-4314-908A-329E475898A5}"/>
            </c:ext>
          </c:extLst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2024 </c:v>
                </c:pt>
                <c:pt idx="1">
                  <c:v>План 2025 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Лист1!$C$8:$F$8</c:f>
              <c:numCache>
                <c:formatCode>0.0</c:formatCode>
                <c:ptCount val="4"/>
                <c:pt idx="0">
                  <c:v>20.7</c:v>
                </c:pt>
                <c:pt idx="1">
                  <c:v>14.5</c:v>
                </c:pt>
                <c:pt idx="2">
                  <c:v>14.6</c:v>
                </c:pt>
                <c:pt idx="3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8-4314-908A-329E475898A5}"/>
            </c:ext>
          </c:extLst>
        </c:ser>
        <c:ser>
          <c:idx val="2"/>
          <c:order val="2"/>
          <c:tx>
            <c:strRef>
              <c:f>Лист1!$B$9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2024 </c:v>
                </c:pt>
                <c:pt idx="1">
                  <c:v>План 2025 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Лист1!$C$9:$F$9</c:f>
              <c:numCache>
                <c:formatCode>0.0</c:formatCode>
                <c:ptCount val="4"/>
                <c:pt idx="0">
                  <c:v>103.7</c:v>
                </c:pt>
                <c:pt idx="1">
                  <c:v>130.9</c:v>
                </c:pt>
                <c:pt idx="2">
                  <c:v>33.299999999999997</c:v>
                </c:pt>
                <c:pt idx="3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8-4314-908A-329E47589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2505088"/>
        <c:axId val="122506624"/>
        <c:axId val="0"/>
      </c:bar3DChart>
      <c:catAx>
        <c:axId val="12250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6624"/>
        <c:crosses val="autoZero"/>
        <c:auto val="1"/>
        <c:lblAlgn val="ctr"/>
        <c:lblOffset val="100"/>
        <c:noMultiLvlLbl val="0"/>
      </c:catAx>
      <c:valAx>
        <c:axId val="1225066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5088"/>
        <c:crosses val="autoZero"/>
        <c:crossBetween val="between"/>
        <c:min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9608100496698"/>
          <c:y val="4.3999527935911456E-2"/>
          <c:w val="0.88459892094236614"/>
          <c:h val="0.82093522439402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Лист3!$C$111</c:f>
              <c:strCache>
                <c:ptCount val="1"/>
                <c:pt idx="0">
                  <c:v>Муниципальная программа 7 "Управление земельными ресурсами города Кола"</c:v>
                </c:pt>
              </c:strCache>
            </c:strRef>
          </c:tx>
          <c:spPr>
            <a:solidFill>
              <a:srgbClr val="B07E6E"/>
            </a:solidFill>
            <a:ln>
              <a:noFill/>
            </a:ln>
            <a:effectLst/>
          </c:spPr>
          <c:invertIfNegative val="0"/>
          <c:cat>
            <c:strRef>
              <c:f>Лист3!$D$110:$G$110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Лист3!$D$111:$G$111</c:f>
              <c:numCache>
                <c:formatCode>#\ ##0.0</c:formatCode>
                <c:ptCount val="4"/>
                <c:pt idx="0">
                  <c:v>145</c:v>
                </c:pt>
                <c:pt idx="1">
                  <c:v>145</c:v>
                </c:pt>
                <c:pt idx="2">
                  <c:v>145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2-418B-9D04-206BBCD9D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25248"/>
        <c:axId val="186327040"/>
      </c:barChart>
      <c:catAx>
        <c:axId val="1863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27040"/>
        <c:crosses val="autoZero"/>
        <c:auto val="1"/>
        <c:lblAlgn val="ctr"/>
        <c:lblOffset val="100"/>
        <c:noMultiLvlLbl val="0"/>
      </c:catAx>
      <c:valAx>
        <c:axId val="1863270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Лист3!$C$120</c:f>
              <c:strCache>
                <c:ptCount val="1"/>
                <c:pt idx="0">
                  <c:v>Муниципальная программа 8 "Управление муниципальными финансами города Кола"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Лист3!$D$119:$G$119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Лист3!$D$120:$G$120</c:f>
              <c:numCache>
                <c:formatCode>#\ ##0.0</c:formatCode>
                <c:ptCount val="4"/>
                <c:pt idx="0">
                  <c:v>6.1</c:v>
                </c:pt>
                <c:pt idx="1">
                  <c:v>2300.5</c:v>
                </c:pt>
                <c:pt idx="2">
                  <c:v>3024.2</c:v>
                </c:pt>
                <c:pt idx="3">
                  <c:v>4225.3999999999996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4-4D87-9523-9212CF14E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08800"/>
        <c:axId val="188522880"/>
        <c:axId val="0"/>
      </c:bar3DChart>
      <c:catAx>
        <c:axId val="1885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522880"/>
        <c:crosses val="autoZero"/>
        <c:auto val="1"/>
        <c:lblAlgn val="ctr"/>
        <c:lblOffset val="100"/>
        <c:noMultiLvlLbl val="0"/>
      </c:catAx>
      <c:valAx>
        <c:axId val="1885228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85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22314538780089E-2"/>
          <c:y val="0.16156174039931781"/>
          <c:w val="0.96037768546121993"/>
          <c:h val="0.817153379072549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6-498F-B8E2-6A3D918C3F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6-498F-B8E2-6A3D918C3F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6-498F-B8E2-6A3D918C3F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2266.9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6-498F-B8E2-6A3D918C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765599"/>
        <c:axId val="1498365167"/>
        <c:axId val="2006055312"/>
      </c:bar3DChart>
      <c:catAx>
        <c:axId val="1275765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8365167"/>
        <c:crosses val="autoZero"/>
        <c:auto val="1"/>
        <c:lblAlgn val="ctr"/>
        <c:lblOffset val="100"/>
        <c:noMultiLvlLbl val="0"/>
      </c:catAx>
      <c:valAx>
        <c:axId val="1498365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5765599"/>
        <c:crosses val="autoZero"/>
        <c:crossBetween val="between"/>
      </c:valAx>
      <c:serAx>
        <c:axId val="20060553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8365167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444702931267348E-2"/>
          <c:y val="4.4537255631665253E-2"/>
          <c:w val="0.92697096574276217"/>
          <c:h val="0.8353196956977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Лист3!$C$137</c:f>
              <c:strCache>
                <c:ptCount val="1"/>
                <c:pt idx="0">
                  <c:v>Муниципальная программа 10 "Обеспечение первичных мер пожарной безопасности на территории муниципального образования городское поселение город Кола Кольского  муниципального района Мурманской области"</c:v>
                </c:pt>
              </c:strCache>
            </c:strRef>
          </c:tx>
          <c:spPr>
            <a:solidFill>
              <a:srgbClr val="FF3300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Лист3!$D$136:$G$136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Лист3!$D$137:$G$137</c:f>
              <c:numCache>
                <c:formatCode>General</c:formatCode>
                <c:ptCount val="4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6-485A-A4EC-EEF035F13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88870016"/>
        <c:axId val="188753024"/>
        <c:axId val="0"/>
      </c:bar3DChart>
      <c:catAx>
        <c:axId val="1888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753024"/>
        <c:crosses val="autoZero"/>
        <c:auto val="1"/>
        <c:lblAlgn val="ctr"/>
        <c:lblOffset val="100"/>
        <c:noMultiLvlLbl val="0"/>
      </c:catAx>
      <c:valAx>
        <c:axId val="188753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8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Оценка 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Лист1!$C$4:$C$8</c:f>
              <c:numCache>
                <c:formatCode>#\ ##0.0</c:formatCode>
                <c:ptCount val="5"/>
                <c:pt idx="0">
                  <c:v>90000</c:v>
                </c:pt>
                <c:pt idx="1">
                  <c:v>5273.2</c:v>
                </c:pt>
                <c:pt idx="2">
                  <c:v>26000</c:v>
                </c:pt>
                <c:pt idx="3">
                  <c:v>7900</c:v>
                </c:pt>
                <c:pt idx="4">
                  <c:v>12800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A4E-8FA3-E506308FFF9B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План 2025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Лист1!$D$4:$D$8</c:f>
              <c:numCache>
                <c:formatCode>#\ ##0.0</c:formatCode>
                <c:ptCount val="5"/>
                <c:pt idx="0">
                  <c:v>100000</c:v>
                </c:pt>
                <c:pt idx="1">
                  <c:v>5141.8999999999996</c:v>
                </c:pt>
                <c:pt idx="2">
                  <c:v>22200</c:v>
                </c:pt>
                <c:pt idx="3">
                  <c:v>8200</c:v>
                </c:pt>
                <c:pt idx="4">
                  <c:v>9800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A4E-8FA3-E506308FFF9B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План 2026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Лист1!$E$4:$E$8</c:f>
              <c:numCache>
                <c:formatCode>#\ ##0.0</c:formatCode>
                <c:ptCount val="5"/>
                <c:pt idx="0">
                  <c:v>101000</c:v>
                </c:pt>
                <c:pt idx="1">
                  <c:v>5262</c:v>
                </c:pt>
                <c:pt idx="2">
                  <c:v>23000</c:v>
                </c:pt>
                <c:pt idx="3">
                  <c:v>8500</c:v>
                </c:pt>
                <c:pt idx="4">
                  <c:v>10200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B-4A4E-8FA3-E506308FFF9B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План 2027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Лист1!$F$4:$F$8</c:f>
              <c:numCache>
                <c:formatCode>#\ ##0.0</c:formatCode>
                <c:ptCount val="5"/>
                <c:pt idx="0">
                  <c:v>102000</c:v>
                </c:pt>
                <c:pt idx="1">
                  <c:v>5312</c:v>
                </c:pt>
                <c:pt idx="2">
                  <c:v>24000</c:v>
                </c:pt>
                <c:pt idx="3">
                  <c:v>8800</c:v>
                </c:pt>
                <c:pt idx="4">
                  <c:v>10600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B-4A4E-8FA3-E506308FF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550367"/>
        <c:axId val="1867198287"/>
      </c:barChart>
      <c:catAx>
        <c:axId val="186455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7198287"/>
        <c:crosses val="autoZero"/>
        <c:auto val="1"/>
        <c:lblAlgn val="ctr"/>
        <c:lblOffset val="100"/>
        <c:noMultiLvlLbl val="0"/>
      </c:catAx>
      <c:valAx>
        <c:axId val="186719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5503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доходы, получаемые в виде арендной платы за земельные участки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Лист2!$C$3:$F$3</c:f>
              <c:numCache>
                <c:formatCode>#\ ##0.0</c:formatCode>
                <c:ptCount val="4"/>
                <c:pt idx="0">
                  <c:v>7484.4</c:v>
                </c:pt>
                <c:pt idx="1">
                  <c:v>6836</c:v>
                </c:pt>
                <c:pt idx="2">
                  <c:v>7105</c:v>
                </c:pt>
                <c:pt idx="3">
                  <c:v>7410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0-447E-B1D0-E90191BAFF5D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Лист2!$C$4:$F$4</c:f>
              <c:numCache>
                <c:formatCode>#\ ##0.0</c:formatCode>
                <c:ptCount val="4"/>
                <c:pt idx="0">
                  <c:v>4270</c:v>
                </c:pt>
                <c:pt idx="1">
                  <c:v>4200</c:v>
                </c:pt>
                <c:pt idx="2">
                  <c:v>4320</c:v>
                </c:pt>
                <c:pt idx="3">
                  <c:v>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B-4F2E-8F9A-7B76B95C0BD7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Лист2!$C$5:$F$5</c:f>
              <c:numCache>
                <c:formatCode>#\ ##0.0</c:formatCode>
                <c:ptCount val="4"/>
                <c:pt idx="0">
                  <c:v>750</c:v>
                </c:pt>
                <c:pt idx="1">
                  <c:v>744</c:v>
                </c:pt>
                <c:pt idx="2">
                  <c:v>413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B-4F2E-8F9A-7B76B95C0BD7}"/>
            </c:ext>
          </c:extLst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Лист2!$C$6:$F$6</c:f>
              <c:numCache>
                <c:formatCode>#\ ##0.0</c:formatCode>
                <c:ptCount val="4"/>
                <c:pt idx="0">
                  <c:v>4900</c:v>
                </c:pt>
                <c:pt idx="1">
                  <c:v>2400</c:v>
                </c:pt>
                <c:pt idx="2">
                  <c:v>2500</c:v>
                </c:pt>
                <c:pt idx="3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B-4F2E-8F9A-7B76B95C0BD7}"/>
            </c:ext>
          </c:extLst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доходы от оказания платных услуг (работ)  и компенсации затрат государства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Лист2!$C$7:$F$7</c:f>
              <c:numCache>
                <c:formatCode>#\ ##0.0</c:formatCode>
                <c:ptCount val="4"/>
                <c:pt idx="0">
                  <c:v>2552.4</c:v>
                </c:pt>
                <c:pt idx="1">
                  <c:v>274</c:v>
                </c:pt>
                <c:pt idx="2">
                  <c:v>285</c:v>
                </c:pt>
                <c:pt idx="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B-4F2E-8F9A-7B76B95C0BD7}"/>
            </c:ext>
          </c:extLst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прочее возмещение ущерба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Лист2!$C$8:$F$8</c:f>
              <c:numCache>
                <c:formatCode>General</c:formatCode>
                <c:ptCount val="4"/>
                <c:pt idx="0" formatCode="#\ ##0.0">
                  <c:v>796.3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7B-4F2E-8F9A-7B76B95C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540479"/>
        <c:axId val="1960113487"/>
      </c:barChart>
      <c:catAx>
        <c:axId val="187854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0113487"/>
        <c:crosses val="autoZero"/>
        <c:auto val="1"/>
        <c:lblAlgn val="ctr"/>
        <c:lblOffset val="100"/>
        <c:noMultiLvlLbl val="0"/>
      </c:catAx>
      <c:valAx>
        <c:axId val="196011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540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127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/>
              <a:t>Структура расходов  бюджета города Колы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75762795275593"/>
          <c:y val="0.10081014873140856"/>
          <c:w val="0.73224237204724407"/>
          <c:h val="0.404485418489355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Лист1!$C$5:$F$5</c:f>
              <c:numCache>
                <c:formatCode>#\ ##0.0</c:formatCode>
                <c:ptCount val="4"/>
                <c:pt idx="0">
                  <c:v>16456.3</c:v>
                </c:pt>
                <c:pt idx="1">
                  <c:v>14271.3</c:v>
                </c:pt>
                <c:pt idx="2">
                  <c:v>16505.099999999999</c:v>
                </c:pt>
                <c:pt idx="3">
                  <c:v>17739.3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D-4AC7-957A-22754B04D465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Лист1!$C$6:$F$6</c:f>
              <c:numCache>
                <c:formatCode>#\ ##0.0</c:formatCode>
                <c:ptCount val="4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D-4AC7-957A-22754B04D465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Лист1!$C$7:$F$7</c:f>
              <c:numCache>
                <c:formatCode>#\ ##0.0</c:formatCode>
                <c:ptCount val="4"/>
                <c:pt idx="0">
                  <c:v>42053.9</c:v>
                </c:pt>
                <c:pt idx="1">
                  <c:v>37020.6</c:v>
                </c:pt>
                <c:pt idx="2">
                  <c:v>35928.199999999997</c:v>
                </c:pt>
                <c:pt idx="3">
                  <c:v>34324.6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D-4AC7-957A-22754B04D465}"/>
            </c:ext>
          </c:extLst>
        </c:ser>
        <c:ser>
          <c:idx val="3"/>
          <c:order val="3"/>
          <c:tx>
            <c:strRef>
              <c:f>Лист1!$B$8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Лист1!$C$8:$F$8</c:f>
              <c:numCache>
                <c:formatCode>#\ ##0.0</c:formatCode>
                <c:ptCount val="4"/>
                <c:pt idx="0">
                  <c:v>212620.5</c:v>
                </c:pt>
                <c:pt idx="1">
                  <c:v>206018.2</c:v>
                </c:pt>
                <c:pt idx="2">
                  <c:v>112751.4</c:v>
                </c:pt>
                <c:pt idx="3">
                  <c:v>109798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ED-4AC7-957A-22754B04D465}"/>
            </c:ext>
          </c:extLst>
        </c:ser>
        <c:ser>
          <c:idx val="4"/>
          <c:order val="4"/>
          <c:tx>
            <c:strRef>
              <c:f>Лист1!$B$9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Лист1!$C$9:$F$9</c:f>
              <c:numCache>
                <c:formatCode>#\ ##0.0</c:formatCode>
                <c:ptCount val="4"/>
                <c:pt idx="0">
                  <c:v>6663.6</c:v>
                </c:pt>
                <c:pt idx="1">
                  <c:v>1500</c:v>
                </c:pt>
                <c:pt idx="2">
                  <c:v>1500</c:v>
                </c:pt>
                <c:pt idx="3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4AC7-957A-22754B04D465}"/>
            </c:ext>
          </c:extLst>
        </c:ser>
        <c:ser>
          <c:idx val="5"/>
          <c:order val="5"/>
          <c:tx>
            <c:strRef>
              <c:f>Лист1!$B$10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Лист1!$C$10:$F$10</c:f>
              <c:numCache>
                <c:formatCode>#\ ##0.0</c:formatCode>
                <c:ptCount val="4"/>
                <c:pt idx="0">
                  <c:v>30</c:v>
                </c:pt>
                <c:pt idx="1">
                  <c:v>186.4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ED-4AC7-957A-22754B04D465}"/>
            </c:ext>
          </c:extLst>
        </c:ser>
        <c:ser>
          <c:idx val="6"/>
          <c:order val="6"/>
          <c:tx>
            <c:strRef>
              <c:f>Лист1!$B$11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Лист1!$C$11:$F$11</c:f>
              <c:numCache>
                <c:formatCode>#\ ##0.0</c:formatCode>
                <c:ptCount val="4"/>
                <c:pt idx="0">
                  <c:v>17656.5</c:v>
                </c:pt>
                <c:pt idx="1">
                  <c:v>17223.900000000001</c:v>
                </c:pt>
                <c:pt idx="2">
                  <c:v>17578</c:v>
                </c:pt>
                <c:pt idx="3">
                  <c:v>17723.400000000001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ED-4AC7-957A-22754B04D465}"/>
            </c:ext>
          </c:extLst>
        </c:ser>
        <c:ser>
          <c:idx val="7"/>
          <c:order val="7"/>
          <c:tx>
            <c:strRef>
              <c:f>Лист1!$B$12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Лист1!$C$12:$F$12</c:f>
              <c:numCache>
                <c:formatCode>#\ ##0.0</c:formatCode>
                <c:ptCount val="4"/>
                <c:pt idx="0">
                  <c:v>5904.3</c:v>
                </c:pt>
                <c:pt idx="1">
                  <c:v>8109</c:v>
                </c:pt>
                <c:pt idx="2">
                  <c:v>6904.3</c:v>
                </c:pt>
                <c:pt idx="3">
                  <c:v>6956.7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ED-4AC7-957A-22754B04D465}"/>
            </c:ext>
          </c:extLst>
        </c:ser>
        <c:ser>
          <c:idx val="8"/>
          <c:order val="8"/>
          <c:tx>
            <c:strRef>
              <c:f>Лист1!$B$13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Лист1!$C$13:$F$13</c:f>
              <c:numCache>
                <c:formatCode>#\ ##0.0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D-4AC7-957A-22754B04D465}"/>
            </c:ext>
          </c:extLst>
        </c:ser>
        <c:ser>
          <c:idx val="9"/>
          <c:order val="9"/>
          <c:tx>
            <c:strRef>
              <c:f>Лист1!$B$14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Лист1!$C$14:$F$14</c:f>
              <c:numCache>
                <c:formatCode>#\ ##0.0</c:formatCode>
                <c:ptCount val="4"/>
                <c:pt idx="0">
                  <c:v>6.1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E-419F-AA19-C71F00020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9024"/>
        <c:axId val="6450560"/>
        <c:axId val="0"/>
      </c:bar3DChart>
      <c:catAx>
        <c:axId val="644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0560"/>
        <c:crosses val="autoZero"/>
        <c:auto val="1"/>
        <c:lblAlgn val="ctr"/>
        <c:lblOffset val="100"/>
        <c:noMultiLvlLbl val="0"/>
      </c:catAx>
      <c:valAx>
        <c:axId val="64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4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Лист1!$C$7</c:f>
              <c:strCache>
                <c:ptCount val="1"/>
                <c:pt idx="0">
                  <c:v>Подпрограмма 3 "Развитие потенциала молодежи города Колы"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Лист1!$D$7:$G$7</c:f>
              <c:numCache>
                <c:formatCode>#\ ##0.0</c:formatCode>
                <c:ptCount val="4"/>
                <c:pt idx="0">
                  <c:v>186.4</c:v>
                </c:pt>
                <c:pt idx="1">
                  <c:v>186.4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A-4E5D-A4B6-67474556109A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Подпрограмма 2 «Культура города Кола»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Лист1!$D$6:$G$6</c:f>
              <c:numCache>
                <c:formatCode>#\ ##0.0</c:formatCode>
                <c:ptCount val="4"/>
                <c:pt idx="0">
                  <c:v>17260</c:v>
                </c:pt>
                <c:pt idx="1">
                  <c:v>17223.900000000001</c:v>
                </c:pt>
                <c:pt idx="2">
                  <c:v>17578</c:v>
                </c:pt>
                <c:pt idx="3">
                  <c:v>17723.400000000001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A-4E5D-A4B6-67474556109A}"/>
            </c:ext>
          </c:extLst>
        </c:ser>
        <c:ser>
          <c:idx val="0"/>
          <c:order val="2"/>
          <c:tx>
            <c:strRef>
              <c:f>Лист1!$C$5</c:f>
              <c:strCache>
                <c:ptCount val="1"/>
                <c:pt idx="0">
                  <c:v>Подпрограмма 1 «Физическая культура и спорт города Кола»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Лист1!$D$5:$G$5</c:f>
              <c:numCache>
                <c:formatCode>#\ ##0.0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A-4E5D-A4B6-674745561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00448"/>
        <c:axId val="133401984"/>
        <c:axId val="0"/>
      </c:bar3DChart>
      <c:catAx>
        <c:axId val="1334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01984"/>
        <c:crosses val="autoZero"/>
        <c:auto val="1"/>
        <c:lblAlgn val="ctr"/>
        <c:lblOffset val="100"/>
        <c:noMultiLvlLbl val="0"/>
      </c:catAx>
      <c:valAx>
        <c:axId val="13340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19993989946546"/>
          <c:y val="0.2313289672606032"/>
          <c:w val="0.33524286417725491"/>
          <c:h val="0.6544743534858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Лист3!$C$35</c:f>
              <c:strCache>
                <c:ptCount val="1"/>
                <c:pt idx="0">
                  <c:v>Муниципальная программа 2 "Экологическая безопасность города Колы"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Лист3!$D$34:$G$34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Лист3!$D$35:$G$35</c:f>
              <c:numCache>
                <c:formatCode>#,##0.00</c:formatCode>
                <c:ptCount val="4"/>
                <c:pt idx="0">
                  <c:v>6145.8</c:v>
                </c:pt>
                <c:pt idx="1">
                  <c:v>1500</c:v>
                </c:pt>
                <c:pt idx="2">
                  <c:v>1500</c:v>
                </c:pt>
                <c:pt idx="3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9-4830-9185-9AE67017A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32672"/>
        <c:axId val="164254080"/>
      </c:barChart>
      <c:catAx>
        <c:axId val="162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54080"/>
        <c:crosses val="autoZero"/>
        <c:auto val="1"/>
        <c:lblAlgn val="ctr"/>
        <c:lblOffset val="100"/>
        <c:noMultiLvlLbl val="0"/>
      </c:catAx>
      <c:valAx>
        <c:axId val="1642540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273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10183386456937E-2"/>
          <c:y val="3.7870277788064698E-2"/>
          <c:w val="0.43838296655317394"/>
          <c:h val="0.83885735142417184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Лист3!$C$73</c:f>
              <c:strCache>
                <c:ptCount val="1"/>
                <c:pt idx="0">
                  <c:v>Подпрограмма 3 "Управление городским хозяйством"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Лист3!$D$73:$G$73</c:f>
              <c:numCache>
                <c:formatCode>#\ ##0.0</c:formatCode>
                <c:ptCount val="4"/>
                <c:pt idx="0">
                  <c:v>37523.599999999999</c:v>
                </c:pt>
                <c:pt idx="1">
                  <c:v>41540</c:v>
                </c:pt>
                <c:pt idx="2">
                  <c:v>42240</c:v>
                </c:pt>
                <c:pt idx="3">
                  <c:v>42500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A-4197-9605-0DD924E01094}"/>
            </c:ext>
          </c:extLst>
        </c:ser>
        <c:ser>
          <c:idx val="1"/>
          <c:order val="1"/>
          <c:tx>
            <c:strRef>
              <c:f>Лист3!$C$72</c:f>
              <c:strCache>
                <c:ptCount val="1"/>
                <c:pt idx="0">
                  <c:v>Подпрограмма 2 "Подготовка объектов и систем жизнеобеспечения к работе в отопительный период на территории города Кола"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Лист3!$D$72:$G$72</c:f>
              <c:numCache>
                <c:formatCode>#\ ##0.0</c:formatCode>
                <c:ptCount val="4"/>
                <c:pt idx="0">
                  <c:v>2516.5</c:v>
                </c:pt>
                <c:pt idx="1">
                  <c:v>4007</c:v>
                </c:pt>
                <c:pt idx="2">
                  <c:v>4512.3999999999996</c:v>
                </c:pt>
                <c:pt idx="3">
                  <c:v>4512.3999999999996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A-4197-9605-0DD924E01094}"/>
            </c:ext>
          </c:extLst>
        </c:ser>
        <c:ser>
          <c:idx val="0"/>
          <c:order val="2"/>
          <c:tx>
            <c:strRef>
              <c:f>Лист3!$C$71</c:f>
              <c:strCache>
                <c:ptCount val="1"/>
                <c:pt idx="0">
                  <c:v>Подпрограмма 1 "Комплексное развитие систем коммунальной инфраструктуры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Лист3!$D$71:$G$71</c:f>
              <c:numCache>
                <c:formatCode>#\ ##0.0</c:formatCode>
                <c:ptCount val="4"/>
                <c:pt idx="0">
                  <c:v>6728.5</c:v>
                </c:pt>
                <c:pt idx="1">
                  <c:v>4292.1000000000004</c:v>
                </c:pt>
                <c:pt idx="2">
                  <c:v>3000</c:v>
                </c:pt>
                <c:pt idx="3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A-4197-9605-0DD924E0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767424"/>
        <c:axId val="183768960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Лист3!$D$70:$G$70</c15:sqref>
                        </c15:formulaRef>
                      </c:ext>
                    </c:extLst>
                    <c:strCache>
                      <c:ptCount val="4"/>
                      <c:pt idx="0">
                        <c:v>2024 год</c:v>
                      </c:pt>
                      <c:pt idx="1">
                        <c:v>2025 год</c:v>
                      </c:pt>
                      <c:pt idx="2">
                        <c:v>2026 год</c:v>
                      </c:pt>
                      <c:pt idx="3">
                        <c:v>2027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E8A-4197-9605-0DD924E01094}"/>
                  </c:ext>
                </c:extLst>
              </c15:ser>
            </c15:filteredBarSeries>
          </c:ext>
        </c:extLst>
      </c:bar3DChart>
      <c:catAx>
        <c:axId val="1837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768960"/>
        <c:crosses val="autoZero"/>
        <c:auto val="1"/>
        <c:lblAlgn val="ctr"/>
        <c:lblOffset val="100"/>
        <c:noMultiLvlLbl val="0"/>
      </c:catAx>
      <c:valAx>
        <c:axId val="1837689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56343965242192"/>
          <c:y val="9.8363972839538447E-2"/>
          <c:w val="0.46448890749325955"/>
          <c:h val="0.8094198026233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02903879027444E-2"/>
          <c:y val="8.6750765464456689E-2"/>
          <c:w val="0.90066871654783454"/>
          <c:h val="0.7776002851936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Лист3!$C$88</c:f>
              <c:strCache>
                <c:ptCount val="1"/>
                <c:pt idx="0">
                  <c:v>Муниципальная программа 5 "Управление муниципальным имуществом города Кола"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18A-4371-B7EB-F456945958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18A-4371-B7EB-F456945958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18A-4371-B7EB-F456945958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418A-4371-B7EB-F456945958AF}"/>
              </c:ext>
            </c:extLst>
          </c:dPt>
          <c:cat>
            <c:strRef>
              <c:f>Лист3!$D$87:$G$87</c:f>
              <c:strCache>
                <c:ptCount val="4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Лист3!$D$88:$G$88</c:f>
              <c:numCache>
                <c:formatCode>#\ ##0.0</c:formatCode>
                <c:ptCount val="4"/>
                <c:pt idx="0">
                  <c:v>14632.2</c:v>
                </c:pt>
                <c:pt idx="1">
                  <c:v>12075.7</c:v>
                </c:pt>
                <c:pt idx="2">
                  <c:v>13704.9</c:v>
                </c:pt>
                <c:pt idx="3">
                  <c:v>13878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1F8-B86E-C3EE622D5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860864"/>
        <c:axId val="185862400"/>
        <c:axId val="0"/>
      </c:bar3DChart>
      <c:catAx>
        <c:axId val="1858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2400"/>
        <c:crosses val="autoZero"/>
        <c:auto val="1"/>
        <c:lblAlgn val="ctr"/>
        <c:lblOffset val="100"/>
        <c:noMultiLvlLbl val="0"/>
      </c:catAx>
      <c:valAx>
        <c:axId val="18586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5795506209459E-2"/>
          <c:y val="1.3170750329798983E-3"/>
          <c:w val="0.83787912454171742"/>
          <c:h val="0.76262974850252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Лист3!$C$101</c:f>
              <c:strCache>
                <c:ptCount val="1"/>
                <c:pt idx="0">
                  <c:v>Муниципальная программа 6 "Обеспечение жильем молодых семей города Кола"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Лист3!$D$100:$G$100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 </c:v>
                </c:pt>
                <c:pt idx="3">
                  <c:v>2024 год</c:v>
                </c:pt>
              </c:strCache>
            </c:strRef>
          </c:cat>
          <c:val>
            <c:numRef>
              <c:f>Лист3!$D$101:$G$101</c:f>
              <c:numCache>
                <c:formatCode>#\ ##0.0</c:formatCode>
                <c:ptCount val="4"/>
                <c:pt idx="0">
                  <c:v>4916.6000000000004</c:v>
                </c:pt>
                <c:pt idx="1">
                  <c:v>4864.3</c:v>
                </c:pt>
                <c:pt idx="2">
                  <c:v>6069</c:v>
                </c:pt>
                <c:pt idx="3">
                  <c:v>3995.2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3-443C-9303-F7715FE7CF00}"/>
            </c:ext>
          </c:extLst>
        </c:ser>
        <c:ser>
          <c:idx val="1"/>
          <c:order val="1"/>
          <c:tx>
            <c:strRef>
              <c:f>Лист3!$C$102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Лист3!$D$100:$G$100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 </c:v>
                </c:pt>
                <c:pt idx="3">
                  <c:v>2024 год</c:v>
                </c:pt>
              </c:strCache>
            </c:strRef>
          </c:cat>
          <c:val>
            <c:numRef>
              <c:f>Лист3!$D$102:$G$102</c:f>
              <c:numCache>
                <c:formatCode>#,##0.00</c:formatCode>
                <c:ptCount val="4"/>
                <c:pt idx="0">
                  <c:v>3564.6</c:v>
                </c:pt>
                <c:pt idx="1">
                  <c:v>3526.6</c:v>
                </c:pt>
                <c:pt idx="2" formatCode="#\ ##0.0">
                  <c:v>4400</c:v>
                </c:pt>
                <c:pt idx="3" formatCode="#\ ##0.0">
                  <c:v>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FC-41D4-8521-3328F1D11D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961472"/>
        <c:axId val="185975552"/>
      </c:barChart>
      <c:catAx>
        <c:axId val="18596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75552"/>
        <c:crosses val="autoZero"/>
        <c:auto val="1"/>
        <c:lblAlgn val="ctr"/>
        <c:lblOffset val="100"/>
        <c:noMultiLvlLbl val="0"/>
      </c:catAx>
      <c:valAx>
        <c:axId val="18597555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3EFC-67BE-440F-9C7F-796563AD416D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6883-5537-4164-B2E6-BFE26C8F35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0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0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4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0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2420-C6DB-4230-9755-BDA6960C9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23BE4-6034-48C7-9C4C-92AE4EEE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B2D0A-3C26-46C8-9B18-873C5CF4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A0AFB-1680-4D5E-93AF-884DBC1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A6444-077B-4273-AA76-679CEA8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8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4573-6B1A-4923-AC0A-7A137BEE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5CC0DA-6324-4FE4-8281-ED05E227E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81D22-2B1E-4950-BFB7-20928438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BE82-37D0-41A4-83FF-4741F88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E5C24-49C2-473A-9A00-43B00D5B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E358D3-5B60-4DA3-944C-571A7349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23466D-1373-48AD-9F6D-25B2C8D85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0640E-F213-4C68-96EA-53F18DA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DB859-4F32-41DD-8204-BF1569CA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93CB8-C391-4BF5-950D-7BE2454C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9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09FFD-82C6-4C0C-B28E-BEAAECE8BC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6945-BDCA-4112-8945-8D7F2097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CCE7D-D79E-4659-B1F3-79F5EF38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818EC-E107-4FED-81D0-78E42A7F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02DC4-91E2-4B80-9C6F-40FECE8E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3B2A6-4058-4D0E-8823-7FE7C909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9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A4AAA-7B9A-48BF-B049-0F16201C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19363-E774-4D3D-B811-C96D96E3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17C2C-30FE-4721-B296-5137E8F1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643EB-2D59-4694-B2BD-6FA57F5F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B036A-C6E9-418C-BBF9-86A754C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7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EDAB-8129-41D5-AF52-7138A9A9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FFC64-D1D3-4BBB-80D3-30D813111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CDA1B-B2B1-4C65-91DB-87CFA559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38FC7-E7CA-49D0-93A5-871DB76E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7B869-0C10-4A48-BCEC-3C2716A4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7A1A8-D66F-4C96-ABD7-3BE5DC99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0C88-F747-464C-84EE-96E3F00C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4F9B9-A594-4415-AD2B-C7377233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AAF62-2DC2-45CB-8E20-07DFB6531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981BD4-717A-4D34-9B08-487E61D5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1817C6-03B9-4D5D-BC94-83B51E7C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2D4E2C-3FB1-4556-9680-8AA5050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5CEFED-C720-4B20-82E7-AF563F7B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1FE191-431F-4AD1-BDA5-66CEC902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9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D54A2-FEFA-4FFE-B79F-FA0BD2B3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B85CB0-2D38-4BF1-80EF-E282D279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30A15F-3F3C-466D-86FE-D047C9C0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64C9F-FCB7-4D0D-9F7E-5FB199D9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72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B1D38D-A0C1-43E6-A48C-A748842D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B4AA0-1BF1-4778-81D3-529BFCF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F7579-9D09-4880-BF3E-F62E24C6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8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68AA-F48C-489F-BD83-AD78E67B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CCCD5-B904-4BED-8484-FD3759E1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C4955-1611-4E8C-90BF-A5876399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DBC4C-EAF3-484C-BC99-3B90EB59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AABC0-C1C6-4D6E-9C0F-CF02396A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4E900-F5C3-4ACA-A854-F2210888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90EB4-E25A-40D6-A580-F384C12C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0CEB2F-658D-4748-B7FE-54067D513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95F6F8-C135-4439-86C5-6E31AE769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AF295-D95E-43A4-8D83-0ACAC5E3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F1E6E-4294-489F-8988-F82FDEF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39CBB-DAEE-4D5F-AD1F-A011100E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881E-225F-41A8-AF41-2BCCBBCE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41B33-2053-4185-9B5D-C79B0AEE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60060-3EF0-48F8-B48A-CA4D53D9E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01FE-28F2-401E-A5DC-949F7A81B3CE}" type="datetimeFigureOut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12E89-4C9E-4465-B26D-C8E05D8E0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F53E4-AFD6-4751-9707-EED1C99B2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7FEE4-E71E-4C76-9BC4-A709B4F1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52632"/>
            <a:ext cx="5942202" cy="3045203"/>
          </a:xfrm>
        </p:spPr>
        <p:txBody>
          <a:bodyPr>
            <a:normAutofit fontScale="90000"/>
          </a:bodyPr>
          <a:lstStyle/>
          <a:p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</a:rPr>
              <a:t>Бюджет города Колы на 2025 год и на плановый период 2026 и 2027 годов</a:t>
            </a:r>
            <a:br>
              <a:rPr lang="ru-RU" altLang="ru-RU" b="1" dirty="0">
                <a:solidFill>
                  <a:srgbClr val="002060"/>
                </a:solidFill>
                <a:latin typeface="Arial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90A51-D112-41C6-B5D3-0B48282F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68" y="187469"/>
            <a:ext cx="1519680" cy="158260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DE7BB5-9954-4993-8BCF-50A4E5E5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76" y="2252626"/>
            <a:ext cx="5363332" cy="35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4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19975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0AEE1C-0B18-461D-BA82-068F719DEA09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05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188640"/>
            <a:ext cx="11594123" cy="563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и непрограммным направлениям деятельности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8895" y="582925"/>
            <a:ext cx="120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86CB5C5-61B1-4484-A36C-F102EC17D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73979"/>
              </p:ext>
            </p:extLst>
          </p:nvPr>
        </p:nvGraphicFramePr>
        <p:xfrm>
          <a:off x="173736" y="921479"/>
          <a:ext cx="11783802" cy="5882741"/>
        </p:xfrm>
        <a:graphic>
          <a:graphicData uri="http://schemas.openxmlformats.org/drawingml/2006/table">
            <a:tbl>
              <a:tblPr firstRow="1" bandRow="1"/>
              <a:tblGrid>
                <a:gridCol w="8924544">
                  <a:extLst>
                    <a:ext uri="{9D8B030D-6E8A-4147-A177-3AD203B41FA5}">
                      <a16:colId xmlns:a16="http://schemas.microsoft.com/office/drawing/2014/main" val="2508604657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22467087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97634353"/>
                    </a:ext>
                  </a:extLst>
                </a:gridCol>
                <a:gridCol w="911586">
                  <a:extLst>
                    <a:ext uri="{9D8B030D-6E8A-4147-A177-3AD203B41FA5}">
                      <a16:colId xmlns:a16="http://schemas.microsoft.com/office/drawing/2014/main" val="1630832364"/>
                    </a:ext>
                  </a:extLst>
                </a:gridCol>
              </a:tblGrid>
              <a:tr h="210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612417"/>
                  </a:ext>
                </a:extLst>
              </a:tr>
              <a:tr h="21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65221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146436"/>
                  </a:ext>
                </a:extLst>
              </a:tr>
              <a:tr h="347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17 510,3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17 708,0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17 853,4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81524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95618"/>
                  </a:ext>
                </a:extLst>
              </a:tr>
              <a:tr h="418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186 519,7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92 222,2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87 364,3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70784"/>
                  </a:ext>
                </a:extLst>
              </a:tr>
              <a:tr h="509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49 839,1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49 752,4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50 012,4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48868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12 075,7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13 704,9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13 878,0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61085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6 069,0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4 864,3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4 916,6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51167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543031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2 300,5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3 024,2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4 225,4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4031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9 "Муниципальное управление города Колы"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2 366,1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2 366,0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2 266,9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36911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10 "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первичных мер пожарной безопасности на территории муниципального образования городское поселение город Кола Кольского  муниципального района Мурманской области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3164"/>
                  </a:ext>
                </a:extLst>
              </a:tr>
              <a:tr h="250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278 590,4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185 552,0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182 427,0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42223"/>
                  </a:ext>
                </a:extLst>
              </a:tr>
              <a:tr h="210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6 110,0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6 010,0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9463"/>
                  </a:ext>
                </a:extLst>
              </a:tr>
              <a:tr h="210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4 360,2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8 869,9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386647"/>
                  </a:ext>
                </a:extLst>
              </a:tr>
              <a:tr h="250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284 700,4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195 922,2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197 306,9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31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9915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83133"/>
            <a:ext cx="11858624" cy="70315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«Развитие и повышение качества человеческого потенциала»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566393"/>
              </p:ext>
            </p:extLst>
          </p:nvPr>
        </p:nvGraphicFramePr>
        <p:xfrm>
          <a:off x="1008185" y="4117109"/>
          <a:ext cx="10850439" cy="274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224D46-4DB0-4DF2-9071-EBA4FA49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03365"/>
              </p:ext>
            </p:extLst>
          </p:nvPr>
        </p:nvGraphicFramePr>
        <p:xfrm>
          <a:off x="182881" y="658414"/>
          <a:ext cx="11858623" cy="3390610"/>
        </p:xfrm>
        <a:graphic>
          <a:graphicData uri="http://schemas.openxmlformats.org/drawingml/2006/table">
            <a:tbl>
              <a:tblPr firstRow="1" firstCol="1" bandRow="1"/>
              <a:tblGrid>
                <a:gridCol w="5189177">
                  <a:extLst>
                    <a:ext uri="{9D8B030D-6E8A-4147-A177-3AD203B41FA5}">
                      <a16:colId xmlns:a16="http://schemas.microsoft.com/office/drawing/2014/main" val="1802627289"/>
                    </a:ext>
                  </a:extLst>
                </a:gridCol>
                <a:gridCol w="1110203">
                  <a:extLst>
                    <a:ext uri="{9D8B030D-6E8A-4147-A177-3AD203B41FA5}">
                      <a16:colId xmlns:a16="http://schemas.microsoft.com/office/drawing/2014/main" val="563881142"/>
                    </a:ext>
                  </a:extLst>
                </a:gridCol>
                <a:gridCol w="960955">
                  <a:extLst>
                    <a:ext uri="{9D8B030D-6E8A-4147-A177-3AD203B41FA5}">
                      <a16:colId xmlns:a16="http://schemas.microsoft.com/office/drawing/2014/main" val="1091821319"/>
                    </a:ext>
                  </a:extLst>
                </a:gridCol>
                <a:gridCol w="1127731">
                  <a:extLst>
                    <a:ext uri="{9D8B030D-6E8A-4147-A177-3AD203B41FA5}">
                      <a16:colId xmlns:a16="http://schemas.microsoft.com/office/drawing/2014/main" val="2981830372"/>
                    </a:ext>
                  </a:extLst>
                </a:gridCol>
                <a:gridCol w="874990">
                  <a:extLst>
                    <a:ext uri="{9D8B030D-6E8A-4147-A177-3AD203B41FA5}">
                      <a16:colId xmlns:a16="http://schemas.microsoft.com/office/drawing/2014/main" val="3686138043"/>
                    </a:ext>
                  </a:extLst>
                </a:gridCol>
                <a:gridCol w="850207">
                  <a:extLst>
                    <a:ext uri="{9D8B030D-6E8A-4147-A177-3AD203B41FA5}">
                      <a16:colId xmlns:a16="http://schemas.microsoft.com/office/drawing/2014/main" val="284622926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600689642"/>
                    </a:ext>
                  </a:extLst>
                </a:gridCol>
                <a:gridCol w="904112">
                  <a:extLst>
                    <a:ext uri="{9D8B030D-6E8A-4147-A177-3AD203B41FA5}">
                      <a16:colId xmlns:a16="http://schemas.microsoft.com/office/drawing/2014/main" val="248604564"/>
                    </a:ext>
                  </a:extLst>
                </a:gridCol>
              </a:tblGrid>
              <a:tr h="230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3929"/>
                  </a:ext>
                </a:extLst>
              </a:tr>
              <a:tr h="23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73041"/>
                  </a:ext>
                </a:extLst>
              </a:tr>
              <a:tr h="229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923925"/>
                  </a:ext>
                </a:extLst>
              </a:tr>
              <a:tr h="690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17 546,4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17 510,3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17 708,0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17 853,4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09831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-89,7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17530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92436"/>
                  </a:ext>
                </a:extLst>
              </a:tr>
              <a:tr h="460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«Физическая культура и спорт города Кола»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6644"/>
                  </a:ext>
                </a:extLst>
              </a:tr>
              <a:tr h="230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«Культура города Кола»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17 260,0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17 223,9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17 578,0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17 723,4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43234"/>
                  </a:ext>
                </a:extLst>
              </a:tr>
              <a:tr h="460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"Развитие потенциала молодежи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84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8665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188640"/>
            <a:ext cx="11758246" cy="8413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2 «Экологическая      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безопасность города Колы»               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755" y="2228671"/>
            <a:ext cx="10761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dirty="0">
              <a:latin typeface="Times New Roman"/>
              <a:ea typeface="Times New Roman"/>
            </a:endParaRPr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В 2025 году предусмотрено 1500,0 тыс. рублей на ликвидацию несанкционированных свалок на территории муниципального образования городское поселение город Кола Кольского муниципального района Мурманской области.</a:t>
            </a:r>
            <a:endParaRPr lang="ru-RU" sz="1600" dirty="0">
              <a:latin typeface="Times New Roman"/>
              <a:ea typeface="Times New Roman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468515"/>
              </p:ext>
            </p:extLst>
          </p:nvPr>
        </p:nvGraphicFramePr>
        <p:xfrm>
          <a:off x="1240848" y="3755562"/>
          <a:ext cx="6941251" cy="268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7E3F9-DF0C-45A5-96D3-345567955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77" y="3532399"/>
            <a:ext cx="3263486" cy="262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C8391D-84FF-486E-8B2A-601D3EA34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38525"/>
              </p:ext>
            </p:extLst>
          </p:nvPr>
        </p:nvGraphicFramePr>
        <p:xfrm>
          <a:off x="173736" y="1127361"/>
          <a:ext cx="11758244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4160520">
                  <a:extLst>
                    <a:ext uri="{9D8B030D-6E8A-4147-A177-3AD203B41FA5}">
                      <a16:colId xmlns:a16="http://schemas.microsoft.com/office/drawing/2014/main" val="101800195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41100829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59264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50283258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2287854484"/>
                    </a:ext>
                  </a:extLst>
                </a:gridCol>
                <a:gridCol w="1117444">
                  <a:extLst>
                    <a:ext uri="{9D8B030D-6E8A-4147-A177-3AD203B41FA5}">
                      <a16:colId xmlns:a16="http://schemas.microsoft.com/office/drawing/2014/main" val="2981408706"/>
                    </a:ext>
                  </a:extLst>
                </a:gridCol>
                <a:gridCol w="931280">
                  <a:extLst>
                    <a:ext uri="{9D8B030D-6E8A-4147-A177-3AD203B41FA5}">
                      <a16:colId xmlns:a16="http://schemas.microsoft.com/office/drawing/2014/main" val="1150849716"/>
                    </a:ext>
                  </a:extLst>
                </a:gridCol>
                <a:gridCol w="931280">
                  <a:extLst>
                    <a:ext uri="{9D8B030D-6E8A-4147-A177-3AD203B41FA5}">
                      <a16:colId xmlns:a16="http://schemas.microsoft.com/office/drawing/2014/main" val="982683193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7329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79662"/>
                  </a:ext>
                </a:extLst>
              </a:tr>
              <a:tr h="13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73105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6 145,8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-4 645,8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41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60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9" y="188640"/>
            <a:ext cx="1153550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3 «Обеспечение комфортных условий проживания населения города Кола»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FCD19-3CAD-4545-A280-6688AFCC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282" y="682564"/>
            <a:ext cx="1170533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827C3B-9BBF-4E7E-B8E5-E19B0BC9D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97196"/>
              </p:ext>
            </p:extLst>
          </p:nvPr>
        </p:nvGraphicFramePr>
        <p:xfrm>
          <a:off x="310895" y="978408"/>
          <a:ext cx="11634921" cy="5298485"/>
        </p:xfrm>
        <a:graphic>
          <a:graphicData uri="http://schemas.openxmlformats.org/drawingml/2006/table">
            <a:tbl>
              <a:tblPr firstRow="1" firstCol="1" bandRow="1"/>
              <a:tblGrid>
                <a:gridCol w="4178809">
                  <a:extLst>
                    <a:ext uri="{9D8B030D-6E8A-4147-A177-3AD203B41FA5}">
                      <a16:colId xmlns:a16="http://schemas.microsoft.com/office/drawing/2014/main" val="1862532381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1253569482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57476664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1575597649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929881594"/>
                    </a:ext>
                  </a:extLst>
                </a:gridCol>
                <a:gridCol w="972593">
                  <a:extLst>
                    <a:ext uri="{9D8B030D-6E8A-4147-A177-3AD203B41FA5}">
                      <a16:colId xmlns:a16="http://schemas.microsoft.com/office/drawing/2014/main" val="2768218459"/>
                    </a:ext>
                  </a:extLst>
                </a:gridCol>
                <a:gridCol w="996222">
                  <a:extLst>
                    <a:ext uri="{9D8B030D-6E8A-4147-A177-3AD203B41FA5}">
                      <a16:colId xmlns:a16="http://schemas.microsoft.com/office/drawing/2014/main" val="2243095445"/>
                    </a:ext>
                  </a:extLst>
                </a:gridCol>
                <a:gridCol w="924441">
                  <a:extLst>
                    <a:ext uri="{9D8B030D-6E8A-4147-A177-3AD203B41FA5}">
                      <a16:colId xmlns:a16="http://schemas.microsoft.com/office/drawing/2014/main" val="2426591725"/>
                    </a:ext>
                  </a:extLst>
                </a:gridCol>
              </a:tblGrid>
              <a:tr h="199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23833"/>
                  </a:ext>
                </a:extLst>
              </a:tr>
              <a:tr h="29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84478"/>
                  </a:ext>
                </a:extLst>
              </a:tr>
              <a:tr h="190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718254"/>
                  </a:ext>
                </a:extLst>
              </a:tr>
              <a:tr h="7493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167 105,6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186 519,7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19 414,1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92 222,2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87 364,3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47345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46 010,0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113 600,8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67 590,8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16 452,2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14 810,8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975287"/>
                  </a:ext>
                </a:extLst>
              </a:tr>
              <a:tr h="596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26 772,5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-26 772,5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18552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благоустройство города"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66 772,1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39 293,4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-27 478,7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46 713,4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44 995,2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82673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"Содержание и ремонт улично-дорожной сети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38 838,3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35 842,1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-2 996,2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34 749,7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33 245,4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47297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"Обеспечение доступной среды для инвалидов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69817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4 "Формирование современной городской среды"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27 940,0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102 699,1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74 759,1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4 135,3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6774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5 "Содержание и ремонт многоквартирных домов в городе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33 505,2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8 485,1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-25 020,1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6 423,8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6 423,7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373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188639"/>
            <a:ext cx="11558016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4 «Обеспечение эффективного функционирования городского хозяйства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160872"/>
              </p:ext>
            </p:extLst>
          </p:nvPr>
        </p:nvGraphicFramePr>
        <p:xfrm>
          <a:off x="199289" y="3939611"/>
          <a:ext cx="11452506" cy="291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548BD-0A3F-4FA5-AB83-4A745E81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512903"/>
            <a:ext cx="1170533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BCE247-B70C-4992-AB36-B8CF5AE9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93021"/>
              </p:ext>
            </p:extLst>
          </p:nvPr>
        </p:nvGraphicFramePr>
        <p:xfrm>
          <a:off x="199290" y="890888"/>
          <a:ext cx="11687909" cy="2955463"/>
        </p:xfrm>
        <a:graphic>
          <a:graphicData uri="http://schemas.openxmlformats.org/drawingml/2006/table">
            <a:tbl>
              <a:tblPr firstRow="1" firstCol="1" bandRow="1"/>
              <a:tblGrid>
                <a:gridCol w="4900611">
                  <a:extLst>
                    <a:ext uri="{9D8B030D-6E8A-4147-A177-3AD203B41FA5}">
                      <a16:colId xmlns:a16="http://schemas.microsoft.com/office/drawing/2014/main" val="1211939324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3328629874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802929397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3494561822"/>
                    </a:ext>
                  </a:extLst>
                </a:gridCol>
                <a:gridCol w="763571">
                  <a:extLst>
                    <a:ext uri="{9D8B030D-6E8A-4147-A177-3AD203B41FA5}">
                      <a16:colId xmlns:a16="http://schemas.microsoft.com/office/drawing/2014/main" val="3234692425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901507341"/>
                    </a:ext>
                  </a:extLst>
                </a:gridCol>
                <a:gridCol w="841328">
                  <a:extLst>
                    <a:ext uri="{9D8B030D-6E8A-4147-A177-3AD203B41FA5}">
                      <a16:colId xmlns:a16="http://schemas.microsoft.com/office/drawing/2014/main" val="843522160"/>
                    </a:ext>
                  </a:extLst>
                </a:gridCol>
                <a:gridCol w="902630">
                  <a:extLst>
                    <a:ext uri="{9D8B030D-6E8A-4147-A177-3AD203B41FA5}">
                      <a16:colId xmlns:a16="http://schemas.microsoft.com/office/drawing/2014/main" val="2479284041"/>
                    </a:ext>
                  </a:extLst>
                </a:gridCol>
              </a:tblGrid>
              <a:tr h="140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43452"/>
                  </a:ext>
                </a:extLst>
              </a:tr>
              <a:tr h="28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0645"/>
                  </a:ext>
                </a:extLst>
              </a:tr>
              <a:tr h="1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56148"/>
                  </a:ext>
                </a:extLst>
              </a:tr>
              <a:tr h="546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46 768,6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49 839,1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3 070,5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49 752,4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50 012,4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4201"/>
                  </a:ext>
                </a:extLst>
              </a:tr>
              <a:tr h="414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развитие систем коммунальной инфраструктуры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6 728,5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4 292,1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-2 436,4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73255"/>
                  </a:ext>
                </a:extLst>
              </a:tr>
              <a:tr h="600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"Подготовка объектов и систем жизнеобеспечения к работе в отопительный период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2 516,5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4 007,0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1 490,5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4 512,4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4 512,4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08095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"Управление городским хозяйством"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37 523,6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41 540,0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4 016,4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42 240,0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82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5089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188640"/>
            <a:ext cx="11507189" cy="576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5 «Управление муниципальным имуществом города Кола»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25956"/>
              </p:ext>
            </p:extLst>
          </p:nvPr>
        </p:nvGraphicFramePr>
        <p:xfrm>
          <a:off x="0" y="3558720"/>
          <a:ext cx="8568952" cy="23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67B5F0-1FD6-4AC6-B3CD-2E9F3234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759913"/>
            <a:ext cx="1170533" cy="3779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D77D02-22DE-4E32-ACF5-33EC43205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91" y="3747183"/>
            <a:ext cx="3570776" cy="200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E0B694-3A32-4659-A68B-42C6454F3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76574"/>
              </p:ext>
            </p:extLst>
          </p:nvPr>
        </p:nvGraphicFramePr>
        <p:xfrm>
          <a:off x="251670" y="1137898"/>
          <a:ext cx="11745259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3350692">
                  <a:extLst>
                    <a:ext uri="{9D8B030D-6E8A-4147-A177-3AD203B41FA5}">
                      <a16:colId xmlns:a16="http://schemas.microsoft.com/office/drawing/2014/main" val="2591598386"/>
                    </a:ext>
                  </a:extLst>
                </a:gridCol>
                <a:gridCol w="1362235">
                  <a:extLst>
                    <a:ext uri="{9D8B030D-6E8A-4147-A177-3AD203B41FA5}">
                      <a16:colId xmlns:a16="http://schemas.microsoft.com/office/drawing/2014/main" val="3844991919"/>
                    </a:ext>
                  </a:extLst>
                </a:gridCol>
                <a:gridCol w="1391081">
                  <a:extLst>
                    <a:ext uri="{9D8B030D-6E8A-4147-A177-3AD203B41FA5}">
                      <a16:colId xmlns:a16="http://schemas.microsoft.com/office/drawing/2014/main" val="2568716599"/>
                    </a:ext>
                  </a:extLst>
                </a:gridCol>
                <a:gridCol w="1391081">
                  <a:extLst>
                    <a:ext uri="{9D8B030D-6E8A-4147-A177-3AD203B41FA5}">
                      <a16:colId xmlns:a16="http://schemas.microsoft.com/office/drawing/2014/main" val="1213034928"/>
                    </a:ext>
                  </a:extLst>
                </a:gridCol>
                <a:gridCol w="1215860">
                  <a:extLst>
                    <a:ext uri="{9D8B030D-6E8A-4147-A177-3AD203B41FA5}">
                      <a16:colId xmlns:a16="http://schemas.microsoft.com/office/drawing/2014/main" val="3298925285"/>
                    </a:ext>
                  </a:extLst>
                </a:gridCol>
                <a:gridCol w="1215860">
                  <a:extLst>
                    <a:ext uri="{9D8B030D-6E8A-4147-A177-3AD203B41FA5}">
                      <a16:colId xmlns:a16="http://schemas.microsoft.com/office/drawing/2014/main" val="531506903"/>
                    </a:ext>
                  </a:extLst>
                </a:gridCol>
                <a:gridCol w="909225">
                  <a:extLst>
                    <a:ext uri="{9D8B030D-6E8A-4147-A177-3AD203B41FA5}">
                      <a16:colId xmlns:a16="http://schemas.microsoft.com/office/drawing/2014/main" val="3141830373"/>
                    </a:ext>
                  </a:extLst>
                </a:gridCol>
                <a:gridCol w="909225">
                  <a:extLst>
                    <a:ext uri="{9D8B030D-6E8A-4147-A177-3AD203B41FA5}">
                      <a16:colId xmlns:a16="http://schemas.microsoft.com/office/drawing/2014/main" val="298442697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8718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92389"/>
                  </a:ext>
                </a:extLst>
              </a:tr>
              <a:tr h="181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44437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14 632,2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12 075,7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-2 556,5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13 704,9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13 878,0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5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9699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909B6F-C906-47D3-9638-B5BC5507A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9" y="3337341"/>
            <a:ext cx="4513385" cy="282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99" y="191491"/>
            <a:ext cx="1077180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6 «Обеспечение жильем молодых семей города Кола»                                                                                                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ru-RU" sz="130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31751"/>
              </p:ext>
            </p:extLst>
          </p:nvPr>
        </p:nvGraphicFramePr>
        <p:xfrm>
          <a:off x="606490" y="3337342"/>
          <a:ext cx="6743879" cy="282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6849E-54A2-49DC-B5BB-94647E42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21" y="575712"/>
            <a:ext cx="1170533" cy="3779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C705AF-AD2E-4876-A2DB-EE5F1E6BF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1864"/>
              </p:ext>
            </p:extLst>
          </p:nvPr>
        </p:nvGraphicFramePr>
        <p:xfrm>
          <a:off x="414777" y="953697"/>
          <a:ext cx="11623251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3277936">
                  <a:extLst>
                    <a:ext uri="{9D8B030D-6E8A-4147-A177-3AD203B41FA5}">
                      <a16:colId xmlns:a16="http://schemas.microsoft.com/office/drawing/2014/main" val="4006257721"/>
                    </a:ext>
                  </a:extLst>
                </a:gridCol>
                <a:gridCol w="1385272">
                  <a:extLst>
                    <a:ext uri="{9D8B030D-6E8A-4147-A177-3AD203B41FA5}">
                      <a16:colId xmlns:a16="http://schemas.microsoft.com/office/drawing/2014/main" val="1392798264"/>
                    </a:ext>
                  </a:extLst>
                </a:gridCol>
                <a:gridCol w="1414608">
                  <a:extLst>
                    <a:ext uri="{9D8B030D-6E8A-4147-A177-3AD203B41FA5}">
                      <a16:colId xmlns:a16="http://schemas.microsoft.com/office/drawing/2014/main" val="3578641409"/>
                    </a:ext>
                  </a:extLst>
                </a:gridCol>
                <a:gridCol w="1414608">
                  <a:extLst>
                    <a:ext uri="{9D8B030D-6E8A-4147-A177-3AD203B41FA5}">
                      <a16:colId xmlns:a16="http://schemas.microsoft.com/office/drawing/2014/main" val="2440817658"/>
                    </a:ext>
                  </a:extLst>
                </a:gridCol>
                <a:gridCol w="1236423">
                  <a:extLst>
                    <a:ext uri="{9D8B030D-6E8A-4147-A177-3AD203B41FA5}">
                      <a16:colId xmlns:a16="http://schemas.microsoft.com/office/drawing/2014/main" val="3418528673"/>
                    </a:ext>
                  </a:extLst>
                </a:gridCol>
                <a:gridCol w="980764">
                  <a:extLst>
                    <a:ext uri="{9D8B030D-6E8A-4147-A177-3AD203B41FA5}">
                      <a16:colId xmlns:a16="http://schemas.microsoft.com/office/drawing/2014/main" val="3766006983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1360038756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414715901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9939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4407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325651"/>
                  </a:ext>
                </a:extLst>
              </a:tr>
              <a:tr h="402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3 995,2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6 069,0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2 073,8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4 864,3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4 916,6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640652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2 916,0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- 1 484,05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3 526,6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3 564,6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1755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10" y="368919"/>
            <a:ext cx="1154723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7 «Управление земельными ресурсами города Кола»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ru-RU" sz="1300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43340" y="980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934597"/>
              </p:ext>
            </p:extLst>
          </p:nvPr>
        </p:nvGraphicFramePr>
        <p:xfrm>
          <a:off x="423459" y="2803372"/>
          <a:ext cx="7826088" cy="342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2" descr="https://grozniy.zkrus.ru/docs/images/823468.jpg">
            <a:extLst>
              <a:ext uri="{FF2B5EF4-FFF2-40B4-BE49-F238E27FC236}">
                <a16:creationId xmlns:a16="http://schemas.microsoft.com/office/drawing/2014/main" id="{3950C98D-9139-4584-ACE7-967C0A61C8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07476-A8DB-4288-BC7A-1ACFDFA7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47" y="2939144"/>
            <a:ext cx="3870918" cy="282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47722A-FA16-4B0D-AA41-9B6F7A640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608" y="689397"/>
            <a:ext cx="1258222" cy="3779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3BE71D-0E25-4BCE-9E34-CDA1544CB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04362"/>
              </p:ext>
            </p:extLst>
          </p:nvPr>
        </p:nvGraphicFramePr>
        <p:xfrm>
          <a:off x="423459" y="1167481"/>
          <a:ext cx="11397753" cy="1413510"/>
        </p:xfrm>
        <a:graphic>
          <a:graphicData uri="http://schemas.openxmlformats.org/drawingml/2006/table">
            <a:tbl>
              <a:tblPr firstRow="1" firstCol="1" bandRow="1"/>
              <a:tblGrid>
                <a:gridCol w="3123006">
                  <a:extLst>
                    <a:ext uri="{9D8B030D-6E8A-4147-A177-3AD203B41FA5}">
                      <a16:colId xmlns:a16="http://schemas.microsoft.com/office/drawing/2014/main" val="2501343159"/>
                    </a:ext>
                  </a:extLst>
                </a:gridCol>
                <a:gridCol w="1311217">
                  <a:extLst>
                    <a:ext uri="{9D8B030D-6E8A-4147-A177-3AD203B41FA5}">
                      <a16:colId xmlns:a16="http://schemas.microsoft.com/office/drawing/2014/main" val="2864994034"/>
                    </a:ext>
                  </a:extLst>
                </a:gridCol>
                <a:gridCol w="1377889">
                  <a:extLst>
                    <a:ext uri="{9D8B030D-6E8A-4147-A177-3AD203B41FA5}">
                      <a16:colId xmlns:a16="http://schemas.microsoft.com/office/drawing/2014/main" val="944782235"/>
                    </a:ext>
                  </a:extLst>
                </a:gridCol>
                <a:gridCol w="1377889">
                  <a:extLst>
                    <a:ext uri="{9D8B030D-6E8A-4147-A177-3AD203B41FA5}">
                      <a16:colId xmlns:a16="http://schemas.microsoft.com/office/drawing/2014/main" val="10097135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342516390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3895513997"/>
                    </a:ext>
                  </a:extLst>
                </a:gridCol>
                <a:gridCol w="899545">
                  <a:extLst>
                    <a:ext uri="{9D8B030D-6E8A-4147-A177-3AD203B41FA5}">
                      <a16:colId xmlns:a16="http://schemas.microsoft.com/office/drawing/2014/main" val="1956440487"/>
                    </a:ext>
                  </a:extLst>
                </a:gridCol>
                <a:gridCol w="899545">
                  <a:extLst>
                    <a:ext uri="{9D8B030D-6E8A-4147-A177-3AD203B41FA5}">
                      <a16:colId xmlns:a16="http://schemas.microsoft.com/office/drawing/2014/main" val="2533637282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68405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3865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00955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70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1016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09537"/>
            <a:ext cx="11637817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8 «Управление муниципальными финансами города Кола»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243539"/>
              </p:ext>
            </p:extLst>
          </p:nvPr>
        </p:nvGraphicFramePr>
        <p:xfrm>
          <a:off x="743122" y="2894611"/>
          <a:ext cx="6940213" cy="32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2DB243-A0C3-47D5-B8C5-B70951AC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470" y="650271"/>
            <a:ext cx="1261981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B27153-8418-4C68-9EA5-7D47A13DD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83076"/>
              </p:ext>
            </p:extLst>
          </p:nvPr>
        </p:nvGraphicFramePr>
        <p:xfrm>
          <a:off x="512063" y="1130674"/>
          <a:ext cx="11446385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155759">
                  <a:extLst>
                    <a:ext uri="{9D8B030D-6E8A-4147-A177-3AD203B41FA5}">
                      <a16:colId xmlns:a16="http://schemas.microsoft.com/office/drawing/2014/main" val="1988382051"/>
                    </a:ext>
                  </a:extLst>
                </a:gridCol>
                <a:gridCol w="1288226">
                  <a:extLst>
                    <a:ext uri="{9D8B030D-6E8A-4147-A177-3AD203B41FA5}">
                      <a16:colId xmlns:a16="http://schemas.microsoft.com/office/drawing/2014/main" val="4094442981"/>
                    </a:ext>
                  </a:extLst>
                </a:gridCol>
                <a:gridCol w="1467427">
                  <a:extLst>
                    <a:ext uri="{9D8B030D-6E8A-4147-A177-3AD203B41FA5}">
                      <a16:colId xmlns:a16="http://schemas.microsoft.com/office/drawing/2014/main" val="1960181832"/>
                    </a:ext>
                  </a:extLst>
                </a:gridCol>
                <a:gridCol w="1467427">
                  <a:extLst>
                    <a:ext uri="{9D8B030D-6E8A-4147-A177-3AD203B41FA5}">
                      <a16:colId xmlns:a16="http://schemas.microsoft.com/office/drawing/2014/main" val="40782323"/>
                    </a:ext>
                  </a:extLst>
                </a:gridCol>
                <a:gridCol w="1229619">
                  <a:extLst>
                    <a:ext uri="{9D8B030D-6E8A-4147-A177-3AD203B41FA5}">
                      <a16:colId xmlns:a16="http://schemas.microsoft.com/office/drawing/2014/main" val="634339726"/>
                    </a:ext>
                  </a:extLst>
                </a:gridCol>
                <a:gridCol w="921931">
                  <a:extLst>
                    <a:ext uri="{9D8B030D-6E8A-4147-A177-3AD203B41FA5}">
                      <a16:colId xmlns:a16="http://schemas.microsoft.com/office/drawing/2014/main" val="658412709"/>
                    </a:ext>
                  </a:extLst>
                </a:gridCol>
                <a:gridCol w="957998">
                  <a:extLst>
                    <a:ext uri="{9D8B030D-6E8A-4147-A177-3AD203B41FA5}">
                      <a16:colId xmlns:a16="http://schemas.microsoft.com/office/drawing/2014/main" val="1809209759"/>
                    </a:ext>
                  </a:extLst>
                </a:gridCol>
                <a:gridCol w="957998">
                  <a:extLst>
                    <a:ext uri="{9D8B030D-6E8A-4147-A177-3AD203B41FA5}">
                      <a16:colId xmlns:a16="http://schemas.microsoft.com/office/drawing/2014/main" val="214040932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79174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97171"/>
                  </a:ext>
                </a:extLst>
              </a:tr>
              <a:tr h="125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57403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3 024,2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4 225,4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89334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6F235C-0978-45E5-8D42-05A607ADF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50" y="3086158"/>
            <a:ext cx="4175873" cy="26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834219"/>
      </p:ext>
    </p:extLst>
  </p:cSld>
  <p:clrMapOvr>
    <a:masterClrMapping/>
  </p:clrMapOvr>
  <p:transition spd="slow" advTm="1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 bwMode="black">
          <a:xfrm>
            <a:off x="441733" y="86627"/>
            <a:ext cx="11483968" cy="8389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kern="0" spc="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города Колы на 2025 год и на плановый период 2026 и 2027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0616988" y="617838"/>
            <a:ext cx="1133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6A99E31-77C3-4BAD-9A2C-F20BB9E37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00729"/>
              </p:ext>
            </p:extLst>
          </p:nvPr>
        </p:nvGraphicFramePr>
        <p:xfrm>
          <a:off x="266300" y="925614"/>
          <a:ext cx="11483969" cy="5314545"/>
        </p:xfrm>
        <a:graphic>
          <a:graphicData uri="http://schemas.openxmlformats.org/drawingml/2006/table">
            <a:tbl>
              <a:tblPr firstRow="1" firstCol="1" bandRow="1"/>
              <a:tblGrid>
                <a:gridCol w="4622661">
                  <a:extLst>
                    <a:ext uri="{9D8B030D-6E8A-4147-A177-3AD203B41FA5}">
                      <a16:colId xmlns:a16="http://schemas.microsoft.com/office/drawing/2014/main" val="518794923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82133623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146161598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594552684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667149068"/>
                    </a:ext>
                  </a:extLst>
                </a:gridCol>
              </a:tblGrid>
              <a:tr h="63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 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13586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Общий объем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266 441,4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290 700,4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195 922,2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197 306,9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51053"/>
                  </a:ext>
                </a:extLst>
              </a:tr>
              <a:tr h="3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162 726,3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159 795,9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162 585,0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165 573,0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06255"/>
                  </a:ext>
                </a:extLst>
              </a:tr>
              <a:tr h="423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103 715,1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130 904,5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33 337,2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31 733,9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186975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Общий объем расходов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301 756,2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284 700,4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195 922,2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197 306,9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10000"/>
                  </a:ext>
                </a:extLst>
              </a:tr>
              <a:tr h="440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условно утвержденные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4 360,2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8 869,9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30251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-35 314,8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688030"/>
                  </a:ext>
                </a:extLst>
              </a:tr>
              <a:tr h="607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дефицита бюджета к налоговым и неналоговым доходам бюджета поселения,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01522"/>
                  </a:ext>
                </a:extLst>
              </a:tr>
              <a:tr h="864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Верхний предел муниципального внутреннего долга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2025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2026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2027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2028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75932"/>
                  </a:ext>
                </a:extLst>
              </a:tr>
              <a:tr h="549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 бюджетным кредитам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179791"/>
                  </a:ext>
                </a:extLst>
              </a:tr>
              <a:tr h="549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 муниципальным гарантиям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9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109538"/>
            <a:ext cx="11364686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9 «Муниципальное управление города Кола»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7966B-9F8C-42D5-A756-EAB898CF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6317"/>
            <a:ext cx="1261981" cy="377985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DCA2D81-B923-4048-94D2-9B4EE0591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717669"/>
              </p:ext>
            </p:extLst>
          </p:nvPr>
        </p:nvGraphicFramePr>
        <p:xfrm>
          <a:off x="65314" y="2839011"/>
          <a:ext cx="4880031" cy="32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22C9418-0506-4366-832F-7D1459A8B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2650"/>
              </p:ext>
            </p:extLst>
          </p:nvPr>
        </p:nvGraphicFramePr>
        <p:xfrm>
          <a:off x="262020" y="884572"/>
          <a:ext cx="1173490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3345701">
                  <a:extLst>
                    <a:ext uri="{9D8B030D-6E8A-4147-A177-3AD203B41FA5}">
                      <a16:colId xmlns:a16="http://schemas.microsoft.com/office/drawing/2014/main" val="2882209374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48415093"/>
                    </a:ext>
                  </a:extLst>
                </a:gridCol>
                <a:gridCol w="1443853">
                  <a:extLst>
                    <a:ext uri="{9D8B030D-6E8A-4147-A177-3AD203B41FA5}">
                      <a16:colId xmlns:a16="http://schemas.microsoft.com/office/drawing/2014/main" val="3884456457"/>
                    </a:ext>
                  </a:extLst>
                </a:gridCol>
                <a:gridCol w="1443853">
                  <a:extLst>
                    <a:ext uri="{9D8B030D-6E8A-4147-A177-3AD203B41FA5}">
                      <a16:colId xmlns:a16="http://schemas.microsoft.com/office/drawing/2014/main" val="1441154668"/>
                    </a:ext>
                  </a:extLst>
                </a:gridCol>
                <a:gridCol w="943717">
                  <a:extLst>
                    <a:ext uri="{9D8B030D-6E8A-4147-A177-3AD203B41FA5}">
                      <a16:colId xmlns:a16="http://schemas.microsoft.com/office/drawing/2014/main" val="314297779"/>
                    </a:ext>
                  </a:extLst>
                </a:gridCol>
                <a:gridCol w="1100078">
                  <a:extLst>
                    <a:ext uri="{9D8B030D-6E8A-4147-A177-3AD203B41FA5}">
                      <a16:colId xmlns:a16="http://schemas.microsoft.com/office/drawing/2014/main" val="4157284629"/>
                    </a:ext>
                  </a:extLst>
                </a:gridCol>
                <a:gridCol w="1100078">
                  <a:extLst>
                    <a:ext uri="{9D8B030D-6E8A-4147-A177-3AD203B41FA5}">
                      <a16:colId xmlns:a16="http://schemas.microsoft.com/office/drawing/2014/main" val="2638631744"/>
                    </a:ext>
                  </a:extLst>
                </a:gridCol>
                <a:gridCol w="943717">
                  <a:extLst>
                    <a:ext uri="{9D8B030D-6E8A-4147-A177-3AD203B41FA5}">
                      <a16:colId xmlns:a16="http://schemas.microsoft.com/office/drawing/2014/main" val="380657408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14988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812798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85666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9 "Муниципальное управление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2 034,0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2 366,1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2 366,0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2 266,9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9513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8139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02075-D8DA-460F-9564-5AD3C7DDF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6" y="3013787"/>
            <a:ext cx="7051582" cy="37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76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5142"/>
            <a:ext cx="12192000" cy="3808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10 "Обеспечение первичных мер пожарной безопасности на территории муниципального образования городское поселение город Кола Кольского  муниципального района Мурманской области"          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Пожарная безопасность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Пожарная безопасность"/>
          <p:cNvSpPr>
            <a:spLocks noChangeAspect="1" noChangeArrowheads="1"/>
          </p:cNvSpPr>
          <p:nvPr/>
        </p:nvSpPr>
        <p:spPr bwMode="auto">
          <a:xfrm>
            <a:off x="1831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07089"/>
              </p:ext>
            </p:extLst>
          </p:nvPr>
        </p:nvGraphicFramePr>
        <p:xfrm>
          <a:off x="344384" y="3222900"/>
          <a:ext cx="7888224" cy="35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DE851-24A4-4AC2-A653-C987BD8D7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130" y="633827"/>
            <a:ext cx="784363" cy="4243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F8C52B-EC94-4AE3-A9A5-098F1076F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87" y="4169748"/>
            <a:ext cx="3340529" cy="205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prstMaterial="dkEdge">
            <a:extrusionClr>
              <a:schemeClr val="accent1"/>
            </a:extrusionClr>
          </a:sp3d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45290F-85EE-4B50-9EF3-F0F3DEBE6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56791"/>
              </p:ext>
            </p:extLst>
          </p:nvPr>
        </p:nvGraphicFramePr>
        <p:xfrm>
          <a:off x="373224" y="932292"/>
          <a:ext cx="11596269" cy="2317986"/>
        </p:xfrm>
        <a:graphic>
          <a:graphicData uri="http://schemas.openxmlformats.org/drawingml/2006/table">
            <a:tbl>
              <a:tblPr firstRow="1" firstCol="1" bandRow="1"/>
              <a:tblGrid>
                <a:gridCol w="3706073">
                  <a:extLst>
                    <a:ext uri="{9D8B030D-6E8A-4147-A177-3AD203B41FA5}">
                      <a16:colId xmlns:a16="http://schemas.microsoft.com/office/drawing/2014/main" val="30903939"/>
                    </a:ext>
                  </a:extLst>
                </a:gridCol>
                <a:gridCol w="1262251">
                  <a:extLst>
                    <a:ext uri="{9D8B030D-6E8A-4147-A177-3AD203B41FA5}">
                      <a16:colId xmlns:a16="http://schemas.microsoft.com/office/drawing/2014/main" val="1902299098"/>
                    </a:ext>
                  </a:extLst>
                </a:gridCol>
                <a:gridCol w="1438064">
                  <a:extLst>
                    <a:ext uri="{9D8B030D-6E8A-4147-A177-3AD203B41FA5}">
                      <a16:colId xmlns:a16="http://schemas.microsoft.com/office/drawing/2014/main" val="3438594334"/>
                    </a:ext>
                  </a:extLst>
                </a:gridCol>
                <a:gridCol w="1438064">
                  <a:extLst>
                    <a:ext uri="{9D8B030D-6E8A-4147-A177-3AD203B41FA5}">
                      <a16:colId xmlns:a16="http://schemas.microsoft.com/office/drawing/2014/main" val="2794349914"/>
                    </a:ext>
                  </a:extLst>
                </a:gridCol>
                <a:gridCol w="1117994">
                  <a:extLst>
                    <a:ext uri="{9D8B030D-6E8A-4147-A177-3AD203B41FA5}">
                      <a16:colId xmlns:a16="http://schemas.microsoft.com/office/drawing/2014/main" val="2148453714"/>
                    </a:ext>
                  </a:extLst>
                </a:gridCol>
                <a:gridCol w="959086">
                  <a:extLst>
                    <a:ext uri="{9D8B030D-6E8A-4147-A177-3AD203B41FA5}">
                      <a16:colId xmlns:a16="http://schemas.microsoft.com/office/drawing/2014/main" val="4249733588"/>
                    </a:ext>
                  </a:extLst>
                </a:gridCol>
                <a:gridCol w="876814">
                  <a:extLst>
                    <a:ext uri="{9D8B030D-6E8A-4147-A177-3AD203B41FA5}">
                      <a16:colId xmlns:a16="http://schemas.microsoft.com/office/drawing/2014/main" val="4189491258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99879927"/>
                    </a:ext>
                  </a:extLst>
                </a:gridCol>
              </a:tblGrid>
              <a:tr h="1883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85289"/>
                  </a:ext>
                </a:extLst>
              </a:tr>
              <a:tr h="376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59543"/>
                  </a:ext>
                </a:extLst>
              </a:tr>
              <a:tr h="18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615063"/>
                  </a:ext>
                </a:extLst>
              </a:tr>
              <a:tr h="1318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10  "Обеспечение первичных мер пожарной безопасности на территории муниципального образования городское поселение город Кола Кольского  муниципального района Мурманской области""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23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55423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371" y="495959"/>
            <a:ext cx="864096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Непрограммная деятельность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FBCD8-55FA-4A02-99AF-84E1AD7B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31" y="870528"/>
            <a:ext cx="1261981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3C718C5-4283-4732-99CD-7E0D6213C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88139"/>
              </p:ext>
            </p:extLst>
          </p:nvPr>
        </p:nvGraphicFramePr>
        <p:xfrm>
          <a:off x="221380" y="1348514"/>
          <a:ext cx="11636943" cy="1805747"/>
        </p:xfrm>
        <a:graphic>
          <a:graphicData uri="http://schemas.openxmlformats.org/drawingml/2006/table">
            <a:tbl>
              <a:tblPr firstRow="1" firstCol="1" bandRow="1"/>
              <a:tblGrid>
                <a:gridCol w="3069448">
                  <a:extLst>
                    <a:ext uri="{9D8B030D-6E8A-4147-A177-3AD203B41FA5}">
                      <a16:colId xmlns:a16="http://schemas.microsoft.com/office/drawing/2014/main" val="184458996"/>
                    </a:ext>
                  </a:extLst>
                </a:gridCol>
                <a:gridCol w="1299887">
                  <a:extLst>
                    <a:ext uri="{9D8B030D-6E8A-4147-A177-3AD203B41FA5}">
                      <a16:colId xmlns:a16="http://schemas.microsoft.com/office/drawing/2014/main" val="1621895881"/>
                    </a:ext>
                  </a:extLst>
                </a:gridCol>
                <a:gridCol w="1392967">
                  <a:extLst>
                    <a:ext uri="{9D8B030D-6E8A-4147-A177-3AD203B41FA5}">
                      <a16:colId xmlns:a16="http://schemas.microsoft.com/office/drawing/2014/main" val="182460088"/>
                    </a:ext>
                  </a:extLst>
                </a:gridCol>
                <a:gridCol w="1392967">
                  <a:extLst>
                    <a:ext uri="{9D8B030D-6E8A-4147-A177-3AD203B41FA5}">
                      <a16:colId xmlns:a16="http://schemas.microsoft.com/office/drawing/2014/main" val="3893308726"/>
                    </a:ext>
                  </a:extLst>
                </a:gridCol>
                <a:gridCol w="1167225">
                  <a:extLst>
                    <a:ext uri="{9D8B030D-6E8A-4147-A177-3AD203B41FA5}">
                      <a16:colId xmlns:a16="http://schemas.microsoft.com/office/drawing/2014/main" val="4090412074"/>
                    </a:ext>
                  </a:extLst>
                </a:gridCol>
                <a:gridCol w="875151">
                  <a:extLst>
                    <a:ext uri="{9D8B030D-6E8A-4147-A177-3AD203B41FA5}">
                      <a16:colId xmlns:a16="http://schemas.microsoft.com/office/drawing/2014/main" val="3352338091"/>
                    </a:ext>
                  </a:extLst>
                </a:gridCol>
                <a:gridCol w="1219649">
                  <a:extLst>
                    <a:ext uri="{9D8B030D-6E8A-4147-A177-3AD203B41FA5}">
                      <a16:colId xmlns:a16="http://schemas.microsoft.com/office/drawing/2014/main" val="60963507"/>
                    </a:ext>
                  </a:extLst>
                </a:gridCol>
                <a:gridCol w="1219649">
                  <a:extLst>
                    <a:ext uri="{9D8B030D-6E8A-4147-A177-3AD203B41FA5}">
                      <a16:colId xmlns:a16="http://schemas.microsoft.com/office/drawing/2014/main" val="2592327886"/>
                    </a:ext>
                  </a:extLst>
                </a:gridCol>
              </a:tblGrid>
              <a:tr h="4114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41910"/>
                  </a:ext>
                </a:extLst>
              </a:tr>
              <a:tr h="411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32324"/>
                  </a:ext>
                </a:extLst>
              </a:tr>
              <a:tr h="28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92881"/>
                  </a:ext>
                </a:extLst>
              </a:tr>
              <a:tr h="556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13 190,5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- 7 080,5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83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5752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390" y="541538"/>
            <a:ext cx="8703090" cy="8700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объемах муниципального долга  на очередной финансовый год и на плановый период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353256" y="2033908"/>
            <a:ext cx="9423358" cy="2249334"/>
          </a:xfrm>
          <a:solidFill>
            <a:schemeClr val="bg1">
              <a:alpha val="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Муниципальный долг по состоянию на 01.01.2025 года – 6 000,00 рублей</a:t>
            </a:r>
          </a:p>
          <a:p>
            <a:pPr marL="45720" indent="0" algn="ctr">
              <a:buNone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запланировано погашение бюджетного кредита, полученного из бюджета Кольского района в 2023 году в сумме 6 000 тыс. рублей.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8431" y="4147670"/>
            <a:ext cx="5376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Кольского района,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Кола, пр. Советский, д. 50,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(81553) 33390, 33935,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fo@akolr.gov-murman.ru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0427" y="1953087"/>
            <a:ext cx="9294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!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4" y="481988"/>
            <a:ext cx="1330551" cy="1471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307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9726885" y="913682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95303"/>
              </p:ext>
            </p:extLst>
          </p:nvPr>
        </p:nvGraphicFramePr>
        <p:xfrm>
          <a:off x="363416" y="117232"/>
          <a:ext cx="11605846" cy="66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5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67" y="-257893"/>
            <a:ext cx="6512511" cy="1143000"/>
          </a:xfrm>
          <a:effectLst/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B03D519-1D29-4CBE-847C-52D408EF6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621928"/>
              </p:ext>
            </p:extLst>
          </p:nvPr>
        </p:nvGraphicFramePr>
        <p:xfrm>
          <a:off x="390525" y="517328"/>
          <a:ext cx="11508398" cy="597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5A6B7F-5441-4624-973A-A20BE4836BE2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768666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444198-C2F8-4C2E-BB93-E6F2B1CB3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23880"/>
              </p:ext>
            </p:extLst>
          </p:nvPr>
        </p:nvGraphicFramePr>
        <p:xfrm>
          <a:off x="251012" y="591670"/>
          <a:ext cx="11511204" cy="5577325"/>
        </p:xfrm>
        <a:graphic>
          <a:graphicData uri="http://schemas.openxmlformats.org/drawingml/2006/table">
            <a:tbl>
              <a:tblPr/>
              <a:tblGrid>
                <a:gridCol w="1291431">
                  <a:extLst>
                    <a:ext uri="{9D8B030D-6E8A-4147-A177-3AD203B41FA5}">
                      <a16:colId xmlns:a16="http://schemas.microsoft.com/office/drawing/2014/main" val="2605559890"/>
                    </a:ext>
                  </a:extLst>
                </a:gridCol>
                <a:gridCol w="1268648">
                  <a:extLst>
                    <a:ext uri="{9D8B030D-6E8A-4147-A177-3AD203B41FA5}">
                      <a16:colId xmlns:a16="http://schemas.microsoft.com/office/drawing/2014/main" val="190038774"/>
                    </a:ext>
                  </a:extLst>
                </a:gridCol>
                <a:gridCol w="986285">
                  <a:extLst>
                    <a:ext uri="{9D8B030D-6E8A-4147-A177-3AD203B41FA5}">
                      <a16:colId xmlns:a16="http://schemas.microsoft.com/office/drawing/2014/main" val="1811838432"/>
                    </a:ext>
                  </a:extLst>
                </a:gridCol>
                <a:gridCol w="1155304">
                  <a:extLst>
                    <a:ext uri="{9D8B030D-6E8A-4147-A177-3AD203B41FA5}">
                      <a16:colId xmlns:a16="http://schemas.microsoft.com/office/drawing/2014/main" val="883502638"/>
                    </a:ext>
                  </a:extLst>
                </a:gridCol>
                <a:gridCol w="1155304">
                  <a:extLst>
                    <a:ext uri="{9D8B030D-6E8A-4147-A177-3AD203B41FA5}">
                      <a16:colId xmlns:a16="http://schemas.microsoft.com/office/drawing/2014/main" val="80130437"/>
                    </a:ext>
                  </a:extLst>
                </a:gridCol>
                <a:gridCol w="1161271">
                  <a:extLst>
                    <a:ext uri="{9D8B030D-6E8A-4147-A177-3AD203B41FA5}">
                      <a16:colId xmlns:a16="http://schemas.microsoft.com/office/drawing/2014/main" val="1774428175"/>
                    </a:ext>
                  </a:extLst>
                </a:gridCol>
                <a:gridCol w="1161271">
                  <a:extLst>
                    <a:ext uri="{9D8B030D-6E8A-4147-A177-3AD203B41FA5}">
                      <a16:colId xmlns:a16="http://schemas.microsoft.com/office/drawing/2014/main" val="3675963070"/>
                    </a:ext>
                  </a:extLst>
                </a:gridCol>
                <a:gridCol w="1217941">
                  <a:extLst>
                    <a:ext uri="{9D8B030D-6E8A-4147-A177-3AD203B41FA5}">
                      <a16:colId xmlns:a16="http://schemas.microsoft.com/office/drawing/2014/main" val="1653704593"/>
                    </a:ext>
                  </a:extLst>
                </a:gridCol>
                <a:gridCol w="1217941">
                  <a:extLst>
                    <a:ext uri="{9D8B030D-6E8A-4147-A177-3AD203B41FA5}">
                      <a16:colId xmlns:a16="http://schemas.microsoft.com/office/drawing/2014/main" val="3309450249"/>
                    </a:ext>
                  </a:extLst>
                </a:gridCol>
                <a:gridCol w="895808">
                  <a:extLst>
                    <a:ext uri="{9D8B030D-6E8A-4147-A177-3AD203B41FA5}">
                      <a16:colId xmlns:a16="http://schemas.microsoft.com/office/drawing/2014/main" val="401485874"/>
                    </a:ext>
                  </a:extLst>
                </a:gridCol>
              </a:tblGrid>
              <a:tr h="252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64014"/>
                  </a:ext>
                </a:extLst>
              </a:tr>
              <a:tr h="89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Утверждено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Оценка поступле-ний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26990"/>
                  </a:ext>
                </a:extLst>
              </a:tr>
              <a:tr h="31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79538"/>
                  </a:ext>
                </a:extLst>
              </a:tr>
              <a:tr h="397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доходы -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119 713,2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141 973,2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145 341,9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147 962,0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150 712,0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876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14937"/>
                  </a:ext>
                </a:extLst>
              </a:tr>
              <a:tr h="52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 на доходы физических лиц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76 340,0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860512"/>
                  </a:ext>
                </a:extLst>
              </a:tr>
              <a:tr h="54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акцизы по подакцизным товарам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4 773,2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5 273,2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5 141,9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5 262,0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5 312,0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87100"/>
                  </a:ext>
                </a:extLst>
              </a:tr>
              <a:tr h="1191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налог, взимаемый в связи с применением упрощенной системы налогообложения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21 300,0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22 200,0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81515"/>
                  </a:ext>
                </a:extLst>
              </a:tr>
              <a:tr h="54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 на имущество физических лиц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7 900,0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7 900,0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8 200,0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8 800,0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630576"/>
                  </a:ext>
                </a:extLst>
              </a:tr>
              <a:tr h="54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земельный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9 400,0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9 800,0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10 200,0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10 600,0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925" y="-76201"/>
            <a:ext cx="6512511" cy="79057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4000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FD38BFC-6B64-4DD6-914E-27BE969E5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31690"/>
              </p:ext>
            </p:extLst>
          </p:nvPr>
        </p:nvGraphicFramePr>
        <p:xfrm>
          <a:off x="0" y="517327"/>
          <a:ext cx="12001500" cy="620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A57DEE-6F02-4CAC-8287-75A4AFC52D18}"/>
              </a:ext>
            </a:extLst>
          </p:cNvPr>
          <p:cNvSpPr txBox="1"/>
          <p:nvPr/>
        </p:nvSpPr>
        <p:spPr>
          <a:xfrm>
            <a:off x="10657927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65B14A-8959-413F-B503-3831CFC1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" y="1022151"/>
            <a:ext cx="3433483" cy="232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4316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76BA2E-5458-4558-9CE8-67CD6B94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42174"/>
              </p:ext>
            </p:extLst>
          </p:nvPr>
        </p:nvGraphicFramePr>
        <p:xfrm>
          <a:off x="473390" y="96275"/>
          <a:ext cx="11610365" cy="6612696"/>
        </p:xfrm>
        <a:graphic>
          <a:graphicData uri="http://schemas.openxmlformats.org/drawingml/2006/table">
            <a:tbl>
              <a:tblPr/>
              <a:tblGrid>
                <a:gridCol w="1294503">
                  <a:extLst>
                    <a:ext uri="{9D8B030D-6E8A-4147-A177-3AD203B41FA5}">
                      <a16:colId xmlns:a16="http://schemas.microsoft.com/office/drawing/2014/main" val="394906977"/>
                    </a:ext>
                  </a:extLst>
                </a:gridCol>
                <a:gridCol w="1164872">
                  <a:extLst>
                    <a:ext uri="{9D8B030D-6E8A-4147-A177-3AD203B41FA5}">
                      <a16:colId xmlns:a16="http://schemas.microsoft.com/office/drawing/2014/main" val="1049991694"/>
                    </a:ext>
                  </a:extLst>
                </a:gridCol>
                <a:gridCol w="1052580">
                  <a:extLst>
                    <a:ext uri="{9D8B030D-6E8A-4147-A177-3AD203B41FA5}">
                      <a16:colId xmlns:a16="http://schemas.microsoft.com/office/drawing/2014/main" val="355409409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945780553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4097544178"/>
                    </a:ext>
                  </a:extLst>
                </a:gridCol>
                <a:gridCol w="1102795">
                  <a:extLst>
                    <a:ext uri="{9D8B030D-6E8A-4147-A177-3AD203B41FA5}">
                      <a16:colId xmlns:a16="http://schemas.microsoft.com/office/drawing/2014/main" val="2712093263"/>
                    </a:ext>
                  </a:extLst>
                </a:gridCol>
                <a:gridCol w="1102795">
                  <a:extLst>
                    <a:ext uri="{9D8B030D-6E8A-4147-A177-3AD203B41FA5}">
                      <a16:colId xmlns:a16="http://schemas.microsoft.com/office/drawing/2014/main" val="2556369397"/>
                    </a:ext>
                  </a:extLst>
                </a:gridCol>
                <a:gridCol w="1118313">
                  <a:extLst>
                    <a:ext uri="{9D8B030D-6E8A-4147-A177-3AD203B41FA5}">
                      <a16:colId xmlns:a16="http://schemas.microsoft.com/office/drawing/2014/main" val="18217114"/>
                    </a:ext>
                  </a:extLst>
                </a:gridCol>
                <a:gridCol w="1118313">
                  <a:extLst>
                    <a:ext uri="{9D8B030D-6E8A-4147-A177-3AD203B41FA5}">
                      <a16:colId xmlns:a16="http://schemas.microsoft.com/office/drawing/2014/main" val="3732335142"/>
                    </a:ext>
                  </a:extLst>
                </a:gridCol>
                <a:gridCol w="822528">
                  <a:extLst>
                    <a:ext uri="{9D8B030D-6E8A-4147-A177-3AD203B41FA5}">
                      <a16:colId xmlns:a16="http://schemas.microsoft.com/office/drawing/2014/main" val="3778898505"/>
                    </a:ext>
                  </a:extLst>
                </a:gridCol>
              </a:tblGrid>
              <a:tr h="2118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553"/>
                  </a:ext>
                </a:extLst>
              </a:tr>
              <a:tr h="781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Оценка поступлений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74666"/>
                  </a:ext>
                </a:extLst>
              </a:tr>
              <a:tr h="261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19492"/>
                  </a:ext>
                </a:extLst>
              </a:tr>
              <a:tr h="390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Неналоговые доходы -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17 308,0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20 753,1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14 454,0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14 623,0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14 861,0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640755"/>
                  </a:ext>
                </a:extLst>
              </a:tr>
              <a:tr h="212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1512"/>
                  </a:ext>
                </a:extLst>
              </a:tr>
              <a:tr h="107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доходы, получаемые в виде арендной платы за земельные участки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7 185,0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7 484,4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6 836,0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7 105,0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7 410,0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91455"/>
                  </a:ext>
                </a:extLst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использования имущества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4 270,0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4 320,0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4 480,0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140481"/>
                  </a:ext>
                </a:extLst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реализации имущества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91531"/>
                  </a:ext>
                </a:extLst>
              </a:tr>
              <a:tr h="71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продажи земельных участков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4 300,0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2 400,0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2 600,0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655"/>
                  </a:ext>
                </a:extLst>
              </a:tr>
              <a:tr h="1255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2 552,4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00269"/>
                  </a:ext>
                </a:extLst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прочее возмещение ущерба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9490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1EF9F27-F3EF-48CF-8B3C-B6F7C0AB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46448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7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2F0A05-C23B-40C9-B353-63AD4AFD8BD3}"/>
              </a:ext>
            </a:extLst>
          </p:cNvPr>
          <p:cNvSpPr txBox="1">
            <a:spLocks/>
          </p:cNvSpPr>
          <p:nvPr/>
        </p:nvSpPr>
        <p:spPr>
          <a:xfrm>
            <a:off x="2946717" y="49823"/>
            <a:ext cx="6512511" cy="1143000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9EE49-5808-4EE6-9651-739046E18F06}"/>
              </a:ext>
            </a:extLst>
          </p:cNvPr>
          <p:cNvSpPr txBox="1"/>
          <p:nvPr/>
        </p:nvSpPr>
        <p:spPr>
          <a:xfrm>
            <a:off x="10535859" y="313546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00C21E2-C9BA-4353-B18C-48B65074B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85002"/>
              </p:ext>
            </p:extLst>
          </p:nvPr>
        </p:nvGraphicFramePr>
        <p:xfrm>
          <a:off x="218114" y="520117"/>
          <a:ext cx="11460558" cy="5905849"/>
        </p:xfrm>
        <a:graphic>
          <a:graphicData uri="http://schemas.openxmlformats.org/drawingml/2006/table">
            <a:tbl>
              <a:tblPr firstRow="1" firstCol="1" bandRow="1"/>
              <a:tblGrid>
                <a:gridCol w="6977001">
                  <a:extLst>
                    <a:ext uri="{9D8B030D-6E8A-4147-A177-3AD203B41FA5}">
                      <a16:colId xmlns:a16="http://schemas.microsoft.com/office/drawing/2014/main" val="1374262646"/>
                    </a:ext>
                  </a:extLst>
                </a:gridCol>
                <a:gridCol w="1506827">
                  <a:extLst>
                    <a:ext uri="{9D8B030D-6E8A-4147-A177-3AD203B41FA5}">
                      <a16:colId xmlns:a16="http://schemas.microsoft.com/office/drawing/2014/main" val="2216688192"/>
                    </a:ext>
                  </a:extLst>
                </a:gridCol>
                <a:gridCol w="1506827">
                  <a:extLst>
                    <a:ext uri="{9D8B030D-6E8A-4147-A177-3AD203B41FA5}">
                      <a16:colId xmlns:a16="http://schemas.microsoft.com/office/drawing/2014/main" val="3259847841"/>
                    </a:ext>
                  </a:extLst>
                </a:gridCol>
                <a:gridCol w="1469903">
                  <a:extLst>
                    <a:ext uri="{9D8B030D-6E8A-4147-A177-3AD203B41FA5}">
                      <a16:colId xmlns:a16="http://schemas.microsoft.com/office/drawing/2014/main" val="4276788090"/>
                    </a:ext>
                  </a:extLst>
                </a:gridCol>
              </a:tblGrid>
              <a:tr h="2552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763506"/>
                  </a:ext>
                </a:extLst>
              </a:tr>
              <a:tr h="255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130 904,5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33 337,2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31 733,9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64450"/>
                  </a:ext>
                </a:extLst>
              </a:tr>
              <a:tr h="2135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25930"/>
                  </a:ext>
                </a:extLst>
              </a:tr>
              <a:tr h="218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Дотация на выравнивание бюджетной обеспеченности</a:t>
                      </a: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11 370,0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11 824,8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11 824,8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800129"/>
                  </a:ext>
                </a:extLst>
              </a:tr>
              <a:tr h="366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Субсидии бюджетам городских поселений на реализацию мероприятий по обеспечению жильем молодых семей</a:t>
                      </a: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3 235,3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3 526,6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3 564,6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05454"/>
                  </a:ext>
                </a:extLst>
              </a:tr>
              <a:tr h="437592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на софинансирование расходных обязательств муниципальных образований на оплату взносов на капитальный ремонт за муниципальный жилой фонд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492,2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492,2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492,2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87799"/>
                  </a:ext>
                </a:extLst>
              </a:tr>
              <a:tr h="546990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муниципальных образований на софинансирование расходов, направляемых на оплату труда и начисления на выплаты по оплате труда работникам муниципальных учреждений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03326"/>
                  </a:ext>
                </a:extLst>
              </a:tr>
              <a:tr h="437592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на техническое сопровождение программного обеспечения "Система автоматизированного рабочего места муниципального образования"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16889"/>
                  </a:ext>
                </a:extLst>
              </a:tr>
              <a:tr h="875182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на осуществление органами местного самоуправления отдельных государственных полномочий Мурманской области по определению перечня должностных лиц, уполномоченных составлять протоколы об административных правонарушениях, предусмотренных Законом Мурманской области "Об административных правонарушениях"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60696"/>
                  </a:ext>
                </a:extLst>
              </a:tr>
              <a:tr h="437592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муниципальных образований Мурманской области на осуществление деятельности по отлову и содержанию животных без владельцев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893,5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893,4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893,4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32727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из областного бюджета местным бюджетам на финансовое обеспечение дорожной деятельности в отношении автомобильных дорог местного значения и искусственных дорожных сооружений на них за счет средств дорожного фонда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16 316,1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15 066,6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13 425,3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14294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из областного бюджета местным бюджетам на софинансирование расходных обязательств муниципальных образований на предоставление социальных выплат молодым семьям, достигшим 36 лет на приобретение (строительство) жилых помещений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1 164,7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681033"/>
                  </a:ext>
                </a:extLst>
              </a:tr>
              <a:tr h="549148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Субсидии бюджетам городских поселений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33020" marR="330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95 899,1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9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5F8EB-C2ED-412F-B833-FE062895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5844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3096D-D010-47D3-9896-BFDEF8C580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912690"/>
            <a:ext cx="10902461" cy="5720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2025 год сформированы с учетом следующих подходов: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объемов бюджетных ассигнований на прекращающиеся расходные обязательства ограниченного срока действия;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расходов на капитальные и текущие ремонты, по которым не заключены муниципальные контракты;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объемов бюджетных ассигнований на реализацию «разовых» мероприятий;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выплату доплат до минимального размера оплаты труда необходимо предусматривать с учетом установления МРОТ с 01.01.2025;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сохранения результатов реализации указа Президента Российской Федерации от 7 мая 2012 года № 597 исходя из применения для расчета средней величины оплаты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94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11098</TotalTime>
  <Words>2650</Words>
  <Application>Microsoft Office PowerPoint</Application>
  <PresentationFormat>Широкоэкранный</PresentationFormat>
  <Paragraphs>881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Trebuchet MS</vt:lpstr>
      <vt:lpstr>Тема Office</vt:lpstr>
      <vt:lpstr>  Бюджет города Колы на 2025 год и на плановый период 2026 и 2027 годов </vt:lpstr>
      <vt:lpstr>Презентация PowerPoint</vt:lpstr>
      <vt:lpstr>Презентация PowerPoint</vt:lpstr>
      <vt:lpstr>Налоговые доходы</vt:lpstr>
      <vt:lpstr>Презентация PowerPoint</vt:lpstr>
      <vt:lpstr>Неналоговые доходы</vt:lpstr>
      <vt:lpstr>Презентация PowerPoint</vt:lpstr>
      <vt:lpstr>Презентация PowerPoint</vt:lpstr>
      <vt:lpstr>Расходы</vt:lpstr>
      <vt:lpstr>Презентация PowerPoint</vt:lpstr>
      <vt:lpstr>Распределение бюджетных ассигнований по муниципальным программам и непрограммным направлениям деятельности </vt:lpstr>
      <vt:lpstr>Муниципальная программа 1 «Развитие и повышение качества человеческого потенциала»                   тыс. рублей</vt:lpstr>
      <vt:lpstr>Муниципальная программа 2 «Экологическая                                              безопасность города Колы»                                тыс. рублей</vt:lpstr>
      <vt:lpstr>Муниципальная программа 3 «Обеспечение комфортных условий проживания населения города Кола»</vt:lpstr>
      <vt:lpstr>Муниципальная программа 4 «Обеспечение эффективного функционирования городского хозяйства»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Муниципальная программа 5 «Управление муниципальным имуществом города Кола»</vt:lpstr>
      <vt:lpstr> Муниципальная программа 6 «Обеспечение жильем молодых семей города Кола»                                                                                                                                                                                                                                                      </vt:lpstr>
      <vt:lpstr> Муниципальная программа 7 «Управление земельными ресурсами города Кола»                                                                                                                                               </vt:lpstr>
      <vt:lpstr>Муниципальная программа 8 «Управление муниципальными финансами города Кола»                                                                                                                  </vt:lpstr>
      <vt:lpstr>Муниципальная программа 9 «Муниципальное управление города Кола»                                                                                                               </vt:lpstr>
      <vt:lpstr>Муниципальная программа 10 "Обеспечение первичных мер пожарной безопасности на территории муниципального образования городское поселение город Кола Кольского  муниципального района Мурманской области"                                                                                                                                                                                       </vt:lpstr>
      <vt:lpstr>          Непрограммная деятельность                                                                                                                  </vt:lpstr>
      <vt:lpstr>Сведения о планируемых объемах муниципального долга  на очередной финансовый год и на плановый период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Колы на 2020 год и на плановый период 2021 и 2022 годов</dc:title>
  <dc:creator>ufin395</dc:creator>
  <cp:lastModifiedBy>ufin421</cp:lastModifiedBy>
  <cp:revision>247</cp:revision>
  <cp:lastPrinted>2024-11-18T09:14:20Z</cp:lastPrinted>
  <dcterms:created xsi:type="dcterms:W3CDTF">2021-11-29T07:51:46Z</dcterms:created>
  <dcterms:modified xsi:type="dcterms:W3CDTF">2024-11-20T11:28:01Z</dcterms:modified>
</cp:coreProperties>
</file>